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0" r:id="rId4"/>
    <p:sldId id="261" r:id="rId5"/>
    <p:sldId id="262" r:id="rId6"/>
    <p:sldId id="263" r:id="rId7"/>
    <p:sldId id="264" r:id="rId8"/>
    <p:sldId id="266" r:id="rId9"/>
    <p:sldId id="265" r:id="rId10"/>
    <p:sldId id="267"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B24"/>
    <a:srgbClr val="357C2A"/>
    <a:srgbClr val="00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5789" autoAdjust="0"/>
  </p:normalViewPr>
  <p:slideViewPr>
    <p:cSldViewPr showGuides="1">
      <p:cViewPr varScale="1">
        <p:scale>
          <a:sx n="98" d="100"/>
          <a:sy n="98" d="100"/>
        </p:scale>
        <p:origin x="22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2DFC2F-FC21-5A4A-832C-32C0D8E07BB1}" type="datetimeFigureOut">
              <a:rPr lang="en-US" smtClean="0"/>
              <a:t>11/21/2019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2799F1-C22A-314D-A967-91A951EEBCC6}" type="slidenum">
              <a:rPr lang="en-US" smtClean="0"/>
              <a:t>‹#›</a:t>
            </a:fld>
            <a:endParaRPr lang="en-US"/>
          </a:p>
        </p:txBody>
      </p:sp>
    </p:spTree>
    <p:extLst>
      <p:ext uri="{BB962C8B-B14F-4D97-AF65-F5344CB8AC3E}">
        <p14:creationId xmlns:p14="http://schemas.microsoft.com/office/powerpoint/2010/main" val="24501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816F2D7-DCA5-9347-B99F-8B908E9323DB}" type="slidenum">
              <a:rPr lang="en-US"/>
              <a:pPr/>
              <a:t>‹#›</a:t>
            </a:fld>
            <a:endParaRPr lang="en-US"/>
          </a:p>
        </p:txBody>
      </p:sp>
    </p:spTree>
    <p:extLst>
      <p:ext uri="{BB962C8B-B14F-4D97-AF65-F5344CB8AC3E}">
        <p14:creationId xmlns:p14="http://schemas.microsoft.com/office/powerpoint/2010/main" val="41469046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6F2D7-DCA5-9347-B99F-8B908E9323D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7" descr="PP-Main-Title-Scre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008"/>
            <a:ext cx="9180512"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85800" y="1628800"/>
            <a:ext cx="7772400" cy="1470025"/>
          </a:xfrm>
        </p:spPr>
        <p:txBody>
          <a:bodyPr/>
          <a:lstStyle>
            <a:lvl1pPr>
              <a:defRPr sz="4000" cap="all"/>
            </a:lvl1pPr>
          </a:lstStyle>
          <a:p>
            <a:r>
              <a:rPr lang="en-CA" dirty="0"/>
              <a:t>Click to add title</a:t>
            </a:r>
            <a:endParaRPr lang="en-US" dirty="0"/>
          </a:p>
        </p:txBody>
      </p:sp>
      <p:sp>
        <p:nvSpPr>
          <p:cNvPr id="3" name="Subtitle 2"/>
          <p:cNvSpPr>
            <a:spLocks noGrp="1"/>
          </p:cNvSpPr>
          <p:nvPr>
            <p:ph type="subTitle" idx="1" hasCustomPrompt="1"/>
          </p:nvPr>
        </p:nvSpPr>
        <p:spPr>
          <a:xfrm>
            <a:off x="683568" y="3284984"/>
            <a:ext cx="6400800" cy="1752600"/>
          </a:xfrm>
        </p:spPr>
        <p:txBody>
          <a:bodyPr/>
          <a:lstStyle>
            <a:lvl1pPr marL="0" indent="0" algn="l">
              <a:buNone/>
              <a:defRPr sz="3600" b="1" baseline="0">
                <a:solidFill>
                  <a:schemeClr val="bg1"/>
                </a:solidFill>
                <a:latin typeface="Myriad Pro"/>
                <a:cs typeface="Myriad Pro"/>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dirty="0"/>
              <a:t>Click to add subtitle</a:t>
            </a:r>
            <a:endParaRPr lang="en-US" dirty="0"/>
          </a:p>
        </p:txBody>
      </p:sp>
      <p:pic>
        <p:nvPicPr>
          <p:cNvPr id="17" name="Picture 8" descr="AU-Logo-Blu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352425"/>
            <a:ext cx="2362200" cy="87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Box 17"/>
          <p:cNvSpPr txBox="1"/>
          <p:nvPr userDrawn="1"/>
        </p:nvSpPr>
        <p:spPr>
          <a:xfrm>
            <a:off x="4788024" y="6146140"/>
            <a:ext cx="4104456" cy="461665"/>
          </a:xfrm>
          <a:prstGeom prst="rect">
            <a:avLst/>
          </a:prstGeom>
          <a:noFill/>
        </p:spPr>
        <p:txBody>
          <a:bodyPr wrap="square" rtlCol="0">
            <a:spAutoFit/>
          </a:bodyPr>
          <a:lstStyle/>
          <a:p>
            <a:pPr algn="r"/>
            <a:r>
              <a:rPr lang="en-US" sz="2400">
                <a:solidFill>
                  <a:srgbClr val="FF6600"/>
                </a:solidFill>
                <a:latin typeface="Myriad Arabic"/>
                <a:cs typeface="Myriad Arabic"/>
              </a:rPr>
              <a:t>Open. Online. Everywhere.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09600"/>
            <a:ext cx="6478488" cy="1143000"/>
          </a:xfrm>
        </p:spPr>
        <p:txBody>
          <a:bodyPr/>
          <a:lstStyle>
            <a:lvl1pPr>
              <a:defRPr baseline="0"/>
            </a:lvl1pPr>
          </a:lstStyle>
          <a:p>
            <a:r>
              <a:rPr lang="en-CA" dirty="0"/>
              <a:t>Click to add page title</a:t>
            </a:r>
            <a:endParaRPr lang="en-US" dirty="0"/>
          </a:p>
        </p:txBody>
      </p:sp>
      <p:sp>
        <p:nvSpPr>
          <p:cNvPr id="3" name="Content Placeholder 2"/>
          <p:cNvSpPr>
            <a:spLocks noGrp="1"/>
          </p:cNvSpPr>
          <p:nvPr>
            <p:ph idx="1"/>
          </p:nvPr>
        </p:nvSpPr>
        <p:spPr>
          <a:xfrm>
            <a:off x="685800" y="1981200"/>
            <a:ext cx="6478488" cy="3824064"/>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a:t>Click to add page title</a:t>
            </a:r>
            <a:endParaRPr lang="en-US" dirty="0"/>
          </a:p>
        </p:txBody>
      </p:sp>
      <p:sp>
        <p:nvSpPr>
          <p:cNvPr id="3" name="Content Placeholder 2"/>
          <p:cNvSpPr>
            <a:spLocks noGrp="1"/>
          </p:cNvSpPr>
          <p:nvPr>
            <p:ph sz="half" idx="1"/>
          </p:nvPr>
        </p:nvSpPr>
        <p:spPr>
          <a:xfrm>
            <a:off x="685800" y="1981200"/>
            <a:ext cx="3810000" cy="3896072"/>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981200"/>
            <a:ext cx="3810000" cy="3896072"/>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a:lvl1pPr>
          </a:lstStyle>
          <a:p>
            <a:r>
              <a:rPr lang="en-CA" dirty="0"/>
              <a:t>Click to add page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a:t>Click to add page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55576" y="62068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
        <p:nvSpPr>
          <p:cNvPr id="4" name="Text Placeholder 3"/>
          <p:cNvSpPr>
            <a:spLocks noGrp="1"/>
          </p:cNvSpPr>
          <p:nvPr>
            <p:ph type="body" sz="half" idx="2"/>
          </p:nvPr>
        </p:nvSpPr>
        <p:spPr>
          <a:xfrm>
            <a:off x="755576" y="4949081"/>
            <a:ext cx="5486400" cy="804862"/>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64064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Heading</a:t>
            </a:r>
          </a:p>
        </p:txBody>
      </p:sp>
      <p:sp>
        <p:nvSpPr>
          <p:cNvPr id="1027" name="Rectangle 3"/>
          <p:cNvSpPr>
            <a:spLocks noGrp="1" noChangeArrowheads="1"/>
          </p:cNvSpPr>
          <p:nvPr>
            <p:ph type="body" idx="1"/>
          </p:nvPr>
        </p:nvSpPr>
        <p:spPr bwMode="auto">
          <a:xfrm>
            <a:off x="685800" y="1981200"/>
            <a:ext cx="6406480" cy="3824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3" descr="AU-Logo-White.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36296" y="5949280"/>
            <a:ext cx="1676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xStyles>
    <p:titleStyle>
      <a:lvl1pPr algn="l" rtl="0" fontAlgn="base">
        <a:spcBef>
          <a:spcPct val="0"/>
        </a:spcBef>
        <a:spcAft>
          <a:spcPct val="0"/>
        </a:spcAft>
        <a:defRPr sz="3600" b="1">
          <a:solidFill>
            <a:srgbClr val="FF6600"/>
          </a:solidFill>
          <a:latin typeface="Myriad Pro"/>
          <a:ea typeface="+mj-ea"/>
          <a:cs typeface="Myriad Pro"/>
        </a:defRPr>
      </a:lvl1pPr>
      <a:lvl2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fontAlgn="base">
        <a:spcBef>
          <a:spcPct val="20000"/>
        </a:spcBef>
        <a:spcAft>
          <a:spcPct val="0"/>
        </a:spcAft>
        <a:buChar char="•"/>
        <a:defRPr sz="2400">
          <a:solidFill>
            <a:schemeClr val="accent2">
              <a:lumMod val="50000"/>
            </a:schemeClr>
          </a:solidFill>
          <a:latin typeface="Century Schoolbook"/>
          <a:ea typeface="+mn-ea"/>
          <a:cs typeface="Century Schoolbook"/>
        </a:defRPr>
      </a:lvl1pPr>
      <a:lvl2pPr marL="742950" indent="-285750" algn="l" rtl="0" fontAlgn="base">
        <a:spcBef>
          <a:spcPct val="20000"/>
        </a:spcBef>
        <a:spcAft>
          <a:spcPct val="0"/>
        </a:spcAft>
        <a:buChar char="–"/>
        <a:defRPr sz="2400">
          <a:solidFill>
            <a:schemeClr val="accent2">
              <a:lumMod val="50000"/>
            </a:schemeClr>
          </a:solidFill>
          <a:latin typeface="Century Schoolbook"/>
          <a:ea typeface="+mn-ea"/>
          <a:cs typeface="Century Schoolbook"/>
        </a:defRPr>
      </a:lvl2pPr>
      <a:lvl3pPr marL="1143000" indent="-228600" algn="l" rtl="0" fontAlgn="base">
        <a:spcBef>
          <a:spcPct val="20000"/>
        </a:spcBef>
        <a:spcAft>
          <a:spcPct val="0"/>
        </a:spcAft>
        <a:buChar char="•"/>
        <a:defRPr sz="2400">
          <a:solidFill>
            <a:schemeClr val="accent2">
              <a:lumMod val="50000"/>
            </a:schemeClr>
          </a:solidFill>
          <a:latin typeface="Century Schoolbook"/>
          <a:ea typeface="+mn-ea"/>
          <a:cs typeface="Century Schoolbook"/>
        </a:defRPr>
      </a:lvl3pPr>
      <a:lvl4pPr marL="1600200" indent="-228600" algn="l" rtl="0" fontAlgn="base">
        <a:spcBef>
          <a:spcPct val="20000"/>
        </a:spcBef>
        <a:spcAft>
          <a:spcPct val="0"/>
        </a:spcAft>
        <a:buChar char="–"/>
        <a:defRPr sz="2400">
          <a:solidFill>
            <a:schemeClr val="accent2">
              <a:lumMod val="50000"/>
            </a:schemeClr>
          </a:solidFill>
          <a:latin typeface="Century Schoolbook"/>
          <a:ea typeface="+mn-ea"/>
          <a:cs typeface="Century Schoolbook"/>
        </a:defRPr>
      </a:lvl4pPr>
      <a:lvl5pPr marL="2057400" indent="-228600" algn="l" rtl="0" fontAlgn="base">
        <a:spcBef>
          <a:spcPct val="20000"/>
        </a:spcBef>
        <a:spcAft>
          <a:spcPct val="0"/>
        </a:spcAft>
        <a:buChar char="»"/>
        <a:defRPr sz="2400">
          <a:solidFill>
            <a:schemeClr val="accent2">
              <a:lumMod val="50000"/>
            </a:schemeClr>
          </a:solidFill>
          <a:latin typeface="Century Schoolbook"/>
          <a:ea typeface="+mn-ea"/>
          <a:cs typeface="Century Schoolbook"/>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uniovi.es/en/-/programa-de-doctorado-en-informatic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p:spPr>
        <p:txBody>
          <a:bodyPr/>
          <a:lstStyle/>
          <a:p>
            <a:r>
              <a:rPr lang="en-US" dirty="0"/>
              <a:t>Ph.D. Studies for MSCIS Graduates</a:t>
            </a:r>
          </a:p>
        </p:txBody>
      </p:sp>
      <p:sp>
        <p:nvSpPr>
          <p:cNvPr id="3" name="Subtitle 2"/>
          <p:cNvSpPr>
            <a:spLocks noGrp="1"/>
          </p:cNvSpPr>
          <p:nvPr>
            <p:ph type="subTitle" idx="1"/>
          </p:nvPr>
        </p:nvSpPr>
        <p:spPr>
          <a:xfrm>
            <a:off x="683568" y="3098825"/>
            <a:ext cx="8208912" cy="1752600"/>
          </a:xfrm>
        </p:spPr>
        <p:txBody>
          <a:bodyPr/>
          <a:lstStyle/>
          <a:p>
            <a:r>
              <a:rPr lang="en-US" dirty="0"/>
              <a:t>The MOU Between AU and </a:t>
            </a:r>
          </a:p>
          <a:p>
            <a:r>
              <a:rPr lang="en-US" dirty="0"/>
              <a:t>University of Oviedo</a:t>
            </a:r>
          </a:p>
          <a:p>
            <a:endParaRPr lang="en-US" dirty="0"/>
          </a:p>
          <a:p>
            <a:r>
              <a:rPr lang="en-US" sz="2800" dirty="0"/>
              <a:t>Dr. Qing TAN  </a:t>
            </a:r>
            <a:r>
              <a:rPr lang="en-US" dirty="0"/>
              <a:t>         </a:t>
            </a:r>
          </a:p>
          <a:p>
            <a:r>
              <a:rPr lang="en-US" sz="2000" dirty="0"/>
              <a:t>FST Graduate Students Orientation         Nov. 5,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jpg"/>
          <p:cNvPicPr>
            <a:picLocks noChangeAspect="1"/>
          </p:cNvPicPr>
          <p:nvPr/>
        </p:nvPicPr>
        <p:blipFill>
          <a:blip r:embed="rId2"/>
          <a:stretch>
            <a:fillRect/>
          </a:stretch>
        </p:blipFill>
        <p:spPr>
          <a:xfrm>
            <a:off x="2339752" y="1710434"/>
            <a:ext cx="4104456" cy="3078343"/>
          </a:xfrm>
          <a:prstGeom prst="rect">
            <a:avLst/>
          </a:prstGeom>
          <a:effectLst>
            <a:outerShdw blurRad="63500" sx="102000" sy="102000" algn="ctr" rotWithShape="0">
              <a:prstClr val="black">
                <a:alpha val="40000"/>
              </a:prstClr>
            </a:outerShdw>
            <a:softEdge rad="50800"/>
          </a:effectLst>
        </p:spPr>
      </p:pic>
      <p:sp>
        <p:nvSpPr>
          <p:cNvPr id="7" name="Title 1"/>
          <p:cNvSpPr txBox="1">
            <a:spLocks/>
          </p:cNvSpPr>
          <p:nvPr/>
        </p:nvSpPr>
        <p:spPr bwMode="auto">
          <a:xfrm>
            <a:off x="3419872" y="5013176"/>
            <a:ext cx="28083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rgbClr val="FF6600"/>
                </a:solidFill>
                <a:latin typeface="Myriad Pro"/>
                <a:ea typeface="+mj-ea"/>
                <a:cs typeface="Myriad Pro"/>
              </a:defRPr>
            </a:lvl1pPr>
            <a:lvl2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a:lstStyle>
          <a:p>
            <a:pPr eaLnBrk="1" hangingPunct="1"/>
            <a:r>
              <a:rPr lang="en-US" kern="0" dirty="0"/>
              <a:t>Question?</a:t>
            </a:r>
            <a:endParaRPr lang="en-CA" kern="0" dirty="0"/>
          </a:p>
        </p:txBody>
      </p:sp>
    </p:spTree>
    <p:extLst>
      <p:ext uri="{BB962C8B-B14F-4D97-AF65-F5344CB8AC3E}">
        <p14:creationId xmlns:p14="http://schemas.microsoft.com/office/powerpoint/2010/main" val="30432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Oviedo</a:t>
            </a:r>
          </a:p>
        </p:txBody>
      </p:sp>
      <p:pic>
        <p:nvPicPr>
          <p:cNvPr id="4" name="Imagen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670" y="1679719"/>
            <a:ext cx="2488127" cy="3332584"/>
          </a:xfrm>
          <a:prstGeom prst="rect">
            <a:avLst/>
          </a:prstGeom>
        </p:spPr>
      </p:pic>
      <p:sp>
        <p:nvSpPr>
          <p:cNvPr id="5" name="Rectangle 4"/>
          <p:cNvSpPr/>
          <p:nvPr/>
        </p:nvSpPr>
        <p:spPr>
          <a:xfrm>
            <a:off x="931670" y="5226514"/>
            <a:ext cx="1726755" cy="461665"/>
          </a:xfrm>
          <a:prstGeom prst="rect">
            <a:avLst/>
          </a:prstGeom>
        </p:spPr>
        <p:txBody>
          <a:bodyPr wrap="none">
            <a:spAutoFit/>
          </a:bodyPr>
          <a:lstStyle/>
          <a:p>
            <a:r>
              <a:rPr lang="en-US" dirty="0"/>
              <a:t>Since 1608</a:t>
            </a:r>
          </a:p>
        </p:txBody>
      </p:sp>
      <p:pic>
        <p:nvPicPr>
          <p:cNvPr id="6" name="Imagen 3"/>
          <p:cNvPicPr>
            <a:picLocks noChangeAspect="1"/>
          </p:cNvPicPr>
          <p:nvPr/>
        </p:nvPicPr>
        <p:blipFill rotWithShape="1">
          <a:blip r:embed="rId3">
            <a:extLst>
              <a:ext uri="{28A0092B-C50C-407E-A947-70E740481C1C}">
                <a14:useLocalDpi xmlns:a14="http://schemas.microsoft.com/office/drawing/2010/main" val="0"/>
              </a:ext>
            </a:extLst>
          </a:blip>
          <a:srcRect l="38572" r="38174"/>
          <a:stretch/>
        </p:blipFill>
        <p:spPr>
          <a:xfrm>
            <a:off x="3095608" y="3926318"/>
            <a:ext cx="1622771" cy="1820416"/>
          </a:xfrm>
          <a:prstGeom prst="rect">
            <a:avLst/>
          </a:prstGeom>
        </p:spPr>
      </p:pic>
      <p:pic>
        <p:nvPicPr>
          <p:cNvPr id="7" name="Picture 6"/>
          <p:cNvPicPr>
            <a:picLocks noChangeAspect="1"/>
          </p:cNvPicPr>
          <p:nvPr/>
        </p:nvPicPr>
        <p:blipFill>
          <a:blip r:embed="rId4"/>
          <a:stretch>
            <a:fillRect/>
          </a:stretch>
        </p:blipFill>
        <p:spPr>
          <a:xfrm>
            <a:off x="5255590" y="1679719"/>
            <a:ext cx="2744222" cy="2901409"/>
          </a:xfrm>
          <a:prstGeom prst="rect">
            <a:avLst/>
          </a:prstGeom>
        </p:spPr>
      </p:pic>
      <p:sp>
        <p:nvSpPr>
          <p:cNvPr id="8" name="TextBox 7"/>
          <p:cNvSpPr txBox="1"/>
          <p:nvPr/>
        </p:nvSpPr>
        <p:spPr>
          <a:xfrm>
            <a:off x="5255590" y="4923631"/>
            <a:ext cx="2119491" cy="461665"/>
          </a:xfrm>
          <a:prstGeom prst="rect">
            <a:avLst/>
          </a:prstGeom>
          <a:noFill/>
        </p:spPr>
        <p:txBody>
          <a:bodyPr wrap="none" rtlCol="0">
            <a:spAutoFit/>
          </a:bodyPr>
          <a:lstStyle/>
          <a:p>
            <a:r>
              <a:rPr lang="en-US" dirty="0"/>
              <a:t>Oviedo, Spain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832" y="593301"/>
            <a:ext cx="6406480" cy="1143000"/>
          </a:xfrm>
        </p:spPr>
        <p:txBody>
          <a:bodyPr/>
          <a:lstStyle/>
          <a:p>
            <a:r>
              <a:rPr lang="es-ES" dirty="0"/>
              <a:t>Figure and </a:t>
            </a:r>
            <a:r>
              <a:rPr lang="es-ES" dirty="0" err="1"/>
              <a:t>Facts</a:t>
            </a:r>
            <a:endParaRPr lang="en-GB"/>
          </a:p>
        </p:txBody>
      </p:sp>
      <p:sp>
        <p:nvSpPr>
          <p:cNvPr id="3" name="Marcador de contenido 2"/>
          <p:cNvSpPr>
            <a:spLocks noGrp="1"/>
          </p:cNvSpPr>
          <p:nvPr>
            <p:ph sz="half" idx="1"/>
          </p:nvPr>
        </p:nvSpPr>
        <p:spPr>
          <a:xfrm>
            <a:off x="248832" y="1736301"/>
            <a:ext cx="4678845" cy="4933059"/>
          </a:xfrm>
        </p:spPr>
        <p:txBody>
          <a:bodyPr>
            <a:noAutofit/>
          </a:bodyPr>
          <a:lstStyle/>
          <a:p>
            <a:r>
              <a:rPr lang="en-GB" sz="1600"/>
              <a:t>25.000 Students</a:t>
            </a:r>
          </a:p>
          <a:p>
            <a:r>
              <a:rPr lang="en-GB" sz="1600"/>
              <a:t>2.000 Lecturers and Researchers</a:t>
            </a:r>
          </a:p>
          <a:p>
            <a:r>
              <a:rPr lang="en-GB" sz="1600"/>
              <a:t>1.000 Administrative Staff members</a:t>
            </a:r>
          </a:p>
          <a:p>
            <a:r>
              <a:rPr lang="en-GB" sz="1600"/>
              <a:t>57 Undergraduate Degree programmes</a:t>
            </a:r>
          </a:p>
          <a:p>
            <a:r>
              <a:rPr lang="en-GB" sz="1600"/>
              <a:t>50 Master's Degree programmes</a:t>
            </a:r>
          </a:p>
          <a:p>
            <a:r>
              <a:rPr lang="en-GB" sz="1600"/>
              <a:t>6 Erasmus Mundus Master's programmes (3 coordinated by the University of Oviedo)</a:t>
            </a:r>
          </a:p>
          <a:p>
            <a:r>
              <a:rPr lang="en-GB" sz="1600"/>
              <a:t>24 PhD Programmes</a:t>
            </a:r>
          </a:p>
          <a:p>
            <a:r>
              <a:rPr lang="en-GB" sz="1600"/>
              <a:t>65 Certificate Courses</a:t>
            </a:r>
          </a:p>
          <a:p>
            <a:r>
              <a:rPr lang="en-GB" sz="1600"/>
              <a:t>210 Beds in university halls of residence</a:t>
            </a:r>
          </a:p>
          <a:p>
            <a:r>
              <a:rPr lang="en-GB" sz="1600"/>
              <a:t>800 International students</a:t>
            </a:r>
          </a:p>
          <a:p>
            <a:r>
              <a:rPr lang="en-GB" sz="1600"/>
              <a:t>17 Faculties and Schools, 38 Departments</a:t>
            </a:r>
          </a:p>
          <a:p>
            <a:r>
              <a:rPr lang="en-GB" sz="1600"/>
              <a:t>€198 million annual budget</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4211" y="2204864"/>
            <a:ext cx="4216323" cy="2523683"/>
          </a:xfrm>
        </p:spPr>
      </p:pic>
    </p:spTree>
    <p:extLst>
      <p:ext uri="{BB962C8B-B14F-4D97-AF65-F5344CB8AC3E}">
        <p14:creationId xmlns:p14="http://schemas.microsoft.com/office/powerpoint/2010/main" val="214283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9572" y="620708"/>
            <a:ext cx="6406480" cy="1143000"/>
          </a:xfrm>
        </p:spPr>
        <p:txBody>
          <a:bodyPr/>
          <a:lstStyle/>
          <a:p>
            <a:r>
              <a:rPr lang="es-ES" err="1"/>
              <a:t>Computer</a:t>
            </a:r>
            <a:r>
              <a:rPr lang="es-ES"/>
              <a:t> </a:t>
            </a:r>
            <a:r>
              <a:rPr lang="es-ES" err="1"/>
              <a:t>Science</a:t>
            </a:r>
            <a:r>
              <a:rPr lang="es-ES"/>
              <a:t> </a:t>
            </a:r>
            <a:r>
              <a:rPr lang="es-ES" err="1"/>
              <a:t>Department</a:t>
            </a:r>
            <a:endParaRPr lang="en-GB"/>
          </a:p>
        </p:txBody>
      </p:sp>
      <p:sp>
        <p:nvSpPr>
          <p:cNvPr id="3" name="Marcador de contenido 2"/>
          <p:cNvSpPr>
            <a:spLocks noGrp="1"/>
          </p:cNvSpPr>
          <p:nvPr>
            <p:ph sz="half" idx="1"/>
          </p:nvPr>
        </p:nvSpPr>
        <p:spPr>
          <a:xfrm>
            <a:off x="0" y="1763708"/>
            <a:ext cx="4750296" cy="4345253"/>
          </a:xfrm>
        </p:spPr>
        <p:txBody>
          <a:bodyPr>
            <a:normAutofit fontScale="85000" lnSpcReduction="10000"/>
          </a:bodyPr>
          <a:lstStyle/>
          <a:p>
            <a:r>
              <a:rPr lang="es-ES" dirty="0"/>
              <a:t>Knowledge </a:t>
            </a:r>
            <a:r>
              <a:rPr lang="es-ES" dirty="0" err="1"/>
              <a:t>areas</a:t>
            </a:r>
            <a:r>
              <a:rPr lang="es-ES" dirty="0"/>
              <a:t>: </a:t>
            </a:r>
          </a:p>
          <a:p>
            <a:pPr lvl="1"/>
            <a:r>
              <a:rPr lang="es-ES" dirty="0"/>
              <a:t>Computing </a:t>
            </a:r>
            <a:r>
              <a:rPr lang="es-ES" dirty="0" err="1"/>
              <a:t>Sciences</a:t>
            </a:r>
            <a:r>
              <a:rPr lang="es-ES" dirty="0"/>
              <a:t> and Artificial </a:t>
            </a:r>
            <a:r>
              <a:rPr lang="es-ES" dirty="0" err="1"/>
              <a:t>Intelligence</a:t>
            </a:r>
            <a:endParaRPr lang="es-ES" dirty="0"/>
          </a:p>
          <a:p>
            <a:pPr lvl="1"/>
            <a:r>
              <a:rPr lang="es-ES" dirty="0" err="1"/>
              <a:t>Languages</a:t>
            </a:r>
            <a:r>
              <a:rPr lang="es-ES" dirty="0"/>
              <a:t> and </a:t>
            </a:r>
            <a:r>
              <a:rPr lang="es-ES" dirty="0" err="1"/>
              <a:t>computing</a:t>
            </a:r>
            <a:r>
              <a:rPr lang="es-ES" dirty="0"/>
              <a:t> </a:t>
            </a:r>
            <a:r>
              <a:rPr lang="es-ES" dirty="0" err="1"/>
              <a:t>systems</a:t>
            </a:r>
            <a:endParaRPr lang="es-ES" dirty="0"/>
          </a:p>
          <a:p>
            <a:pPr lvl="1"/>
            <a:r>
              <a:rPr lang="en-CA" dirty="0"/>
              <a:t>Architecture</a:t>
            </a:r>
            <a:r>
              <a:rPr lang="es-ES" dirty="0"/>
              <a:t>  and </a:t>
            </a:r>
            <a:r>
              <a:rPr lang="es-ES" dirty="0" err="1"/>
              <a:t>Technology</a:t>
            </a:r>
            <a:r>
              <a:rPr lang="es-ES" dirty="0"/>
              <a:t> of </a:t>
            </a:r>
            <a:r>
              <a:rPr lang="es-ES" dirty="0" err="1"/>
              <a:t>Computers</a:t>
            </a:r>
            <a:endParaRPr lang="es-ES" dirty="0"/>
          </a:p>
          <a:p>
            <a:pPr lvl="1"/>
            <a:r>
              <a:rPr lang="es-ES" dirty="0" err="1"/>
              <a:t>Information</a:t>
            </a:r>
            <a:r>
              <a:rPr lang="es-ES" dirty="0"/>
              <a:t> Technologies</a:t>
            </a:r>
          </a:p>
          <a:p>
            <a:r>
              <a:rPr lang="es-ES" dirty="0"/>
              <a:t>More tan 125 </a:t>
            </a:r>
            <a:r>
              <a:rPr lang="es-ES" dirty="0" err="1"/>
              <a:t>members</a:t>
            </a:r>
            <a:r>
              <a:rPr lang="es-ES" dirty="0"/>
              <a:t>, </a:t>
            </a:r>
            <a:r>
              <a:rPr lang="es-ES" dirty="0" err="1"/>
              <a:t>mainly</a:t>
            </a:r>
            <a:r>
              <a:rPr lang="es-ES" dirty="0"/>
              <a:t> in </a:t>
            </a:r>
            <a:r>
              <a:rPr lang="es-ES" dirty="0" err="1"/>
              <a:t>the</a:t>
            </a:r>
            <a:r>
              <a:rPr lang="es-ES" dirty="0"/>
              <a:t> </a:t>
            </a:r>
            <a:r>
              <a:rPr lang="es-ES" dirty="0" err="1"/>
              <a:t>two</a:t>
            </a:r>
            <a:r>
              <a:rPr lang="es-ES" dirty="0"/>
              <a:t> </a:t>
            </a:r>
            <a:r>
              <a:rPr lang="es-ES" dirty="0" err="1"/>
              <a:t>first</a:t>
            </a:r>
            <a:r>
              <a:rPr lang="es-ES" dirty="0"/>
              <a:t> </a:t>
            </a:r>
            <a:r>
              <a:rPr lang="es-ES" dirty="0" err="1"/>
              <a:t>knowledge</a:t>
            </a:r>
            <a:r>
              <a:rPr lang="es-ES" dirty="0"/>
              <a:t> </a:t>
            </a:r>
            <a:r>
              <a:rPr lang="es-ES" dirty="0" err="1"/>
              <a:t>areas</a:t>
            </a:r>
            <a:r>
              <a:rPr lang="es-ES" dirty="0"/>
              <a:t>.</a:t>
            </a:r>
          </a:p>
          <a:p>
            <a:r>
              <a:rPr lang="es-ES" dirty="0" err="1"/>
              <a:t>Teaching</a:t>
            </a:r>
            <a:r>
              <a:rPr lang="es-ES" dirty="0"/>
              <a:t> </a:t>
            </a:r>
            <a:r>
              <a:rPr lang="es-ES" dirty="0" err="1"/>
              <a:t>mainly</a:t>
            </a:r>
            <a:r>
              <a:rPr lang="es-ES" dirty="0"/>
              <a:t> in </a:t>
            </a:r>
            <a:r>
              <a:rPr lang="es-ES" dirty="0" err="1"/>
              <a:t>Computer</a:t>
            </a:r>
            <a:r>
              <a:rPr lang="es-ES" dirty="0"/>
              <a:t> </a:t>
            </a:r>
            <a:r>
              <a:rPr lang="es-ES" dirty="0" err="1"/>
              <a:t>Science</a:t>
            </a:r>
            <a:r>
              <a:rPr lang="es-ES" dirty="0"/>
              <a:t>, in </a:t>
            </a:r>
            <a:r>
              <a:rPr lang="es-ES" dirty="0" err="1"/>
              <a:t>all</a:t>
            </a:r>
            <a:r>
              <a:rPr lang="es-ES" dirty="0"/>
              <a:t> </a:t>
            </a:r>
            <a:r>
              <a:rPr lang="es-ES" dirty="0" err="1"/>
              <a:t>the</a:t>
            </a:r>
            <a:r>
              <a:rPr lang="es-ES" dirty="0"/>
              <a:t> engineering </a:t>
            </a:r>
            <a:r>
              <a:rPr lang="es-ES" dirty="0" err="1"/>
              <a:t>degrees</a:t>
            </a:r>
            <a:r>
              <a:rPr lang="es-ES" dirty="0"/>
              <a:t> and in </a:t>
            </a:r>
            <a:r>
              <a:rPr lang="en-CA" dirty="0"/>
              <a:t>Mathematics</a:t>
            </a:r>
            <a:r>
              <a:rPr lang="es-ES" dirty="0"/>
              <a:t> </a:t>
            </a:r>
            <a:r>
              <a:rPr lang="es-ES" dirty="0" err="1"/>
              <a:t>degree</a:t>
            </a:r>
            <a:r>
              <a:rPr lang="es-ES" dirty="0"/>
              <a:t>.</a:t>
            </a:r>
            <a:endParaRPr lang="en-GB"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0296" y="2492896"/>
            <a:ext cx="3895725" cy="1927096"/>
          </a:xfrm>
        </p:spPr>
      </p:pic>
    </p:spTree>
    <p:extLst>
      <p:ext uri="{BB962C8B-B14F-4D97-AF65-F5344CB8AC3E}">
        <p14:creationId xmlns:p14="http://schemas.microsoft.com/office/powerpoint/2010/main" val="131155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185116" cy="1143000"/>
          </a:xfrm>
        </p:spPr>
        <p:txBody>
          <a:bodyPr/>
          <a:lstStyle/>
          <a:p>
            <a:r>
              <a:rPr lang="es-ES" dirty="0"/>
              <a:t>PhD </a:t>
            </a:r>
            <a:r>
              <a:rPr lang="es-ES" dirty="0" err="1"/>
              <a:t>Program</a:t>
            </a:r>
            <a:r>
              <a:rPr lang="es-ES" dirty="0"/>
              <a:t> in </a:t>
            </a:r>
            <a:r>
              <a:rPr lang="es-ES" dirty="0" err="1"/>
              <a:t>Computer</a:t>
            </a:r>
            <a:r>
              <a:rPr lang="es-ES" dirty="0"/>
              <a:t> </a:t>
            </a:r>
            <a:r>
              <a:rPr lang="es-ES" dirty="0" err="1"/>
              <a:t>Science</a:t>
            </a:r>
            <a:endParaRPr lang="en-GB" dirty="0"/>
          </a:p>
        </p:txBody>
      </p:sp>
      <p:sp>
        <p:nvSpPr>
          <p:cNvPr id="3" name="Marcador de contenido 2"/>
          <p:cNvSpPr>
            <a:spLocks noGrp="1"/>
          </p:cNvSpPr>
          <p:nvPr>
            <p:ph sz="half" idx="1"/>
          </p:nvPr>
        </p:nvSpPr>
        <p:spPr>
          <a:xfrm>
            <a:off x="685800" y="1981200"/>
            <a:ext cx="4246240" cy="3896072"/>
          </a:xfrm>
        </p:spPr>
        <p:txBody>
          <a:bodyPr>
            <a:normAutofit fontScale="70000" lnSpcReduction="20000"/>
          </a:bodyPr>
          <a:lstStyle/>
          <a:p>
            <a:r>
              <a:rPr lang="en-GB" dirty="0"/>
              <a:t>The basic goal of the PhD Programme in Computer Science of the University of Oviedo is to provide formation to PhD candidates in technologies, applications, services and contents of the Society of Information, promoting the advance of knowledge, the development and innovation in information technologies and in the technologies used to create digital contents and the services related to them, through scientific research and excellent technological development.</a:t>
            </a:r>
          </a:p>
        </p:txBody>
      </p:sp>
      <p:sp>
        <p:nvSpPr>
          <p:cNvPr id="4" name="Marcador de contenido 3"/>
          <p:cNvSpPr>
            <a:spLocks noGrp="1"/>
          </p:cNvSpPr>
          <p:nvPr>
            <p:ph sz="half" idx="2"/>
          </p:nvPr>
        </p:nvSpPr>
        <p:spPr>
          <a:xfrm>
            <a:off x="4828162" y="1888890"/>
            <a:ext cx="3956248" cy="3665216"/>
          </a:xfrm>
        </p:spPr>
        <p:txBody>
          <a:bodyPr>
            <a:normAutofit fontScale="70000" lnSpcReduction="20000"/>
          </a:bodyPr>
          <a:lstStyle/>
          <a:p>
            <a:r>
              <a:rPr lang="es-ES" dirty="0" err="1"/>
              <a:t>Degree</a:t>
            </a:r>
            <a:r>
              <a:rPr lang="es-ES" dirty="0"/>
              <a:t> + Master in CS</a:t>
            </a:r>
          </a:p>
          <a:p>
            <a:pPr lvl="1"/>
            <a:r>
              <a:rPr lang="es-ES" dirty="0" err="1"/>
              <a:t>Need</a:t>
            </a:r>
            <a:r>
              <a:rPr lang="es-ES" dirty="0"/>
              <a:t> to </a:t>
            </a:r>
            <a:r>
              <a:rPr lang="es-ES" dirty="0" err="1"/>
              <a:t>legalize</a:t>
            </a:r>
            <a:r>
              <a:rPr lang="es-ES" dirty="0"/>
              <a:t> </a:t>
            </a:r>
            <a:r>
              <a:rPr lang="es-ES" dirty="0" err="1"/>
              <a:t>them</a:t>
            </a:r>
            <a:endParaRPr lang="es-ES" dirty="0"/>
          </a:p>
          <a:p>
            <a:r>
              <a:rPr lang="es-ES" dirty="0" err="1"/>
              <a:t>Other</a:t>
            </a:r>
            <a:r>
              <a:rPr lang="es-ES" dirty="0"/>
              <a:t> </a:t>
            </a:r>
            <a:r>
              <a:rPr lang="es-ES" dirty="0" err="1"/>
              <a:t>degrees</a:t>
            </a:r>
            <a:r>
              <a:rPr lang="es-ES" dirty="0"/>
              <a:t> can </a:t>
            </a:r>
            <a:r>
              <a:rPr lang="es-ES" dirty="0" err="1"/>
              <a:t>also</a:t>
            </a:r>
            <a:r>
              <a:rPr lang="es-ES" dirty="0"/>
              <a:t> be </a:t>
            </a:r>
            <a:r>
              <a:rPr lang="es-ES" dirty="0" err="1"/>
              <a:t>accepted</a:t>
            </a:r>
            <a:r>
              <a:rPr lang="es-ES" dirty="0"/>
              <a:t> (</a:t>
            </a:r>
            <a:r>
              <a:rPr lang="en-GB" dirty="0"/>
              <a:t>Engineering Degrees, Physics and Mathematics). In these cases, </a:t>
            </a:r>
            <a:r>
              <a:rPr lang="es-ES" dirty="0" err="1"/>
              <a:t>the</a:t>
            </a:r>
            <a:r>
              <a:rPr lang="es-ES" dirty="0"/>
              <a:t> Master </a:t>
            </a:r>
            <a:r>
              <a:rPr lang="es-ES" dirty="0" err="1"/>
              <a:t>must</a:t>
            </a:r>
            <a:r>
              <a:rPr lang="es-ES" dirty="0"/>
              <a:t> be </a:t>
            </a:r>
            <a:r>
              <a:rPr lang="en-GB" dirty="0"/>
              <a:t>focused on research.</a:t>
            </a:r>
          </a:p>
          <a:p>
            <a:r>
              <a:rPr lang="es-ES" dirty="0" err="1"/>
              <a:t>Criteria</a:t>
            </a:r>
            <a:r>
              <a:rPr lang="es-ES" dirty="0"/>
              <a:t> of </a:t>
            </a:r>
            <a:r>
              <a:rPr lang="es-ES" dirty="0" err="1"/>
              <a:t>admission</a:t>
            </a:r>
            <a:r>
              <a:rPr lang="es-ES" dirty="0"/>
              <a:t>:</a:t>
            </a:r>
          </a:p>
          <a:p>
            <a:pPr lvl="1"/>
            <a:r>
              <a:rPr lang="en-GB" dirty="0"/>
              <a:t>Average grade of the academic record.</a:t>
            </a:r>
          </a:p>
          <a:p>
            <a:pPr lvl="1"/>
            <a:r>
              <a:rPr lang="en-GB" dirty="0"/>
              <a:t>Curriculum Vitae.</a:t>
            </a:r>
          </a:p>
          <a:p>
            <a:pPr lvl="1"/>
            <a:r>
              <a:rPr lang="en-GB" dirty="0"/>
              <a:t>Relation via a Grant or Contract with the University of Oviedo.</a:t>
            </a:r>
          </a:p>
          <a:p>
            <a:pPr lvl="1"/>
            <a:r>
              <a:rPr lang="en-GB" dirty="0"/>
              <a:t>Knowledge of languages.</a:t>
            </a:r>
          </a:p>
        </p:txBody>
      </p:sp>
      <p:sp>
        <p:nvSpPr>
          <p:cNvPr id="5" name="CuadroTexto 4"/>
          <p:cNvSpPr txBox="1"/>
          <p:nvPr/>
        </p:nvSpPr>
        <p:spPr>
          <a:xfrm>
            <a:off x="1120684" y="5554106"/>
            <a:ext cx="6750232" cy="646331"/>
          </a:xfrm>
          <a:prstGeom prst="rect">
            <a:avLst/>
          </a:prstGeom>
          <a:noFill/>
        </p:spPr>
        <p:txBody>
          <a:bodyPr wrap="square" rtlCol="0">
            <a:spAutoFit/>
          </a:bodyPr>
          <a:lstStyle/>
          <a:p>
            <a:r>
              <a:rPr lang="es-ES" sz="1800" dirty="0" err="1"/>
              <a:t>Check</a:t>
            </a:r>
            <a:r>
              <a:rPr lang="es-ES" sz="1800" dirty="0"/>
              <a:t> </a:t>
            </a:r>
            <a:r>
              <a:rPr lang="es-ES" sz="1800" dirty="0" err="1"/>
              <a:t>on</a:t>
            </a:r>
            <a:r>
              <a:rPr lang="es-ES" sz="1800" dirty="0"/>
              <a:t> </a:t>
            </a:r>
            <a:r>
              <a:rPr lang="es-ES" sz="1800" dirty="0">
                <a:hlinkClick r:id="rId2"/>
              </a:rPr>
              <a:t>http://www.uniovi.es/en/-/programa-de-doctorado-en-informatica</a:t>
            </a:r>
            <a:endParaRPr lang="en-GB" sz="1800" dirty="0"/>
          </a:p>
        </p:txBody>
      </p:sp>
    </p:spTree>
    <p:extLst>
      <p:ext uri="{BB962C8B-B14F-4D97-AF65-F5344CB8AC3E}">
        <p14:creationId xmlns:p14="http://schemas.microsoft.com/office/powerpoint/2010/main" val="152137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01824"/>
            <a:ext cx="6406480" cy="1143000"/>
          </a:xfrm>
        </p:spPr>
        <p:txBody>
          <a:bodyPr/>
          <a:lstStyle/>
          <a:p>
            <a:r>
              <a:rPr lang="en-CA" dirty="0"/>
              <a:t>The MOU </a:t>
            </a:r>
            <a:r>
              <a:rPr lang="mr-IN" dirty="0"/>
              <a:t>–</a:t>
            </a:r>
            <a:r>
              <a:rPr lang="en-CA" dirty="0"/>
              <a:t> the Universities </a:t>
            </a:r>
          </a:p>
        </p:txBody>
      </p:sp>
      <p:sp>
        <p:nvSpPr>
          <p:cNvPr id="3" name="Content Placeholder 2"/>
          <p:cNvSpPr>
            <a:spLocks noGrp="1"/>
          </p:cNvSpPr>
          <p:nvPr>
            <p:ph sz="half" idx="1"/>
          </p:nvPr>
        </p:nvSpPr>
        <p:spPr>
          <a:xfrm>
            <a:off x="395536" y="1844824"/>
            <a:ext cx="8568952" cy="3672408"/>
          </a:xfrm>
        </p:spPr>
        <p:txBody>
          <a:bodyPr/>
          <a:lstStyle/>
          <a:p>
            <a:r>
              <a:rPr lang="en-CA" sz="2000" dirty="0"/>
              <a:t>Build a bridge for AU’s Master of Science in Information Systems (MScIS) program graduates to apply and enrol into the PhD program at the University of Oviedo</a:t>
            </a:r>
          </a:p>
          <a:p>
            <a:pPr lvl="0"/>
            <a:r>
              <a:rPr lang="en-CA" sz="2000" dirty="0"/>
              <a:t>Joint applications for international projects and funding;</a:t>
            </a:r>
            <a:endParaRPr lang="en-US" sz="2000" dirty="0"/>
          </a:p>
          <a:p>
            <a:pPr lvl="0"/>
            <a:r>
              <a:rPr lang="en-CA" sz="2000" dirty="0"/>
              <a:t>Interchange or participation of staff from each institution for research and discussions;</a:t>
            </a:r>
            <a:endParaRPr lang="en-US" sz="2000" dirty="0"/>
          </a:p>
          <a:p>
            <a:pPr lvl="0"/>
            <a:r>
              <a:rPr lang="en-CA" sz="2000" dirty="0"/>
              <a:t>Exchange and joint training of graduate students from each institution;</a:t>
            </a:r>
            <a:endParaRPr lang="en-US" sz="2000" dirty="0"/>
          </a:p>
          <a:p>
            <a:pPr lvl="0"/>
            <a:r>
              <a:rPr lang="en-CA" sz="2000" dirty="0"/>
              <a:t>Other activities which may be organized from time to time, and which may be agreed as being of mutual benefit.</a:t>
            </a:r>
            <a:endParaRPr lang="en-US" sz="2000" dirty="0"/>
          </a:p>
          <a:p>
            <a:endParaRPr lang="en-CA" sz="3200" dirty="0"/>
          </a:p>
        </p:txBody>
      </p:sp>
    </p:spTree>
    <p:extLst>
      <p:ext uri="{BB962C8B-B14F-4D97-AF65-F5344CB8AC3E}">
        <p14:creationId xmlns:p14="http://schemas.microsoft.com/office/powerpoint/2010/main" val="20946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01824"/>
            <a:ext cx="7128792" cy="1143000"/>
          </a:xfrm>
        </p:spPr>
        <p:txBody>
          <a:bodyPr/>
          <a:lstStyle/>
          <a:p>
            <a:r>
              <a:rPr lang="en-CA" dirty="0"/>
              <a:t>The MOU </a:t>
            </a:r>
            <a:r>
              <a:rPr lang="mr-IN" dirty="0"/>
              <a:t>–</a:t>
            </a:r>
            <a:r>
              <a:rPr lang="en-CA" dirty="0"/>
              <a:t> the MScIS Graduates </a:t>
            </a:r>
          </a:p>
        </p:txBody>
      </p:sp>
      <p:sp>
        <p:nvSpPr>
          <p:cNvPr id="3" name="Content Placeholder 2"/>
          <p:cNvSpPr>
            <a:spLocks noGrp="1"/>
          </p:cNvSpPr>
          <p:nvPr>
            <p:ph sz="half" idx="1"/>
          </p:nvPr>
        </p:nvSpPr>
        <p:spPr>
          <a:xfrm>
            <a:off x="395536" y="1700808"/>
            <a:ext cx="6480720" cy="2304256"/>
          </a:xfrm>
        </p:spPr>
        <p:txBody>
          <a:bodyPr/>
          <a:lstStyle/>
          <a:p>
            <a:r>
              <a:rPr lang="en-US" sz="2000" dirty="0"/>
              <a:t>Application Requirements</a:t>
            </a:r>
          </a:p>
          <a:p>
            <a:pPr lvl="1"/>
            <a:r>
              <a:rPr lang="en-CA" sz="1600" dirty="0"/>
              <a:t>A faculty member from AU designated as a co-supervisor for their PhD study;</a:t>
            </a:r>
            <a:endParaRPr lang="en-US" sz="1600" dirty="0"/>
          </a:p>
          <a:p>
            <a:pPr lvl="1"/>
            <a:r>
              <a:rPr lang="en-CA" sz="1600" dirty="0"/>
              <a:t>A research proposal has to be developed jointly with a faculty member of AU;</a:t>
            </a:r>
            <a:endParaRPr lang="en-US" sz="1600" dirty="0"/>
          </a:p>
          <a:p>
            <a:pPr lvl="1"/>
            <a:r>
              <a:rPr lang="en-CA" sz="1600" dirty="0"/>
              <a:t>A letter of consent from a faculty member of AU;</a:t>
            </a:r>
            <a:endParaRPr lang="en-US" sz="1600" dirty="0"/>
          </a:p>
          <a:p>
            <a:pPr lvl="1"/>
            <a:r>
              <a:rPr lang="en-CA" sz="1600" dirty="0"/>
              <a:t>An official transcript from AU.</a:t>
            </a:r>
            <a:endParaRPr lang="en-US" sz="1600" dirty="0"/>
          </a:p>
          <a:p>
            <a:endParaRPr lang="en-US" sz="2000" dirty="0"/>
          </a:p>
          <a:p>
            <a:endParaRPr lang="en-CA" sz="3200" dirty="0"/>
          </a:p>
        </p:txBody>
      </p:sp>
      <p:sp>
        <p:nvSpPr>
          <p:cNvPr id="4" name="Content Placeholder 2"/>
          <p:cNvSpPr>
            <a:spLocks noGrp="1"/>
          </p:cNvSpPr>
          <p:nvPr>
            <p:ph sz="half" idx="1"/>
          </p:nvPr>
        </p:nvSpPr>
        <p:spPr>
          <a:xfrm>
            <a:off x="395536" y="4021088"/>
            <a:ext cx="5976664" cy="2304256"/>
          </a:xfrm>
        </p:spPr>
        <p:txBody>
          <a:bodyPr/>
          <a:lstStyle/>
          <a:p>
            <a:r>
              <a:rPr lang="en-US" sz="2000" dirty="0"/>
              <a:t>Key Facts</a:t>
            </a:r>
          </a:p>
          <a:p>
            <a:pPr lvl="1"/>
            <a:r>
              <a:rPr lang="en-CA" sz="1600" dirty="0"/>
              <a:t>The Quota: 2 </a:t>
            </a:r>
            <a:r>
              <a:rPr lang="mr-IN" sz="1600" dirty="0"/>
              <a:t>–</a:t>
            </a:r>
            <a:r>
              <a:rPr lang="en-CA" sz="1600" dirty="0"/>
              <a:t> 5 students per year</a:t>
            </a:r>
          </a:p>
          <a:p>
            <a:pPr lvl="1"/>
            <a:r>
              <a:rPr lang="en-CA" sz="1600" dirty="0"/>
              <a:t>Application Deadline: June 30 every year</a:t>
            </a:r>
          </a:p>
          <a:p>
            <a:pPr lvl="1"/>
            <a:r>
              <a:rPr lang="en-CA" sz="1600" dirty="0"/>
              <a:t>4 </a:t>
            </a:r>
            <a:r>
              <a:rPr lang="mr-IN" sz="1600" dirty="0"/>
              <a:t>–</a:t>
            </a:r>
            <a:r>
              <a:rPr lang="en-CA" sz="1600" dirty="0"/>
              <a:t> 5 years part-time distance learning;</a:t>
            </a:r>
            <a:endParaRPr lang="en-US" sz="1600" dirty="0"/>
          </a:p>
          <a:p>
            <a:pPr lvl="1"/>
            <a:r>
              <a:rPr lang="en-CA" sz="1600" dirty="0"/>
              <a:t>Two mandatory research methodology course;</a:t>
            </a:r>
            <a:endParaRPr lang="en-US" sz="1600" dirty="0"/>
          </a:p>
          <a:p>
            <a:pPr lvl="1"/>
            <a:r>
              <a:rPr lang="en-CA" sz="1600" dirty="0"/>
              <a:t>At least one quality publication per year;</a:t>
            </a:r>
            <a:endParaRPr lang="en-US" sz="1600" dirty="0"/>
          </a:p>
          <a:p>
            <a:pPr lvl="1"/>
            <a:r>
              <a:rPr lang="en-CA" sz="1600" dirty="0"/>
              <a:t>Pay the fees for the whole program in total less than </a:t>
            </a:r>
            <a:r>
              <a:rPr lang="pt-BR" sz="1600" dirty="0"/>
              <a:t>€ </a:t>
            </a:r>
            <a:r>
              <a:rPr lang="en-CA" sz="1600" dirty="0"/>
              <a:t>1300 Euros (2018).</a:t>
            </a:r>
            <a:endParaRPr lang="en-US" sz="1600" dirty="0"/>
          </a:p>
          <a:p>
            <a:endParaRPr lang="en-US" sz="2000" dirty="0"/>
          </a:p>
          <a:p>
            <a:endParaRPr lang="en-CA" sz="3200" dirty="0"/>
          </a:p>
        </p:txBody>
      </p:sp>
    </p:spTree>
    <p:extLst>
      <p:ext uri="{BB962C8B-B14F-4D97-AF65-F5344CB8AC3E}">
        <p14:creationId xmlns:p14="http://schemas.microsoft.com/office/powerpoint/2010/main" val="12509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01824"/>
            <a:ext cx="7128792" cy="1143000"/>
          </a:xfrm>
        </p:spPr>
        <p:txBody>
          <a:bodyPr/>
          <a:lstStyle/>
          <a:p>
            <a:r>
              <a:rPr lang="en-CA" dirty="0"/>
              <a:t>The MOU </a:t>
            </a:r>
            <a:r>
              <a:rPr lang="mr-IN" dirty="0"/>
              <a:t>–</a:t>
            </a:r>
            <a:r>
              <a:rPr lang="en-CA" dirty="0"/>
              <a:t> The PhD Students</a:t>
            </a:r>
          </a:p>
        </p:txBody>
      </p:sp>
      <p:sp>
        <p:nvSpPr>
          <p:cNvPr id="3" name="Content Placeholder 2"/>
          <p:cNvSpPr>
            <a:spLocks noGrp="1"/>
          </p:cNvSpPr>
          <p:nvPr>
            <p:ph sz="half" idx="1"/>
          </p:nvPr>
        </p:nvSpPr>
        <p:spPr>
          <a:xfrm>
            <a:off x="395536" y="1700808"/>
            <a:ext cx="7992888" cy="4824536"/>
          </a:xfrm>
        </p:spPr>
        <p:txBody>
          <a:bodyPr/>
          <a:lstStyle/>
          <a:p>
            <a:r>
              <a:rPr lang="en-US" sz="2000" dirty="0" err="1"/>
              <a:t>Msc</a:t>
            </a:r>
            <a:r>
              <a:rPr lang="en-US" sz="2000" dirty="0"/>
              <a:t>. </a:t>
            </a:r>
            <a:r>
              <a:rPr lang="en-US" sz="2000" b="1" dirty="0" err="1"/>
              <a:t>Mortez</a:t>
            </a:r>
            <a:r>
              <a:rPr lang="en-US" sz="2000" b="1" dirty="0"/>
              <a:t> </a:t>
            </a:r>
            <a:r>
              <a:rPr lang="en-US" sz="2000" b="1" dirty="0" err="1"/>
              <a:t>Kiadi</a:t>
            </a:r>
            <a:r>
              <a:rPr lang="en-US" sz="2000" b="1" dirty="0"/>
              <a:t> </a:t>
            </a:r>
            <a:r>
              <a:rPr lang="en-US" sz="2000" dirty="0"/>
              <a:t>(2018 </a:t>
            </a:r>
            <a:r>
              <a:rPr lang="mr-IN" sz="2000" dirty="0"/>
              <a:t>–</a:t>
            </a:r>
            <a:r>
              <a:rPr lang="en-US" sz="2000" dirty="0"/>
              <a:t> Present)</a:t>
            </a:r>
          </a:p>
          <a:p>
            <a:pPr lvl="1"/>
            <a:r>
              <a:rPr lang="en-CA" sz="1600" b="1" i="1" dirty="0"/>
              <a:t>Topic</a:t>
            </a:r>
            <a:r>
              <a:rPr lang="en-CA" sz="1600" i="1" dirty="0"/>
              <a:t>: Machine Learning algorithms to balance Fog and Cloud computing for optimizing the Cyber-Physical Systems performance</a:t>
            </a:r>
          </a:p>
          <a:p>
            <a:pPr lvl="1"/>
            <a:r>
              <a:rPr lang="en-CA" sz="1600" b="1" i="1" dirty="0"/>
              <a:t>Co-Supervision: </a:t>
            </a:r>
            <a:r>
              <a:rPr lang="en-CA" sz="1600" i="1" dirty="0"/>
              <a:t>Drs. Jose R. </a:t>
            </a:r>
            <a:r>
              <a:rPr lang="en-CA" sz="1600" i="1" dirty="0" err="1"/>
              <a:t>Villar</a:t>
            </a:r>
            <a:r>
              <a:rPr lang="en-CA" sz="1600" i="1" dirty="0"/>
              <a:t>, Qing Tan</a:t>
            </a:r>
          </a:p>
          <a:p>
            <a:pPr lvl="1"/>
            <a:endParaRPr lang="en-US" sz="2000" b="1" dirty="0"/>
          </a:p>
          <a:p>
            <a:r>
              <a:rPr lang="en-US" sz="2000" dirty="0" err="1"/>
              <a:t>Msc</a:t>
            </a:r>
            <a:r>
              <a:rPr lang="en-US" sz="2000" dirty="0"/>
              <a:t>. </a:t>
            </a:r>
            <a:r>
              <a:rPr lang="en-US" sz="2000" b="1" dirty="0" err="1"/>
              <a:t>Behzad</a:t>
            </a:r>
            <a:r>
              <a:rPr lang="en-US" sz="2000" b="1" dirty="0"/>
              <a:t> Karim </a:t>
            </a:r>
            <a:r>
              <a:rPr lang="en-US" sz="2000" dirty="0"/>
              <a:t>(2018 </a:t>
            </a:r>
            <a:r>
              <a:rPr lang="mr-IN" sz="2000" dirty="0"/>
              <a:t>–</a:t>
            </a:r>
            <a:r>
              <a:rPr lang="en-US" sz="2000" dirty="0"/>
              <a:t> Present) </a:t>
            </a:r>
          </a:p>
          <a:p>
            <a:pPr lvl="1"/>
            <a:r>
              <a:rPr lang="en-CA" sz="1600" b="1" i="1" dirty="0"/>
              <a:t>Topic</a:t>
            </a:r>
            <a:r>
              <a:rPr lang="en-CA" sz="1600" i="1" dirty="0"/>
              <a:t>: Cloud Robotics for Navigating Telepresence Robots in Smart Labs</a:t>
            </a:r>
            <a:r>
              <a:rPr lang="en-US" sz="1600" dirty="0"/>
              <a:t> </a:t>
            </a:r>
          </a:p>
          <a:p>
            <a:pPr lvl="1"/>
            <a:r>
              <a:rPr lang="en-CA" sz="1600" b="1" i="1" dirty="0"/>
              <a:t>Co-Supervision</a:t>
            </a:r>
            <a:r>
              <a:rPr lang="en-CA" sz="1600" i="1" dirty="0"/>
              <a:t>: Drs. Juan C. Alvarez, Qing Tan</a:t>
            </a:r>
          </a:p>
          <a:p>
            <a:pPr lvl="1"/>
            <a:endParaRPr lang="en-US" sz="2000" dirty="0"/>
          </a:p>
          <a:p>
            <a:r>
              <a:rPr lang="en-US" sz="2000" dirty="0" err="1"/>
              <a:t>Msc</a:t>
            </a:r>
            <a:r>
              <a:rPr lang="en-US" sz="2000" dirty="0"/>
              <a:t>. </a:t>
            </a:r>
            <a:r>
              <a:rPr lang="en-US" sz="2000" b="1" dirty="0"/>
              <a:t>Frederick </a:t>
            </a:r>
            <a:r>
              <a:rPr lang="en-US" sz="2000" b="1" dirty="0" err="1"/>
              <a:t>Ako-Nai</a:t>
            </a:r>
            <a:r>
              <a:rPr lang="en-US" sz="2000" b="1" dirty="0"/>
              <a:t> </a:t>
            </a:r>
            <a:r>
              <a:rPr lang="en-US" sz="2000" dirty="0"/>
              <a:t>(2019 </a:t>
            </a:r>
            <a:r>
              <a:rPr lang="mr-IN" sz="2000" dirty="0"/>
              <a:t>–</a:t>
            </a:r>
            <a:r>
              <a:rPr lang="en-US" sz="2000" dirty="0"/>
              <a:t> Present)</a:t>
            </a:r>
          </a:p>
          <a:p>
            <a:pPr lvl="1"/>
            <a:r>
              <a:rPr lang="en-CA" sz="1600" b="1" i="1" dirty="0"/>
              <a:t>Topic: </a:t>
            </a:r>
            <a:r>
              <a:rPr lang="es-ES_tradnl" sz="1600" i="1" dirty="0"/>
              <a:t>A Blockchain </a:t>
            </a:r>
            <a:r>
              <a:rPr lang="es-ES_tradnl" sz="1600" i="1" dirty="0" err="1"/>
              <a:t>Based</a:t>
            </a:r>
            <a:r>
              <a:rPr lang="es-ES_tradnl" sz="1600" i="1" dirty="0"/>
              <a:t> Online </a:t>
            </a:r>
            <a:r>
              <a:rPr lang="es-ES_tradnl" sz="1600" i="1" dirty="0" err="1"/>
              <a:t>Learning</a:t>
            </a:r>
            <a:r>
              <a:rPr lang="es-ES_tradnl" sz="1600" i="1" dirty="0"/>
              <a:t> Content </a:t>
            </a:r>
            <a:r>
              <a:rPr lang="es-ES_tradnl" sz="1600" i="1" dirty="0" err="1"/>
              <a:t>Creation</a:t>
            </a:r>
            <a:r>
              <a:rPr lang="es-ES_tradnl" sz="1600" i="1" dirty="0"/>
              <a:t> and Management Framework</a:t>
            </a:r>
            <a:endParaRPr lang="en-US" sz="1600" b="1" dirty="0"/>
          </a:p>
          <a:p>
            <a:pPr lvl="1"/>
            <a:r>
              <a:rPr lang="en-CA" sz="1600" b="1" i="1" dirty="0"/>
              <a:t>Co-Supervision</a:t>
            </a:r>
            <a:r>
              <a:rPr lang="en-CA" sz="1600" i="1" dirty="0"/>
              <a:t>: Drs. Enrique de la Cal Marin, Qing Tan</a:t>
            </a:r>
          </a:p>
          <a:p>
            <a:endParaRPr lang="en-CA" sz="1600" dirty="0"/>
          </a:p>
          <a:p>
            <a:endParaRPr lang="en-US" sz="2000" dirty="0"/>
          </a:p>
          <a:p>
            <a:endParaRPr lang="en-CA" sz="3200" dirty="0"/>
          </a:p>
        </p:txBody>
      </p:sp>
    </p:spTree>
    <p:extLst>
      <p:ext uri="{BB962C8B-B14F-4D97-AF65-F5344CB8AC3E}">
        <p14:creationId xmlns:p14="http://schemas.microsoft.com/office/powerpoint/2010/main" val="84611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9816"/>
            <a:ext cx="7128792" cy="1143000"/>
          </a:xfrm>
        </p:spPr>
        <p:txBody>
          <a:bodyPr/>
          <a:lstStyle/>
          <a:p>
            <a:r>
              <a:rPr lang="en-CA" dirty="0"/>
              <a:t>The MOU </a:t>
            </a:r>
            <a:r>
              <a:rPr lang="mr-IN" dirty="0"/>
              <a:t>–</a:t>
            </a:r>
            <a:r>
              <a:rPr lang="en-CA" dirty="0"/>
              <a:t> The Coordinators</a:t>
            </a:r>
          </a:p>
        </p:txBody>
      </p:sp>
      <p:sp>
        <p:nvSpPr>
          <p:cNvPr id="3" name="Content Placeholder 2"/>
          <p:cNvSpPr>
            <a:spLocks noGrp="1"/>
          </p:cNvSpPr>
          <p:nvPr>
            <p:ph sz="half" idx="1"/>
          </p:nvPr>
        </p:nvSpPr>
        <p:spPr>
          <a:xfrm>
            <a:off x="395536" y="1772816"/>
            <a:ext cx="8208912" cy="4032448"/>
          </a:xfrm>
        </p:spPr>
        <p:txBody>
          <a:bodyPr/>
          <a:lstStyle/>
          <a:p>
            <a:endParaRPr lang="en-US" sz="2000" dirty="0"/>
          </a:p>
          <a:p>
            <a:endParaRPr lang="en-US" sz="2000" dirty="0"/>
          </a:p>
          <a:p>
            <a:r>
              <a:rPr lang="en-US" sz="3200" dirty="0"/>
              <a:t>Dr. </a:t>
            </a:r>
            <a:r>
              <a:rPr lang="en-US" sz="3200"/>
              <a:t>Qing Tan </a:t>
            </a:r>
            <a:r>
              <a:rPr lang="mr-IN" sz="3200" dirty="0"/>
              <a:t>–</a:t>
            </a:r>
            <a:r>
              <a:rPr lang="en-US" sz="3200" dirty="0"/>
              <a:t> Athabasca University</a:t>
            </a:r>
          </a:p>
          <a:p>
            <a:pPr marL="0" indent="0">
              <a:buNone/>
            </a:pPr>
            <a:r>
              <a:rPr lang="en-CA" sz="3200" b="1" i="1" dirty="0"/>
              <a:t>      </a:t>
            </a:r>
            <a:r>
              <a:rPr lang="en-CA" sz="3200" b="1" i="1" dirty="0" err="1"/>
              <a:t>qingt@athabascau.ca</a:t>
            </a:r>
            <a:endParaRPr lang="en-CA" sz="3200" i="1" dirty="0"/>
          </a:p>
          <a:p>
            <a:pPr lvl="1"/>
            <a:endParaRPr lang="en-US" sz="3200" b="1" dirty="0"/>
          </a:p>
          <a:p>
            <a:r>
              <a:rPr lang="en-US" sz="3200" dirty="0"/>
              <a:t>Dr. Jose R. </a:t>
            </a:r>
            <a:r>
              <a:rPr lang="en-US" sz="3200" dirty="0" err="1"/>
              <a:t>Villar</a:t>
            </a:r>
            <a:r>
              <a:rPr lang="en-US" sz="3200" dirty="0"/>
              <a:t> </a:t>
            </a:r>
            <a:r>
              <a:rPr lang="mr-IN" sz="3200" dirty="0"/>
              <a:t>–</a:t>
            </a:r>
            <a:r>
              <a:rPr lang="en-US" sz="3200" dirty="0"/>
              <a:t> University of Oviedo</a:t>
            </a:r>
          </a:p>
          <a:p>
            <a:pPr marL="0" indent="0">
              <a:buNone/>
            </a:pPr>
            <a:r>
              <a:rPr lang="en-CA" sz="3200" b="1" dirty="0"/>
              <a:t>      </a:t>
            </a:r>
            <a:r>
              <a:rPr lang="en-CA" sz="3200" b="1" dirty="0" err="1"/>
              <a:t>villarjose@uniovi.es</a:t>
            </a:r>
            <a:endParaRPr lang="en-CA" sz="3200" b="1" dirty="0"/>
          </a:p>
          <a:p>
            <a:endParaRPr lang="en-US" sz="2000" dirty="0"/>
          </a:p>
          <a:p>
            <a:endParaRPr lang="en-CA" sz="3200" dirty="0"/>
          </a:p>
        </p:txBody>
      </p:sp>
    </p:spTree>
    <p:extLst>
      <p:ext uri="{BB962C8B-B14F-4D97-AF65-F5344CB8AC3E}">
        <p14:creationId xmlns:p14="http://schemas.microsoft.com/office/powerpoint/2010/main" val="16092611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1927</TotalTime>
  <Words>650</Words>
  <Application>Microsoft Office PowerPoint</Application>
  <PresentationFormat>On-screen Show (4:3)</PresentationFormat>
  <Paragraphs>83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Schoolbook</vt:lpstr>
      <vt:lpstr>Myriad Arabic</vt:lpstr>
      <vt:lpstr>Myriad Pro</vt:lpstr>
      <vt:lpstr>Blank Presentation</vt:lpstr>
      <vt:lpstr>Ph.D. Studies for MSCIS Graduates</vt:lpstr>
      <vt:lpstr>University of Oviedo</vt:lpstr>
      <vt:lpstr>Figure and Facts</vt:lpstr>
      <vt:lpstr>Computer Science Department</vt:lpstr>
      <vt:lpstr>PhD Program in Computer Science</vt:lpstr>
      <vt:lpstr>The MOU – the Universities </vt:lpstr>
      <vt:lpstr>The MOU – the MScIS Graduates </vt:lpstr>
      <vt:lpstr>The MOU – The PhD Students</vt:lpstr>
      <vt:lpstr>The MOU – The Coordinators</vt:lpstr>
      <vt:lpstr>PowerPoint Presentation</vt:lpstr>
    </vt:vector>
  </TitlesOfParts>
  <Manager/>
  <Company>AU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Qing TAN</dc:creator>
  <cp:keywords/>
  <dc:description/>
  <cp:lastModifiedBy>Linda Gray</cp:lastModifiedBy>
  <cp:revision>50</cp:revision>
  <dcterms:created xsi:type="dcterms:W3CDTF">2011-01-17T21:33:55Z</dcterms:created>
  <dcterms:modified xsi:type="dcterms:W3CDTF">2019-11-21T16:29:35Z</dcterms:modified>
  <cp:category/>
</cp:coreProperties>
</file>