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59" r:id="rId5"/>
    <p:sldId id="260" r:id="rId6"/>
    <p:sldId id="261" r:id="rId7"/>
    <p:sldId id="262" r:id="rId8"/>
    <p:sldId id="264" r:id="rId9"/>
    <p:sldId id="267" r:id="rId10"/>
    <p:sldId id="266" r:id="rId11"/>
    <p:sldId id="258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0"/>
    <p:restoredTop sz="91899" autoAdjust="0"/>
  </p:normalViewPr>
  <p:slideViewPr>
    <p:cSldViewPr>
      <p:cViewPr varScale="1">
        <p:scale>
          <a:sx n="105" d="100"/>
          <a:sy n="105" d="100"/>
        </p:scale>
        <p:origin x="1392" y="108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48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59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3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FD69-4A85-4715-A222-ABB225B63BC6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5C14FD69-4A85-4715-A222-ABB225B63BC6}" type="datetimeFigureOut">
              <a:rPr lang="en-US" smtClean="0"/>
              <a:pPr/>
              <a:t>11/26/2019</a:t>
            </a:fld>
            <a:endParaRPr lang="en-US" sz="1000" dirty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endParaRPr lang="en-US" sz="1000"/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2800">
          <a:latin typeface="+mn-lt"/>
        </a:defRPr>
      </a:lvl1pPr>
      <a:lvl2pPr marL="742950" indent="-285750" eaLnBrk="1" hangingPunct="1">
        <a:buChar char="–"/>
        <a:defRPr sz="2400">
          <a:latin typeface="+mn-lt"/>
        </a:defRPr>
      </a:lvl2pPr>
      <a:lvl3pPr marL="1143000" indent="-228600" eaLnBrk="1" hangingPunct="1">
        <a:buChar char="•"/>
        <a:defRPr sz="2400">
          <a:latin typeface="+mn-lt"/>
        </a:defRPr>
      </a:lvl3pPr>
      <a:lvl4pPr marL="1600200" indent="-228600" eaLnBrk="1" hangingPunct="1">
        <a:buChar char="–"/>
        <a:defRPr sz="2000">
          <a:latin typeface="+mn-lt"/>
        </a:defRPr>
      </a:lvl4pPr>
      <a:lvl5pPr marL="2057400" indent="-228600" eaLnBrk="1" hangingPunct="1">
        <a:buChar char="»"/>
        <a:defRPr sz="2000">
          <a:latin typeface="+mn-lt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arbie@athabascau.ca" TargetMode="External"/><Relationship Id="rId2" Type="http://schemas.openxmlformats.org/officeDocument/2006/relationships/hyperlink" Target="mailto:fst_grad_success@athabascau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rct=j&amp;q=&amp;esrc=s&amp;source=images&amp;cd=&amp;cad=rja&amp;uact=8&amp;ved=0ahUKEwjupePyy6vXAhVVzmMKHUIfDUYQjRwIBw&amp;url=https://imaginationmachine.com.au/downloads/three-way-fork-road-static-powerpoint-slide/&amp;psig=AOvVaw3_co86Iis7TB88yKUXm-5F&amp;ust=151011412711606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001000" cy="762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Program Regulations</a:t>
            </a:r>
            <a:endParaRPr lang="en-CA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1524000"/>
            <a:ext cx="8077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Master of Science in Information Systems (MSc-IS)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GC in Information Technology Management (GC-ITM)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GC in Data Analytics (GC-DA) </a:t>
            </a:r>
            <a:br>
              <a:rPr lang="en-US" sz="2400" b="1" dirty="0"/>
            </a:br>
            <a:endParaRPr lang="en-US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/>
              <a:t>GC in Information Security (GC-IS)</a:t>
            </a:r>
            <a:endParaRPr lang="en-CA" sz="24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578711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90600" y="76200"/>
            <a:ext cx="80010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Course Regulations</a:t>
            </a:r>
            <a:endParaRPr lang="en-CA" sz="27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6858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Online Group Study: </a:t>
            </a:r>
            <a:r>
              <a:rPr lang="en-US" sz="1600" dirty="0"/>
              <a:t>13-week timetable. Sessions start on September, January, and May.</a:t>
            </a:r>
          </a:p>
          <a:p>
            <a:endParaRPr lang="en-US" sz="1600" dirty="0"/>
          </a:p>
          <a:p>
            <a:r>
              <a:rPr lang="en-US" sz="1600" b="1" dirty="0"/>
              <a:t>Online Individualized Study: </a:t>
            </a:r>
            <a:r>
              <a:rPr lang="en-US" sz="1600" dirty="0"/>
              <a:t>Contract of 6 months. Sessions start the beginning of every month. The following courses are delivered in individual study: COMP 617 and COMP 682. The Essay (COMP 696), Project (COMP 697-699) and Thesis (COMP 676-680) courses are also considered individual study</a:t>
            </a:r>
          </a:p>
          <a:p>
            <a:r>
              <a:rPr lang="en-US" sz="1600" dirty="0"/>
              <a:t> </a:t>
            </a:r>
          </a:p>
          <a:p>
            <a:r>
              <a:rPr lang="en-US" sz="1600" b="1" dirty="0">
                <a:solidFill>
                  <a:prstClr val="black"/>
                </a:solidFill>
              </a:rPr>
              <a:t>Online Independent Study: </a:t>
            </a:r>
            <a:r>
              <a:rPr lang="en-US" sz="1600" dirty="0">
                <a:solidFill>
                  <a:prstClr val="black"/>
                </a:solidFill>
              </a:rPr>
              <a:t>COMP 692 and COMP 693. Can be either exchange with another university or a topic not covered in our regular courses.</a:t>
            </a:r>
            <a:endParaRPr lang="en-US" sz="1600" dirty="0"/>
          </a:p>
          <a:p>
            <a:endParaRPr lang="en-US" sz="1600" b="1" dirty="0"/>
          </a:p>
          <a:p>
            <a:r>
              <a:rPr lang="en-US" sz="1600" b="1" dirty="0"/>
              <a:t>Minimum Grade to pass courses: </a:t>
            </a:r>
            <a:r>
              <a:rPr lang="en-US" sz="1600" dirty="0"/>
              <a:t>B- (70%). </a:t>
            </a:r>
          </a:p>
          <a:p>
            <a:endParaRPr lang="en-US" sz="1600" dirty="0"/>
          </a:p>
          <a:p>
            <a:r>
              <a:rPr lang="en-US" sz="1600" b="1" dirty="0"/>
              <a:t>Course extensions: </a:t>
            </a:r>
            <a:r>
              <a:rPr lang="en-US" sz="1600" dirty="0"/>
              <a:t>2 months only for the following courses: COMP 501, COMP 503, COMP 504, COMP 602, COMP 617, COMP 682, COMP 684, COMP 696</a:t>
            </a:r>
          </a:p>
          <a:p>
            <a:r>
              <a:rPr lang="en-US" sz="1600" dirty="0"/>
              <a:t>COMP 697-699, COMP 676-680</a:t>
            </a:r>
          </a:p>
          <a:p>
            <a:endParaRPr lang="en-US" sz="1600" dirty="0"/>
          </a:p>
          <a:p>
            <a:r>
              <a:rPr lang="en-US" sz="1600" b="1" dirty="0"/>
              <a:t>Course Withdrawal:</a:t>
            </a:r>
          </a:p>
          <a:p>
            <a:r>
              <a:rPr lang="en-US" sz="1600" dirty="0"/>
              <a:t>Early Withdrawal (Within 30 Days of Course Start Date): Grade = “W”, Refund.</a:t>
            </a:r>
          </a:p>
          <a:p>
            <a:r>
              <a:rPr lang="en-US" sz="1600" dirty="0"/>
              <a:t>Withdrawal (After 30 Days of the Course Start Date): Grade = “W”, no Refund.</a:t>
            </a:r>
          </a:p>
          <a:p>
            <a:endParaRPr lang="en-US" sz="1600" dirty="0"/>
          </a:p>
          <a:p>
            <a:r>
              <a:rPr lang="en-US" sz="1600" b="1" dirty="0"/>
              <a:t>Course Re-registration: </a:t>
            </a:r>
            <a:r>
              <a:rPr lang="en-US" sz="1600" dirty="0"/>
              <a:t>one time for failed courses.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053150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0" y="1676400"/>
            <a:ext cx="8991600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Questions 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600" b="1">
                <a:solidFill>
                  <a:srgbClr val="0070C0"/>
                </a:solidFill>
              </a:rPr>
              <a:t>Program Advisor</a:t>
            </a:r>
            <a:r>
              <a:rPr lang="en-US" sz="2600" b="1" dirty="0">
                <a:solidFill>
                  <a:srgbClr val="0070C0"/>
                </a:solidFill>
              </a:rPr>
              <a:t>:  </a:t>
            </a:r>
            <a:r>
              <a:rPr lang="en-US" sz="2600" b="1" dirty="0">
                <a:solidFill>
                  <a:srgbClr val="0070C0"/>
                </a:solidFill>
                <a:hlinkClick r:id="rId2"/>
              </a:rPr>
              <a:t>fst_grad_success@athabascau.ca</a:t>
            </a: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rgbClr val="0070C0"/>
                </a:solidFill>
              </a:rPr>
              <a:t>Program Director: </a:t>
            </a:r>
            <a:r>
              <a:rPr lang="en-US" sz="2600" b="1" dirty="0">
                <a:solidFill>
                  <a:srgbClr val="0070C0"/>
                </a:solidFill>
                <a:hlinkClick r:id="rId3"/>
              </a:rPr>
              <a:t>larbie@athabascau.ca</a:t>
            </a:r>
            <a:endParaRPr lang="en-US" sz="26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CA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Thank you !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19880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609600"/>
          </a:xfrm>
        </p:spPr>
        <p:txBody>
          <a:bodyPr>
            <a:normAutofit/>
          </a:bodyPr>
          <a:lstStyle/>
          <a:p>
            <a:pPr algn="ctr"/>
            <a:r>
              <a:rPr lang="en-CA" sz="2700" b="1" dirty="0"/>
              <a:t>GC in </a:t>
            </a:r>
            <a:r>
              <a:rPr lang="en-CA" sz="2800" b="1" dirty="0"/>
              <a:t>Information</a:t>
            </a:r>
            <a:r>
              <a:rPr lang="en-CA" sz="2700" b="1" dirty="0"/>
              <a:t> Technology Management (GC-ITM)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8382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Residency requirements: Six credits through AU</a:t>
            </a:r>
          </a:p>
          <a:p>
            <a:r>
              <a:rPr lang="en-US" sz="2400" b="1" dirty="0"/>
              <a:t>Program Status: minimum 6 credits per year</a:t>
            </a:r>
          </a:p>
          <a:p>
            <a:r>
              <a:rPr lang="en-US" sz="2400" b="1" dirty="0"/>
              <a:t>Time limit: 2 years</a:t>
            </a:r>
          </a:p>
          <a:p>
            <a:r>
              <a:rPr lang="en-US" sz="2400" b="1" dirty="0"/>
              <a:t>Program Extension/ Program Deferral: up to one year.</a:t>
            </a:r>
          </a:p>
          <a:p>
            <a:endParaRPr lang="en-US" sz="2400" b="1" dirty="0"/>
          </a:p>
          <a:p>
            <a:r>
              <a:rPr lang="en-US" sz="2400" b="1" dirty="0"/>
              <a:t>Core courses: (9 credits)</a:t>
            </a:r>
          </a:p>
          <a:p>
            <a:r>
              <a:rPr lang="en-US" sz="2400" dirty="0"/>
              <a:t>COMP505: Operation Management (3)</a:t>
            </a:r>
          </a:p>
          <a:p>
            <a:r>
              <a:rPr lang="en-US" sz="2400" dirty="0"/>
              <a:t>COMP506: Organizational Behavior in Information Systems (3)</a:t>
            </a:r>
          </a:p>
          <a:p>
            <a:r>
              <a:rPr lang="en-US" sz="2400" dirty="0"/>
              <a:t>COMP607: Ethical, Legal, and Social Issues in Information Technology (3)</a:t>
            </a:r>
          </a:p>
          <a:p>
            <a:endParaRPr lang="en-US" sz="2400" dirty="0"/>
          </a:p>
          <a:p>
            <a:r>
              <a:rPr lang="en-US" sz="2400" b="1" dirty="0"/>
              <a:t>Elective courses: (3 credits)</a:t>
            </a:r>
          </a:p>
          <a:p>
            <a:r>
              <a:rPr lang="en-US" sz="2400" dirty="0"/>
              <a:t>COMP635: Green ICT Strategies (3)</a:t>
            </a:r>
          </a:p>
          <a:p>
            <a:r>
              <a:rPr lang="en-US" sz="2400" dirty="0"/>
              <a:t>COMP605: Project Management for Information Systems (3).</a:t>
            </a:r>
          </a:p>
          <a:p>
            <a:r>
              <a:rPr lang="en-US" sz="2400" dirty="0"/>
              <a:t>COMP638: Enterprise Modeling (3).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06895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38125" y="76200"/>
            <a:ext cx="8763000" cy="609600"/>
          </a:xfrm>
        </p:spPr>
        <p:txBody>
          <a:bodyPr>
            <a:normAutofit/>
          </a:bodyPr>
          <a:lstStyle/>
          <a:p>
            <a:pPr algn="ctr"/>
            <a:r>
              <a:rPr lang="en-CA" sz="2700" b="1" dirty="0"/>
              <a:t>GC in </a:t>
            </a:r>
            <a:r>
              <a:rPr lang="en-CA" sz="2800" b="1" dirty="0"/>
              <a:t>Data Analytics</a:t>
            </a:r>
            <a:r>
              <a:rPr lang="en-CA" sz="2700" b="1" dirty="0"/>
              <a:t> (GC-DA)</a:t>
            </a:r>
          </a:p>
        </p:txBody>
      </p:sp>
      <p:sp>
        <p:nvSpPr>
          <p:cNvPr id="4" name="Rectangle 3"/>
          <p:cNvSpPr/>
          <p:nvPr/>
        </p:nvSpPr>
        <p:spPr>
          <a:xfrm>
            <a:off x="314325" y="844689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Residency requirements: Six credits through AU</a:t>
            </a:r>
          </a:p>
          <a:p>
            <a:r>
              <a:rPr lang="en-US" sz="2400" b="1" dirty="0"/>
              <a:t>Program Status: minimum 6 credits per year</a:t>
            </a:r>
          </a:p>
          <a:p>
            <a:r>
              <a:rPr lang="en-US" sz="2400" b="1" dirty="0"/>
              <a:t>Time limit: 2 years</a:t>
            </a:r>
          </a:p>
          <a:p>
            <a:r>
              <a:rPr lang="en-US" sz="2400" b="1" dirty="0"/>
              <a:t>Program Extension/ Program Deferral: up to one year.</a:t>
            </a:r>
          </a:p>
          <a:p>
            <a:endParaRPr lang="en-US" b="1" dirty="0"/>
          </a:p>
          <a:p>
            <a:r>
              <a:rPr lang="en-US" sz="2400" b="1" dirty="0"/>
              <a:t>Core courses: (9 credits)</a:t>
            </a:r>
          </a:p>
          <a:p>
            <a:r>
              <a:rPr lang="en-US" sz="2400" dirty="0"/>
              <a:t>COMP504: Object Structure and Programming (3)</a:t>
            </a:r>
          </a:p>
          <a:p>
            <a:r>
              <a:rPr lang="en-US" sz="2400" dirty="0"/>
              <a:t>COMP682: Data Mining (3)</a:t>
            </a:r>
          </a:p>
          <a:p>
            <a:r>
              <a:rPr lang="en-US" sz="2400" dirty="0"/>
              <a:t>COMP683: Introduction to Learning Analytics &amp; Knowledge (3)</a:t>
            </a:r>
          </a:p>
          <a:p>
            <a:endParaRPr lang="en-US" dirty="0"/>
          </a:p>
          <a:p>
            <a:r>
              <a:rPr lang="en-US" sz="2400" b="1" dirty="0"/>
              <a:t>Elective courses: (3 credits)</a:t>
            </a:r>
          </a:p>
          <a:p>
            <a:r>
              <a:rPr lang="en-US" sz="2400" dirty="0"/>
              <a:t>COMP602: Enterprise Information Management (3)</a:t>
            </a:r>
          </a:p>
          <a:p>
            <a:r>
              <a:rPr lang="en-US" sz="2400" dirty="0"/>
              <a:t>COMP657: Artificial Intelligence: Principles and Techniques (3)</a:t>
            </a:r>
          </a:p>
          <a:p>
            <a:r>
              <a:rPr lang="en-US" sz="2400" dirty="0"/>
              <a:t>COMP658: Computational Intelligence (3)</a:t>
            </a:r>
          </a:p>
          <a:p>
            <a:r>
              <a:rPr lang="en-US" sz="2400" dirty="0"/>
              <a:t>COMP684: Business Intelligence (3)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48606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762000"/>
          </a:xfrm>
        </p:spPr>
        <p:txBody>
          <a:bodyPr>
            <a:normAutofit/>
          </a:bodyPr>
          <a:lstStyle/>
          <a:p>
            <a:pPr algn="ctr"/>
            <a:r>
              <a:rPr lang="en-CA" sz="2700" b="1" dirty="0"/>
              <a:t>GC in </a:t>
            </a:r>
            <a:r>
              <a:rPr lang="en-CA" sz="2800" b="1" dirty="0"/>
              <a:t>Information</a:t>
            </a:r>
            <a:r>
              <a:rPr lang="en-CA" sz="2700" b="1" dirty="0"/>
              <a:t> Security (GC-IS)</a:t>
            </a:r>
          </a:p>
        </p:txBody>
      </p:sp>
      <p:sp>
        <p:nvSpPr>
          <p:cNvPr id="4" name="Rectangle 3"/>
          <p:cNvSpPr/>
          <p:nvPr/>
        </p:nvSpPr>
        <p:spPr>
          <a:xfrm>
            <a:off x="314325" y="1066800"/>
            <a:ext cx="8686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Residency requirements: Six credits through AU</a:t>
            </a:r>
          </a:p>
          <a:p>
            <a:r>
              <a:rPr lang="en-US" sz="2400" b="1" dirty="0"/>
              <a:t>Program Status: minimum 6 credits per year</a:t>
            </a:r>
          </a:p>
          <a:p>
            <a:r>
              <a:rPr lang="en-US" sz="2400" b="1" dirty="0"/>
              <a:t>Time limit: 2 years</a:t>
            </a:r>
          </a:p>
          <a:p>
            <a:r>
              <a:rPr lang="en-US" sz="2400" b="1" dirty="0"/>
              <a:t>Program Extension/ Program Deferral: up to one year.</a:t>
            </a:r>
          </a:p>
          <a:p>
            <a:endParaRPr lang="en-US" sz="2400" b="1" dirty="0"/>
          </a:p>
          <a:p>
            <a:r>
              <a:rPr lang="en-US" sz="2400" b="1" dirty="0"/>
              <a:t>Core courses: (9 credits)</a:t>
            </a:r>
          </a:p>
          <a:p>
            <a:r>
              <a:rPr lang="en-US" sz="2400" dirty="0"/>
              <a:t>COMP604: Enterprise Computer Networks (3)</a:t>
            </a:r>
          </a:p>
          <a:p>
            <a:r>
              <a:rPr lang="en-US" sz="2400" dirty="0"/>
              <a:t>COMP607: Ethical, Legal, and Social Issues in Information Technology (3) </a:t>
            </a:r>
          </a:p>
          <a:p>
            <a:r>
              <a:rPr lang="en-US" sz="2400" dirty="0"/>
              <a:t>COMP660: Enterprise Information Security (3)</a:t>
            </a:r>
          </a:p>
          <a:p>
            <a:endParaRPr lang="en-US" sz="2400" dirty="0"/>
          </a:p>
          <a:p>
            <a:r>
              <a:rPr lang="en-US" sz="2400" b="1" dirty="0"/>
              <a:t>Elective courses: (3 credits)</a:t>
            </a:r>
          </a:p>
          <a:p>
            <a:r>
              <a:rPr lang="en-US" sz="2400" dirty="0"/>
              <a:t>COMP656: Cloud Computing (3)</a:t>
            </a:r>
          </a:p>
          <a:p>
            <a:r>
              <a:rPr lang="en-US" sz="2400" dirty="0"/>
              <a:t>COMP689: Advanced Distributed Systems (3)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48606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33350" y="76200"/>
            <a:ext cx="8763000" cy="5334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/>
              <a:t>Master of Science in Information Systems (MSc-IS)</a:t>
            </a:r>
          </a:p>
        </p:txBody>
      </p:sp>
      <p:sp>
        <p:nvSpPr>
          <p:cNvPr id="4" name="Rectangle 3"/>
          <p:cNvSpPr/>
          <p:nvPr/>
        </p:nvSpPr>
        <p:spPr>
          <a:xfrm>
            <a:off x="333375" y="762000"/>
            <a:ext cx="8686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Residency requirements: </a:t>
            </a:r>
            <a:r>
              <a:rPr lang="en-US" sz="2000" dirty="0"/>
              <a:t>18 credits through AU.</a:t>
            </a:r>
          </a:p>
          <a:p>
            <a:r>
              <a:rPr lang="en-US" sz="2000" b="1" dirty="0"/>
              <a:t>Program Status: </a:t>
            </a:r>
            <a:r>
              <a:rPr lang="en-US" sz="2000" dirty="0"/>
              <a:t>minimum 6 credits per year.</a:t>
            </a:r>
          </a:p>
          <a:p>
            <a:r>
              <a:rPr lang="en-US" sz="2000" b="1" dirty="0"/>
              <a:t>Time limit: </a:t>
            </a:r>
            <a:r>
              <a:rPr lang="en-US" sz="2000" dirty="0"/>
              <a:t>5 years.</a:t>
            </a:r>
          </a:p>
          <a:p>
            <a:r>
              <a:rPr lang="en-US" sz="2000" b="1" dirty="0"/>
              <a:t>Program Extension/ Program Deferral: </a:t>
            </a:r>
            <a:r>
              <a:rPr lang="en-US" sz="2000" dirty="0"/>
              <a:t>up to one year.</a:t>
            </a:r>
          </a:p>
          <a:p>
            <a:r>
              <a:rPr lang="en-US" sz="2000" b="1" dirty="0"/>
              <a:t>Advanced standing: </a:t>
            </a:r>
            <a:r>
              <a:rPr lang="en-US" sz="2000" dirty="0"/>
              <a:t>up to 9 credits.</a:t>
            </a:r>
          </a:p>
          <a:p>
            <a:r>
              <a:rPr lang="en-US" sz="2000" b="1" dirty="0"/>
              <a:t>Transfer of credits: </a:t>
            </a:r>
            <a:r>
              <a:rPr lang="en-US" sz="2000" dirty="0"/>
              <a:t>Grad course with grade &gt; B- and &lt; 7 years old.</a:t>
            </a:r>
          </a:p>
          <a:p>
            <a:r>
              <a:rPr lang="en-US" sz="2000" b="1" dirty="0"/>
              <a:t>Laddering a PBC into MSc-IS:  </a:t>
            </a:r>
            <a:r>
              <a:rPr lang="en-US" sz="2000" dirty="0"/>
              <a:t>Courses &lt; 7 years old and Grade satisfies the lowest acceptable grade specified in the MSc IS.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48830"/>
              </p:ext>
            </p:extLst>
          </p:nvPr>
        </p:nvGraphicFramePr>
        <p:xfrm>
          <a:off x="533400" y="3505200"/>
          <a:ext cx="6934203" cy="2595880"/>
        </p:xfrm>
        <a:graphic>
          <a:graphicData uri="http://schemas.openxmlformats.org/drawingml/2006/table">
            <a:tbl>
              <a:tblPr firstRow="1" bandRow="1"/>
              <a:tblGrid>
                <a:gridCol w="1468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08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CA" dirty="0">
                        <a:effectLst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/>
                        </a:rPr>
                        <a:t>Essay</a:t>
                      </a:r>
                      <a:endParaRPr lang="en-CA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Project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/>
                        </a:rPr>
                        <a:t>Thesis</a:t>
                      </a:r>
                      <a:endParaRPr lang="en-CA" dirty="0">
                        <a:effectLst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>
                          <a:effectLst/>
                        </a:rPr>
                        <a:t> 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>
                          <a:effectLst/>
                        </a:rPr>
                        <a:t>Min</a:t>
                      </a:r>
                      <a:endParaRPr lang="en-CA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Max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Min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Max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Min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>
                          <a:effectLst/>
                        </a:rPr>
                        <a:t>Max</a:t>
                      </a:r>
                      <a:endParaRPr lang="en-CA">
                        <a:effectLst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Foundations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Core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Electives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Integration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>
                          <a:effectLst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>
                          <a:effectLst/>
                        </a:rPr>
                        <a:t>Total (MSc IS)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>
                          <a:effectLst/>
                        </a:rPr>
                        <a:t>39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514282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763000" cy="533400"/>
          </a:xfrm>
        </p:spPr>
        <p:txBody>
          <a:bodyPr>
            <a:normAutofit/>
          </a:bodyPr>
          <a:lstStyle/>
          <a:p>
            <a:pPr algn="ctr"/>
            <a:r>
              <a:rPr lang="en-US" sz="2700" b="1" dirty="0"/>
              <a:t>Master of Science in Information Systems (MSc-IS)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50" y="762000"/>
            <a:ext cx="862965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Foundation courses: (3-12 credits)</a:t>
            </a:r>
          </a:p>
          <a:p>
            <a:r>
              <a:rPr lang="en-US" b="1" i="1" dirty="0"/>
              <a:t>COMP 601: Survey of Computing and Information Systems (3 credits, required).</a:t>
            </a:r>
          </a:p>
          <a:p>
            <a:r>
              <a:rPr lang="en-US" dirty="0"/>
              <a:t>Courses to select from: COMP 501, COMP 503, and COMP 504, COMP 505, COMP 506. </a:t>
            </a:r>
          </a:p>
          <a:p>
            <a:endParaRPr lang="en-US" dirty="0"/>
          </a:p>
          <a:p>
            <a:r>
              <a:rPr lang="en-US" sz="2400" b="1" dirty="0"/>
              <a:t>Core courses: (9-15 credits)</a:t>
            </a:r>
          </a:p>
          <a:p>
            <a:r>
              <a:rPr lang="en-US" b="1" i="1" dirty="0"/>
              <a:t>COMP 695: Research Methods in Information Systems (3 credits, required).</a:t>
            </a:r>
          </a:p>
          <a:p>
            <a:r>
              <a:rPr lang="en-US" dirty="0"/>
              <a:t>Courses to select from: COMP 602, COMP 604, COMP 605, COMP 607, COMP 610, COMP 638, COMP 648, COMP 657, COMP 682, COMP 689.</a:t>
            </a:r>
          </a:p>
          <a:p>
            <a:endParaRPr lang="en-US" dirty="0"/>
          </a:p>
          <a:p>
            <a:r>
              <a:rPr lang="en-US" sz="2400" b="1" dirty="0"/>
              <a:t>Elective courses: (3-9 credits)</a:t>
            </a:r>
          </a:p>
          <a:p>
            <a:r>
              <a:rPr lang="en-US" dirty="0"/>
              <a:t>Any of the core courses and the following:</a:t>
            </a:r>
          </a:p>
          <a:p>
            <a:r>
              <a:rPr lang="en-US" dirty="0"/>
              <a:t>COMP 617, COMP 635, COMP 637, COMP 650, COMP 656, COMP 658, COMP 659, COMP 660, COMP 667, COMP 674, COMP 683, COMP 684, COMP 688.</a:t>
            </a:r>
          </a:p>
          <a:p>
            <a:endParaRPr lang="en-US" b="1" dirty="0"/>
          </a:p>
          <a:p>
            <a:r>
              <a:rPr lang="en-US" sz="2400" b="1" dirty="0"/>
              <a:t>Integration Route: (3-15 credits)</a:t>
            </a:r>
          </a:p>
          <a:p>
            <a:r>
              <a:rPr lang="en-US" dirty="0"/>
              <a:t>Course based Route/ Essay: COMP 696 (3 credits)</a:t>
            </a:r>
          </a:p>
          <a:p>
            <a:r>
              <a:rPr lang="en-US" dirty="0"/>
              <a:t>Project-based Route: COMP 697-699 (9 credits)</a:t>
            </a:r>
          </a:p>
          <a:p>
            <a:r>
              <a:rPr lang="en-US" dirty="0"/>
              <a:t>Thesis-based Route: COMP 676-680 (15 credits)</a:t>
            </a:r>
          </a:p>
        </p:txBody>
      </p:sp>
      <p:sp>
        <p:nvSpPr>
          <p:cNvPr id="5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351169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07335"/>
          </a:xfrm>
        </p:spPr>
        <p:txBody>
          <a:bodyPr/>
          <a:lstStyle/>
          <a:p>
            <a:r>
              <a:rPr lang="en-US" b="1" dirty="0"/>
              <a:t>MSc IS Route selection</a:t>
            </a:r>
            <a:endParaRPr lang="en-CA" b="1" dirty="0"/>
          </a:p>
        </p:txBody>
      </p:sp>
      <p:grpSp>
        <p:nvGrpSpPr>
          <p:cNvPr id="16" name="Group 15"/>
          <p:cNvGrpSpPr/>
          <p:nvPr/>
        </p:nvGrpSpPr>
        <p:grpSpPr>
          <a:xfrm>
            <a:off x="0" y="1295400"/>
            <a:ext cx="9144000" cy="5538900"/>
            <a:chOff x="0" y="1295400"/>
            <a:chExt cx="9144000" cy="5538900"/>
          </a:xfrm>
        </p:grpSpPr>
        <p:pic>
          <p:nvPicPr>
            <p:cNvPr id="1026" name="Picture 2" descr="Related image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6" y="1295400"/>
              <a:ext cx="9133114" cy="5538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816430" y="4082142"/>
              <a:ext cx="1774372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Essay </a:t>
              </a:r>
            </a:p>
            <a:p>
              <a:r>
                <a:rPr lang="en-US" sz="2000" b="1" dirty="0">
                  <a:solidFill>
                    <a:schemeClr val="bg1"/>
                  </a:solidFill>
                </a:rPr>
                <a:t>Route</a:t>
              </a:r>
              <a:endParaRPr lang="en-CA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74228" y="4038600"/>
              <a:ext cx="1828800" cy="707886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Thesis </a:t>
              </a:r>
            </a:p>
            <a:p>
              <a:r>
                <a:rPr lang="en-US" sz="2000" b="1" dirty="0">
                  <a:solidFill>
                    <a:schemeClr val="bg1"/>
                  </a:solidFill>
                </a:rPr>
                <a:t>Route</a:t>
              </a:r>
              <a:endParaRPr lang="en-CA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11484" y="2895600"/>
              <a:ext cx="1360716" cy="64633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Project </a:t>
              </a:r>
            </a:p>
            <a:p>
              <a:r>
                <a:rPr lang="en-US" b="1" dirty="0">
                  <a:solidFill>
                    <a:schemeClr val="bg1"/>
                  </a:solidFill>
                </a:rPr>
                <a:t>Route</a:t>
              </a:r>
              <a:endParaRPr lang="en-CA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0" y="1295400"/>
              <a:ext cx="491134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latin typeface="Cooper Black" panose="0208090404030B020404" pitchFamily="18" charset="0"/>
                </a:rPr>
                <a:t>After Foundation Courses</a:t>
              </a:r>
              <a:endParaRPr lang="en-CA" sz="2800" dirty="0">
                <a:latin typeface="Cooper Black" panose="0208090404030B020404" pitchFamily="18" charset="0"/>
              </a:endParaRPr>
            </a:p>
          </p:txBody>
        </p:sp>
        <p:sp>
          <p:nvSpPr>
            <p:cNvPr id="15" name="Oval Callout 14"/>
            <p:cNvSpPr/>
            <p:nvPr/>
          </p:nvSpPr>
          <p:spPr>
            <a:xfrm>
              <a:off x="2057400" y="3048000"/>
              <a:ext cx="1676400" cy="914400"/>
            </a:xfrm>
            <a:prstGeom prst="wedgeEllipseCallou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 Cores</a:t>
              </a:r>
            </a:p>
            <a:p>
              <a:pPr algn="ctr"/>
              <a:r>
                <a:rPr lang="en-US" dirty="0"/>
                <a:t>3 Electives</a:t>
              </a:r>
            </a:p>
            <a:p>
              <a:pPr algn="ctr"/>
              <a:r>
                <a:rPr lang="en-US" dirty="0"/>
                <a:t>Essay</a:t>
              </a:r>
              <a:endParaRPr lang="en-CA" dirty="0"/>
            </a:p>
          </p:txBody>
        </p:sp>
        <p:sp>
          <p:nvSpPr>
            <p:cNvPr id="17" name="Oval Callout 16"/>
            <p:cNvSpPr/>
            <p:nvPr/>
          </p:nvSpPr>
          <p:spPr>
            <a:xfrm>
              <a:off x="5715000" y="1905000"/>
              <a:ext cx="1676400" cy="914400"/>
            </a:xfrm>
            <a:prstGeom prst="wedgeEllipseCallou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 Cores</a:t>
              </a:r>
            </a:p>
            <a:p>
              <a:pPr algn="ctr"/>
              <a:r>
                <a:rPr lang="en-US" dirty="0"/>
                <a:t>1 Electives</a:t>
              </a:r>
            </a:p>
            <a:p>
              <a:pPr algn="ctr"/>
              <a:r>
                <a:rPr lang="en-US" dirty="0"/>
                <a:t>Project</a:t>
              </a:r>
              <a:endParaRPr lang="en-CA" dirty="0"/>
            </a:p>
          </p:txBody>
        </p:sp>
        <p:sp>
          <p:nvSpPr>
            <p:cNvPr id="18" name="Oval Callout 17"/>
            <p:cNvSpPr/>
            <p:nvPr/>
          </p:nvSpPr>
          <p:spPr>
            <a:xfrm>
              <a:off x="7391400" y="3048000"/>
              <a:ext cx="1676400" cy="914400"/>
            </a:xfrm>
            <a:prstGeom prst="wedgeEllipseCallout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 Cores</a:t>
              </a:r>
            </a:p>
            <a:p>
              <a:pPr algn="ctr"/>
              <a:r>
                <a:rPr lang="en-US" dirty="0"/>
                <a:t>1 Elective</a:t>
              </a:r>
            </a:p>
            <a:p>
              <a:pPr algn="ctr"/>
              <a:r>
                <a:rPr lang="en-US" dirty="0"/>
                <a:t>Thesis</a:t>
              </a:r>
              <a:endParaRPr lang="en-CA" dirty="0"/>
            </a:p>
          </p:txBody>
        </p:sp>
      </p:grpSp>
      <p:sp>
        <p:nvSpPr>
          <p:cNvPr id="14" name="Subtitle 1">
            <a:extLst>
              <a:ext uri="{FF2B5EF4-FFF2-40B4-BE49-F238E27FC236}">
                <a16:creationId xmlns:a16="http://schemas.microsoft.com/office/drawing/2014/main" id="{CBE780E2-337E-4317-B34D-4F73EF45B904}"/>
              </a:ext>
            </a:extLst>
          </p:cNvPr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1460357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06B8685-E943-4DB4-8077-F7FECA0129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lvl="0" indent="0" algn="l" rtl="0">
              <a:lnSpc>
                <a:spcPct val="150000"/>
              </a:lnSpc>
              <a:buNone/>
            </a:pPr>
            <a:r>
              <a:rPr lang="en-US" sz="2000" kern="1200" dirty="0">
                <a:solidFill>
                  <a:prstClr val="black"/>
                </a:solidFill>
                <a:ea typeface="+mn-ea"/>
                <a:cs typeface="+mn-cs"/>
              </a:rPr>
              <a:t>Students can complete the MSc IS program without a focus area.</a:t>
            </a:r>
          </a:p>
          <a:p>
            <a:pPr marL="0" lvl="0" indent="0" algn="l" rtl="0">
              <a:lnSpc>
                <a:spcPct val="150000"/>
              </a:lnSpc>
              <a:buNone/>
            </a:pPr>
            <a:r>
              <a:rPr lang="en-US" sz="2000" kern="1200" dirty="0">
                <a:solidFill>
                  <a:prstClr val="black"/>
                </a:solidFill>
                <a:ea typeface="+mn-ea"/>
                <a:cs typeface="+mn-cs"/>
              </a:rPr>
              <a:t>A focus area is a subject concentration within the MSc IS program. Focus areas in the MSc IS are: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Information Technology Management.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Information Systems Development. 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Data Analytics.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Information Security.</a:t>
            </a: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Cloud Computing.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Health Informatics.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285750" lvl="0" indent="-285750" algn="l" rtl="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kern="1200" dirty="0">
                <a:solidFill>
                  <a:prstClr val="black"/>
                </a:solidFill>
                <a:ea typeface="+mn-ea"/>
                <a:cs typeface="+mn-cs"/>
              </a:rPr>
              <a:t>Focus on Learning Technology.</a:t>
            </a:r>
            <a:endParaRPr lang="en-US" sz="2000" kern="1200" dirty="0">
              <a:solidFill>
                <a:prstClr val="black"/>
              </a:solidFill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125768-13D9-412F-AB8A-6E3FC9406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4" y="228600"/>
            <a:ext cx="8229600" cy="783535"/>
          </a:xfrm>
        </p:spPr>
        <p:txBody>
          <a:bodyPr/>
          <a:lstStyle/>
          <a:p>
            <a:r>
              <a:rPr lang="en-CA" b="1" dirty="0"/>
              <a:t>Focus areas for MSc IS</a:t>
            </a:r>
            <a:endParaRPr lang="en-CA" dirty="0"/>
          </a:p>
        </p:txBody>
      </p:sp>
      <p:sp>
        <p:nvSpPr>
          <p:cNvPr id="4" name="Subtitle 1">
            <a:extLst>
              <a:ext uri="{FF2B5EF4-FFF2-40B4-BE49-F238E27FC236}">
                <a16:creationId xmlns:a16="http://schemas.microsoft.com/office/drawing/2014/main" id="{4E9F8819-E6AC-4FF0-815A-C7CB0312AF96}"/>
              </a:ext>
            </a:extLst>
          </p:cNvPr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269148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382000" cy="533400"/>
          </a:xfrm>
        </p:spPr>
        <p:txBody>
          <a:bodyPr>
            <a:noAutofit/>
          </a:bodyPr>
          <a:lstStyle/>
          <a:p>
            <a:pPr algn="ctr"/>
            <a:r>
              <a:rPr lang="en-CA" sz="3200" b="1" dirty="0"/>
              <a:t>Focus areas regulations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51289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Information Technology Management</a:t>
            </a:r>
            <a:r>
              <a:rPr lang="en-US" sz="1700" dirty="0"/>
              <a:t>: Students are required to complete or get advanced standing for COMP 505, and complete COMP 605, COMP 607, and one of {COMP 610, COMP 635, COMP 638}.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Information Systems Development</a:t>
            </a:r>
            <a:r>
              <a:rPr lang="en-US" sz="1700" dirty="0"/>
              <a:t>: Students are required to complete or get advanced standing for COMP 501, and complete COMP 602, COMP 610, and one of {COMP 605, COMP 607, COMP 638, COMP 648, COMP 689}.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Data Analytics</a:t>
            </a:r>
            <a:r>
              <a:rPr lang="en-US" sz="1700" dirty="0"/>
              <a:t>: Students are required to complete or get advanced standing for COMP 504, and complete COMP 682, COMP 683, and one of {COMP 602, COMP 607, COMP 657, COMP 658, COMP 684}.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Information Security</a:t>
            </a:r>
            <a:r>
              <a:rPr lang="en-US" sz="1700" dirty="0"/>
              <a:t>: Students are required to complete or get advanced standing for COMP 503, and complete COMP 604, COMP 660, and one of {COMP 607, COMP 656, COMP 689}.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Intelligent Systems</a:t>
            </a:r>
            <a:r>
              <a:rPr lang="en-US" sz="1700" dirty="0"/>
              <a:t>: Students are required to complete or get advanced standing for COMP 501, and complete COMP 607, COMP 657, and one of {COMP 658, COMP 667, COMP 682, COMP 683, COMP 684}.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Cloud Computing</a:t>
            </a:r>
            <a:r>
              <a:rPr lang="en-US" sz="1700" dirty="0"/>
              <a:t>: Students are required to complete or get advanced standing for COMP 503, and complete COMP 656, COMP 689, and one of {COMP 604, COMP 607, COMP 660}.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Health Informatics</a:t>
            </a:r>
            <a:r>
              <a:rPr lang="en-US" sz="1700" dirty="0"/>
              <a:t>: Students are required to complete or get advanced standing for COMP 505, and complete COMP 620, one of {MHST 601, MHST 602}, and one of {COMP 602, COMP 605, COMP 607, COMP 10, COMP 635, COMP 648, COMP 650}.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b="1" dirty="0"/>
              <a:t>Focus on Learning Technology</a:t>
            </a:r>
            <a:r>
              <a:rPr lang="en-US" sz="1700" dirty="0"/>
              <a:t>: Students are required to complete or get advanced standing for COMP 505, and complete COMP 683, MDDE 603, and one of {MDDE 613, COMP 602, COMP 605, COMP 607, COMP 635, COMP 638, COMP 648, COMP 650}.</a:t>
            </a:r>
          </a:p>
        </p:txBody>
      </p:sp>
      <p:sp>
        <p:nvSpPr>
          <p:cNvPr id="6" name="Subtitle 1"/>
          <p:cNvSpPr txBox="1">
            <a:spLocks/>
          </p:cNvSpPr>
          <p:nvPr/>
        </p:nvSpPr>
        <p:spPr>
          <a:xfrm>
            <a:off x="76200" y="6477000"/>
            <a:ext cx="8915400" cy="3810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def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defPPr>
            <a:lvl1pPr marL="0" indent="0" algn="r" eaLnBrk="1" hangingPunct="1">
              <a:buNone/>
              <a:defRPr sz="2800">
                <a:latin typeface="+mn-lt"/>
              </a:defRPr>
            </a:lvl1pPr>
            <a:lvl2pPr marL="457200" indent="0" algn="ctr" eaLnBrk="1" hangingPunct="1">
              <a:buNone/>
              <a:defRPr sz="2400">
                <a:latin typeface="+mn-lt"/>
              </a:defRPr>
            </a:lvl2pPr>
            <a:lvl3pPr marL="914400" indent="0" algn="ctr" eaLnBrk="1" hangingPunct="1">
              <a:buNone/>
              <a:defRPr sz="2400">
                <a:latin typeface="+mn-lt"/>
              </a:defRPr>
            </a:lvl3pPr>
            <a:lvl4pPr marL="1371600" indent="0" algn="ctr" eaLnBrk="1" hangingPunct="1">
              <a:buNone/>
              <a:defRPr sz="2000">
                <a:latin typeface="+mn-lt"/>
              </a:defRPr>
            </a:lvl4pPr>
            <a:lvl5pPr marL="1828800" indent="0" algn="ctr" eaLnBrk="1" hangingPunct="1">
              <a:buNone/>
              <a:defRPr sz="2000">
                <a:latin typeface="+mn-lt"/>
              </a:defRPr>
            </a:lvl5pPr>
            <a:lvl6pPr marL="2286000" indent="0" algn="ctr" eaLnBrk="1" hangingPunct="1">
              <a:buNone/>
              <a:defRPr sz="2000"/>
            </a:lvl6pPr>
            <a:lvl7pPr marL="2743200" indent="0" algn="ctr" eaLnBrk="1" hangingPunct="1">
              <a:buNone/>
              <a:defRPr sz="2000"/>
            </a:lvl7pPr>
            <a:lvl8pPr marL="3200400" indent="0" algn="ctr" eaLnBrk="1" hangingPunct="1">
              <a:buNone/>
              <a:defRPr sz="2000"/>
            </a:lvl8pPr>
            <a:lvl9pPr marL="3657600" indent="0" algn="ctr" eaLnBrk="1" hangingPunct="1">
              <a:buNone/>
              <a:defRPr sz="2000"/>
            </a:lvl9pPr>
          </a:lstStyle>
          <a:p>
            <a:r>
              <a:rPr lang="en-US" kern="0" dirty="0"/>
              <a:t>FST Graduate Students Orientation                                                                                                   </a:t>
            </a:r>
            <a:r>
              <a:rPr lang="en-US" kern="0" dirty="0" err="1"/>
              <a:t>Larbi</a:t>
            </a:r>
            <a:r>
              <a:rPr lang="en-US" kern="0" dirty="0"/>
              <a:t> </a:t>
            </a:r>
            <a:r>
              <a:rPr lang="en-US" kern="0" dirty="0" err="1"/>
              <a:t>Esmahi</a:t>
            </a:r>
            <a:r>
              <a:rPr lang="en-US" kern="0" dirty="0"/>
              <a:t>, Linda Gray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372457487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0B57212-D278-4F09-9602-9B2680611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DesignTemplate</Template>
  <TotalTime>0</TotalTime>
  <Words>1472</Words>
  <Application>Microsoft Office PowerPoint</Application>
  <PresentationFormat>On-screen Show (4:3)</PresentationFormat>
  <Paragraphs>186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Cooper Black</vt:lpstr>
      <vt:lpstr>Corbel</vt:lpstr>
      <vt:lpstr>Wingdings</vt:lpstr>
      <vt:lpstr>DesignTemplate</vt:lpstr>
      <vt:lpstr>Program Regulations</vt:lpstr>
      <vt:lpstr>GC in Information Technology Management (GC-ITM)</vt:lpstr>
      <vt:lpstr>GC in Data Analytics (GC-DA)</vt:lpstr>
      <vt:lpstr>GC in Information Security (GC-IS)</vt:lpstr>
      <vt:lpstr>Master of Science in Information Systems (MSc-IS)</vt:lpstr>
      <vt:lpstr>Master of Science in Information Systems (MSc-IS)</vt:lpstr>
      <vt:lpstr>MSc IS Route selection</vt:lpstr>
      <vt:lpstr>Focus areas for MSc IS</vt:lpstr>
      <vt:lpstr>Focus areas regulations</vt:lpstr>
      <vt:lpstr>Course Regulations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2015-11-21T19:42:47Z</dcterms:created>
  <dcterms:modified xsi:type="dcterms:W3CDTF">2019-11-26T21:21:23Z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TC100738469990</vt:lpwstr>
  </property>
</Properties>
</file>