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75" r:id="rId3"/>
  </p:sldMasterIdLst>
  <p:notesMasterIdLst>
    <p:notesMasterId r:id="rId14"/>
  </p:notesMasterIdLst>
  <p:handoutMasterIdLst>
    <p:handoutMasterId r:id="rId15"/>
  </p:handoutMasterIdLst>
  <p:sldIdLst>
    <p:sldId id="511" r:id="rId4"/>
    <p:sldId id="497" r:id="rId5"/>
    <p:sldId id="507" r:id="rId6"/>
    <p:sldId id="505" r:id="rId7"/>
    <p:sldId id="494" r:id="rId8"/>
    <p:sldId id="504" r:id="rId9"/>
    <p:sldId id="496" r:id="rId10"/>
    <p:sldId id="499" r:id="rId11"/>
    <p:sldId id="510" r:id="rId12"/>
    <p:sldId id="352" r:id="rId13"/>
  </p:sldIdLst>
  <p:sldSz cx="9144000" cy="6858000" type="screen4x3"/>
  <p:notesSz cx="6858000" cy="9296400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F"/>
    <a:srgbClr val="69417F"/>
    <a:srgbClr val="A379BB"/>
    <a:srgbClr val="CFA4FA"/>
    <a:srgbClr val="6BB1C9"/>
    <a:srgbClr val="74E60C"/>
    <a:srgbClr val="A6F044"/>
    <a:srgbClr val="3FF5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3737" autoAdjust="0"/>
  </p:normalViewPr>
  <p:slideViewPr>
    <p:cSldViewPr>
      <p:cViewPr varScale="1">
        <p:scale>
          <a:sx n="119" d="100"/>
          <a:sy n="119" d="100"/>
        </p:scale>
        <p:origin x="168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7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50855E0-4C02-49BF-AF9F-5196573EBD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D71511B-D4A4-4E9D-9EB2-3FD000FF35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48CCA822-348B-4F02-BF8E-071F667E739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579FC3C7-8DBC-480E-872B-16AFC0E49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/>
            </a:lvl1pPr>
          </a:lstStyle>
          <a:p>
            <a:pPr>
              <a:defRPr/>
            </a:pPr>
            <a:fld id="{429B36AF-0D99-4DAE-BA35-44F574FC2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2478520-82F4-4080-B880-4BEA744A58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DACC471-BCCF-4540-BA45-B3DF0B2A73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87EFB34-8BC4-4FC1-8935-4082F28F27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C8AD7AD-63BB-4ACD-BA7A-D3973117AB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072C235B-163E-4D3A-9E67-072FFFC2B7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ED9F6ADE-2B40-442A-90F8-F8A04B0185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/>
            </a:lvl1pPr>
          </a:lstStyle>
          <a:p>
            <a:pPr>
              <a:defRPr/>
            </a:pPr>
            <a:fld id="{A3BDD318-DAD1-4954-8A0C-386E01A7390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DC9A0E91-7EF3-4E13-8BD6-914A526F4D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699683BB-045E-4726-84E4-6DD80F55B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37F3642C-E2C5-4233-ABAF-6FAFCC0E1F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41435A-0662-4C13-AD76-EDD8F2F1EC26}" type="slidenum">
              <a:rPr lang="de-AT" altLang="de-DE"/>
              <a:pPr>
                <a:spcBef>
                  <a:spcPct val="0"/>
                </a:spcBef>
              </a:pPr>
              <a:t>1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other terms</a:t>
            </a:r>
          </a:p>
          <a:p>
            <a:r>
              <a:rPr lang="en-US" dirty="0"/>
              <a:t>Student modelling, intelligent learning systems, adaptive learning systems, </a:t>
            </a:r>
          </a:p>
          <a:p>
            <a:r>
              <a:rPr lang="en-US" dirty="0"/>
              <a:t>Game-based learning, mobile learning, learning management systems</a:t>
            </a:r>
          </a:p>
          <a:p>
            <a:r>
              <a:rPr lang="en-US" dirty="0"/>
              <a:t>Educational data mining, academic analytics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BDD318-DAD1-4954-8A0C-386E01A73900}" type="slidenum">
              <a:rPr lang="de-AT" altLang="en-US" smtClean="0"/>
              <a:pPr>
                <a:defRPr/>
              </a:pPr>
              <a:t>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986653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26E89EB-7916-4CCB-8DD6-BC3510D8B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A64CC41C-A987-4FA1-BE9B-C9408B7CB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en-US">
                <a:latin typeface="Arial" panose="020B0604020202020204" pitchFamily="34" charset="0"/>
              </a:rPr>
              <a:t>Little work for teachers!!!</a:t>
            </a:r>
          </a:p>
          <a:p>
            <a:r>
              <a:rPr lang="de-AT" altLang="en-US">
                <a:latin typeface="Arial" panose="020B0604020202020204" pitchFamily="34" charset="0"/>
              </a:rPr>
              <a:t>CS area in general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AC20CA74-B82F-4EDE-A2E7-9A5A600CDA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825A90-F7B1-4202-AAE0-6301C7AE9F0B}" type="slidenum">
              <a:rPr lang="de-AT" altLang="en-US" sz="1100"/>
              <a:pPr>
                <a:spcBef>
                  <a:spcPct val="0"/>
                </a:spcBef>
              </a:pPr>
              <a:t>4</a:t>
            </a:fld>
            <a:endParaRPr lang="de-AT" altLang="en-US" sz="11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72A063F-BC37-4A64-9C43-4E7E59F03D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8025" indent="-27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0613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7175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3738" indent="-217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09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781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53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92538" indent="-217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6C365-F878-468C-BFD4-E08E216CD340}" type="slidenum">
              <a:rPr lang="en-GB" altLang="en-US" sz="1100"/>
              <a:pPr>
                <a:spcBef>
                  <a:spcPct val="0"/>
                </a:spcBef>
              </a:pPr>
              <a:t>10</a:t>
            </a:fld>
            <a:endParaRPr lang="en-GB" altLang="en-US" sz="11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6E131EC-481C-4A6E-BE75-02C43A236F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41F68E8-5513-42AC-BC88-A445D4BBB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NZ" altLang="en-US">
                <a:latin typeface="Arial" panose="020B0604020202020204" pitchFamily="34" charset="0"/>
              </a:rPr>
              <a:t>26 min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>
            <a:extLst>
              <a:ext uri="{FF2B5EF4-FFF2-40B4-BE49-F238E27FC236}">
                <a16:creationId xmlns:a16="http://schemas.microsoft.com/office/drawing/2014/main" id="{63C6E0A7-B351-4571-9BB4-476661138D4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412875"/>
            <a:ext cx="9144000" cy="0"/>
          </a:xfrm>
          <a:prstGeom prst="line">
            <a:avLst/>
          </a:prstGeom>
          <a:ln w="15875"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ADE76C-436D-4DAD-859A-A8AD38F31E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62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FFCC00"/>
              </a:buClr>
              <a:buSzPct val="80000"/>
              <a:buFont typeface="Wingdings" pitchFamily="2" charset="2"/>
              <a:buChar char="l"/>
              <a:defRPr/>
            </a:pPr>
            <a:endParaRPr lang="en-US" altLang="de-DE" sz="2000">
              <a:latin typeface="Verdana" pitchFamily="34" charset="0"/>
            </a:endParaRP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C02F8C1E-2F80-49EF-BA14-7C8765AC304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132856"/>
            <a:ext cx="7273925" cy="1611312"/>
          </a:xfrm>
        </p:spPr>
        <p:txBody>
          <a:bodyPr/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de-AT" dirty="0"/>
              <a:t>Title_of_Talk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4149080"/>
            <a:ext cx="5184775" cy="1296144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 sz="1800"/>
            </a:lvl1pPr>
          </a:lstStyle>
          <a:p>
            <a:r>
              <a:rPr lang="de-AT" dirty="0"/>
              <a:t>Your_Name</a:t>
            </a:r>
          </a:p>
          <a:p>
            <a:r>
              <a:rPr lang="de-AT" dirty="0"/>
              <a:t>Your_Email</a:t>
            </a:r>
          </a:p>
        </p:txBody>
      </p:sp>
    </p:spTree>
    <p:extLst>
      <p:ext uri="{BB962C8B-B14F-4D97-AF65-F5344CB8AC3E}">
        <p14:creationId xmlns:p14="http://schemas.microsoft.com/office/powerpoint/2010/main" val="99793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837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5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5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214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4525" cy="4175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3914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4F8EE-86AF-40B0-9A6B-C631FA8D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E0BF-1A56-40A8-9E32-12418E1D745F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11386-B793-46AF-A323-D2A3FE160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0D28E-C76C-425E-91CB-00AE6D56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FFE9-6B2F-49C0-B529-CC88AE3C1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240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5A5D1-F349-4E8B-9DBD-51440BA4B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826F-E447-4EED-8276-E5C2BACBEAF5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689A-DBB3-4EEE-832D-80A0F682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E5D18-7EA5-4743-A9AB-7E656763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3292-82D3-48D7-9BBF-839158D70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433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017AE-6E0B-416B-BD24-4088B85A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25A44-94D5-4811-80CD-D3AFEA8CE92E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5106-1FB4-4494-82CE-DBD6E60D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73755-93AE-4FE4-AAA9-ECFEE39D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49A1-BFB8-4FA0-A95B-71FCA8F47B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44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4F6C2D-2CC6-49D1-A950-CDE51FA3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192A-52D5-4E12-A257-2BFEB5FE38FE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5C5741-60A7-4617-935A-72F423FE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21A692-51D5-4F89-8842-70118406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7862-79C9-43CF-8CA5-CF2F86BC7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288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8DF4AA-522A-4531-A34E-552BF346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161D2-FCB7-49E8-A0FD-87A4FA703DC3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43C013-C454-41EA-BA50-8CDED9D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F7F229C-0198-48C8-8C39-4B27D993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9511A-2B45-4AB3-948C-6D22AD618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476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7A4E314-829A-41F6-8168-D0944AD8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C09DC-4251-4398-9E16-358CB07E4CA9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E9909C-055A-4907-8C17-73EA013D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A858D53-466A-4653-8F21-F538A012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1B9FE-E239-47BA-8003-04078B07B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838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335C646-4BDC-4010-8E31-F67A84284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929C3-BCB0-41DF-A819-378B7EF2A2E1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875596-2F30-44F7-BE4D-A8878E83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734474-8849-49EF-A024-E9586A0C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B46C-71E4-4ECE-AAA2-046FB85486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9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6109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F75A77-FCC4-4912-8C26-3FAAA8A90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9CEB-5EE2-418F-8C46-CD8C398CA478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A822E4-7CA9-4904-927D-323CCE5ED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505350-7E22-4724-A311-EB7F6D3C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B62A-FADB-4A6F-BCE7-72D05BC64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367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41ED7-FC5A-4BF9-898E-EFAE6F57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8447-3CD7-407A-83E3-59A13181861D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BA160EC-E443-48F6-9664-45F3C44D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974F23-BB81-42DC-A974-FF6A5818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9AEA-3A53-4A7B-96C3-1177650DE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27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0769-0FDF-448A-B99B-BA7DC220B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7A5C-1AB9-4ACE-A32A-5A3EF63EFDEE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C4AD4-7FFA-4049-90E0-388F5C11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35685-CAAF-4878-94FD-0851535F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1D73-A46D-4E22-BCCB-22449035A3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928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A7134-1C81-46F1-BDDF-66EBD89F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8E232-78AD-4E83-B243-D24FB3423659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ED8E6-0583-4494-98B8-E031E69A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D4ADD-DF86-4B47-8775-FC455B08C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D9C0F-5111-4D6B-B5B4-4FA6E53611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400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24515-44A6-4F86-82EC-2E7E1100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BC23A-6944-4FD7-9CDF-31767FB0907B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07D96-3C4D-4414-87D0-00673166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CAD6-B1E3-416F-AC7E-5E65D1E3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1EB5-AB61-4B07-ADFE-01B21CDFA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355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331BA-58B2-48EC-A041-2D712B94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DDD90-803F-4D8E-9901-36CA3C031DE3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3A9FC-BD4A-4AFE-A092-5743EFFD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B992E-BBD6-404E-809B-807EE0D4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4FC6-F804-42DC-983D-FBF29CEAC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212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4D31B-A4E4-468E-A2F8-92830510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7C31E-F71D-4204-BE52-01239E7A1707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33145-CF56-443C-A6B5-51C74E1F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0F2CD-772C-46EA-BD25-123F0AAA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633FD-5E83-41B3-83C4-9ED73AA155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435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BAE1E0-9D2E-48A9-AB4B-CCBB0466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26E72-E41C-4D5B-A376-EBAB643EA3D6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842626-7922-477A-BA72-FEFB2764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F3F863-ECA4-43C0-BB0B-364CA12FC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B6717-5959-4CE3-8939-94D685C97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933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E95BC49-82EB-4D54-9664-EA815E8A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D87E-B53F-4BE0-9519-14C06A3780BB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49A80A0-F483-40BD-9288-54FC04C9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6C5F341-8D96-454D-B23E-9236B878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5763-CEE5-4A03-B247-19130C4B7F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6671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C7F492B-13EB-48CF-9E29-F0437C2F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6D280-7100-40FF-A44A-8AE54338D6D2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91905B-2DBD-49DC-81D4-B8091B716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108C05-1F7E-47EF-AD9A-BFC526722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19F7-A3A1-465B-8981-45A7CD571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42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62679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4DA641-529E-42CD-91FA-9E04AC3C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377C8-E08F-4282-AABA-6E48DCB5CC6E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7B18570-794B-458D-8F69-A52C3013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DF0AA7A-E03B-476B-8C00-DC5EB0D8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B877E-7E2C-42C4-A9F0-CEB93816C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994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72F14-B7A1-4599-9F95-0F3D38A5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B03C-9DA8-4C29-9562-80CB42D62623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DD365C-128F-46F7-A067-AFA23E18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77AEC4-BD87-4F6E-901D-57E279BD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683FF-B11A-4140-9FA8-9F4E031AD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530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35788E-F144-4CBF-939B-DF6E3D92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183D-BC12-4352-8596-479E8B1408B1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83659D-DD74-4C3E-A7EF-95EE52F22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B19F53-5EEB-4B86-9B23-F60C08AD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2215-B1CE-4879-B0A3-E86F320A1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1355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7E8F8-66C1-4242-ADB1-F272FD6BB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04AC7-9B12-4AF2-8B02-649FE81272B0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902C1-6795-409D-8D48-357233F6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BD5F3-3165-449C-8D1A-5CC56297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86F49-DBCC-48B8-A415-C4FC502A7C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56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6B620-7DC6-42FA-B16A-1B92685C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556AD-CEB1-49CB-B364-053F4766CA0B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0C029-6064-4BD5-B2E3-A8743913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9512C-9207-455A-BDC1-78A53761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64C21-D400-4E28-9134-50A3621FC1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73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61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498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251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16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803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13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C26F42-A9E6-40B3-ACBD-125A5899A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9100"/>
            <a:ext cx="699452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Titel_der_Folie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B25F35-4765-4634-AA5E-78F42496F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Text_der_</a:t>
            </a:r>
            <a:r>
              <a:rPr lang="de-DE" altLang="de-DE"/>
              <a:t>F</a:t>
            </a:r>
            <a:r>
              <a:rPr lang="de-AT" altLang="de-DE"/>
              <a:t>olie</a:t>
            </a:r>
          </a:p>
          <a:p>
            <a:pPr lvl="1"/>
            <a:r>
              <a:rPr lang="de-AT" altLang="de-DE"/>
              <a:t>Zweite Ebene</a:t>
            </a:r>
          </a:p>
          <a:p>
            <a:pPr lvl="2"/>
            <a:r>
              <a:rPr lang="de-AT" altLang="de-DE"/>
              <a:t>Dritte Ebene</a:t>
            </a: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54F96502-304A-45C2-8BBF-C7796B1AE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D6BB3D2-6754-45E6-B3F6-7E7F80A60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1575" y="6096000"/>
            <a:ext cx="349250" cy="7620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555EC8CC-06B5-4B23-A2E4-2F9ACD3780B3}" type="slidenum">
              <a:rPr lang="en-US" altLang="en-US" smtClean="0">
                <a:solidFill>
                  <a:schemeClr val="bg1"/>
                </a:solidFill>
              </a:rPr>
              <a:pPr algn="ctr" eaLnBrk="1" hangingPunct="1">
                <a:defRPr/>
              </a:pPr>
              <a:t>‹#›</a:t>
            </a:fld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388AB076-66C3-47E1-8E98-E8D05FD92DF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1270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1" r:id="rId1"/>
    <p:sldLayoutId id="2147485368" r:id="rId2"/>
    <p:sldLayoutId id="2147485369" r:id="rId3"/>
    <p:sldLayoutId id="2147485370" r:id="rId4"/>
    <p:sldLayoutId id="2147485371" r:id="rId5"/>
    <p:sldLayoutId id="2147485372" r:id="rId6"/>
    <p:sldLayoutId id="2147485373" r:id="rId7"/>
    <p:sldLayoutId id="2147485374" r:id="rId8"/>
    <p:sldLayoutId id="2147485375" r:id="rId9"/>
    <p:sldLayoutId id="2147485376" r:id="rId10"/>
    <p:sldLayoutId id="2147485377" r:id="rId11"/>
    <p:sldLayoutId id="21474853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rgbClr val="2D2D8A"/>
        </a:buClr>
        <a:buSzPct val="80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rgbClr val="2D2D8A"/>
        </a:buClr>
        <a:buSzPct val="80000"/>
        <a:buFont typeface="Wingdings" panose="05000000000000000000" pitchFamily="2" charset="2"/>
        <a:buChar char="l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rgbClr val="808080"/>
        </a:buClr>
        <a:buSzPct val="70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8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8B448B4-B1ED-4174-B3FE-FB05031DC1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B136D9B-7EE6-4DC0-8D0A-E709395299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4E880-EBFA-4640-B053-6EB48F049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962485E-6564-4A6D-BA0C-1BF9371D67AF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B3EDF-D78E-454E-951D-7F5A1AC96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FE16B-8DEB-4B40-BAF1-0BF3E6D9E7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D28ED99-53E7-435D-901C-F0CEE58F10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9" r:id="rId1"/>
    <p:sldLayoutId id="2147485380" r:id="rId2"/>
    <p:sldLayoutId id="2147485381" r:id="rId3"/>
    <p:sldLayoutId id="2147485382" r:id="rId4"/>
    <p:sldLayoutId id="2147485383" r:id="rId5"/>
    <p:sldLayoutId id="2147485384" r:id="rId6"/>
    <p:sldLayoutId id="2147485385" r:id="rId7"/>
    <p:sldLayoutId id="2147485386" r:id="rId8"/>
    <p:sldLayoutId id="2147485387" r:id="rId9"/>
    <p:sldLayoutId id="2147485388" r:id="rId10"/>
    <p:sldLayoutId id="21474853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A9BB41D2-FE5D-4703-985C-6E2D9417E44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659CD61C-90F0-4F16-A0EC-9A137B26E2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D8353-DF1B-40AF-9235-F929CCBF1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126C9BF-315F-4B72-A669-03989024640C}" type="datetimeFigureOut">
              <a:rPr lang="en-US"/>
              <a:pPr>
                <a:defRPr/>
              </a:pPr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89ABE-44E7-47F1-B702-B776EACC5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441C1-45B2-461E-A4D0-DA8CCA478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A4A429-BC92-4433-921A-EAF23F0E8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90" r:id="rId1"/>
    <p:sldLayoutId id="2147485391" r:id="rId2"/>
    <p:sldLayoutId id="2147485392" r:id="rId3"/>
    <p:sldLayoutId id="2147485393" r:id="rId4"/>
    <p:sldLayoutId id="2147485394" r:id="rId5"/>
    <p:sldLayoutId id="2147485395" r:id="rId6"/>
    <p:sldLayoutId id="2147485396" r:id="rId7"/>
    <p:sldLayoutId id="2147485397" r:id="rId8"/>
    <p:sldLayoutId id="2147485398" r:id="rId9"/>
    <p:sldLayoutId id="2147485399" r:id="rId10"/>
    <p:sldLayoutId id="21474854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sgraf.athabascau.ca/user_adaptive_systems_cluster.php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B150D28-BCFE-43F8-87C9-1E5969274C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916113"/>
            <a:ext cx="8569325" cy="1035050"/>
          </a:xfrm>
        </p:spPr>
        <p:txBody>
          <a:bodyPr/>
          <a:lstStyle/>
          <a:p>
            <a:pPr algn="l"/>
            <a:r>
              <a:rPr lang="en-US" altLang="en-US" sz="3600" b="0" dirty="0"/>
              <a:t>Research Cluster</a:t>
            </a:r>
            <a:br>
              <a:rPr lang="en-US" altLang="en-US" sz="3600" dirty="0"/>
            </a:br>
            <a:r>
              <a:rPr lang="en-US" altLang="en-US" sz="3600" dirty="0"/>
              <a:t>User Adaptive Systems</a:t>
            </a:r>
            <a:br>
              <a:rPr lang="en-US" altLang="en-US" sz="3600" dirty="0"/>
            </a:br>
            <a:br>
              <a:rPr lang="en-US" altLang="en-US" sz="2400" dirty="0"/>
            </a:br>
            <a:r>
              <a:rPr lang="en-US" altLang="en-US" sz="2000" b="0" dirty="0"/>
              <a:t>Website: </a:t>
            </a:r>
            <a:r>
              <a:rPr lang="en-US" sz="2000" b="0" dirty="0">
                <a:hlinkClick r:id="rId3"/>
              </a:rPr>
              <a:t>https://sgraf.athabascau.ca/user_adaptive_systems_cluster.php</a:t>
            </a:r>
            <a:endParaRPr lang="en-US" altLang="en-US" sz="3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06EF43E-F3A5-4FC9-B312-89FEB684220A}"/>
              </a:ext>
            </a:extLst>
          </p:cNvPr>
          <p:cNvSpPr txBox="1">
            <a:spLocks/>
          </p:cNvSpPr>
          <p:nvPr/>
        </p:nvSpPr>
        <p:spPr bwMode="auto">
          <a:xfrm>
            <a:off x="323528" y="4338414"/>
            <a:ext cx="7848600" cy="1466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2000" dirty="0"/>
              <a:t>Dr. Sabine Graf</a:t>
            </a:r>
          </a:p>
          <a:p>
            <a:pPr algn="l" eaLnBrk="1" hangingPunct="1">
              <a:defRPr/>
            </a:pPr>
            <a:r>
              <a:rPr lang="en-US" altLang="en-US" sz="2000" b="0" dirty="0"/>
              <a:t>Full Professor</a:t>
            </a:r>
            <a:endParaRPr lang="en-US" altLang="en-US" sz="1100" b="0" dirty="0"/>
          </a:p>
          <a:p>
            <a:pPr algn="l" eaLnBrk="1" hangingPunct="1">
              <a:defRPr/>
            </a:pPr>
            <a:r>
              <a:rPr lang="en-US" altLang="en-US" sz="2000" b="0" dirty="0"/>
              <a:t>http://sgraf.athabascau.ca</a:t>
            </a:r>
          </a:p>
          <a:p>
            <a:pPr algn="l" eaLnBrk="1" hangingPunct="1">
              <a:defRPr/>
            </a:pPr>
            <a:r>
              <a:rPr lang="en-US" altLang="en-US" sz="2000" b="0" dirty="0"/>
              <a:t>sabineg@athabascau.ca</a:t>
            </a:r>
          </a:p>
          <a:p>
            <a:pPr eaLnBrk="1" hangingPunct="1">
              <a:defRPr/>
            </a:pPr>
            <a:endParaRPr lang="en-US" altLang="en-US" sz="1800" b="0" kern="0" dirty="0"/>
          </a:p>
        </p:txBody>
      </p:sp>
      <p:pic>
        <p:nvPicPr>
          <p:cNvPr id="7172" name="Picture 6" descr="People Discovery Innovation">
            <a:extLst>
              <a:ext uri="{FF2B5EF4-FFF2-40B4-BE49-F238E27FC236}">
                <a16:creationId xmlns:a16="http://schemas.microsoft.com/office/drawing/2014/main" id="{65D59391-25A9-439B-A316-1975D5B53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20"/>
          <a:stretch>
            <a:fillRect/>
          </a:stretch>
        </p:blipFill>
        <p:spPr bwMode="auto">
          <a:xfrm>
            <a:off x="8061325" y="6165850"/>
            <a:ext cx="9032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">
            <a:extLst>
              <a:ext uri="{FF2B5EF4-FFF2-40B4-BE49-F238E27FC236}">
                <a16:creationId xmlns:a16="http://schemas.microsoft.com/office/drawing/2014/main" id="{2570540F-5C28-4FB8-97BF-D21F9E49A8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97613"/>
            <a:ext cx="8636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 descr="http://www.innovation.ca/sites/default/files/images/corporate_logos/INN_CFI_ENB_2C_RGB.jpg">
            <a:extLst>
              <a:ext uri="{FF2B5EF4-FFF2-40B4-BE49-F238E27FC236}">
                <a16:creationId xmlns:a16="http://schemas.microsoft.com/office/drawing/2014/main" id="{187E7212-FDCD-4E21-A27E-BAD41605D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6237288"/>
            <a:ext cx="1285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1" descr="Enterprise and Advanced Education - Home">
            <a:extLst>
              <a:ext uri="{FF2B5EF4-FFF2-40B4-BE49-F238E27FC236}">
                <a16:creationId xmlns:a16="http://schemas.microsoft.com/office/drawing/2014/main" id="{6D8E6D5F-8535-4D6E-91A9-B1735220C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6343650"/>
            <a:ext cx="18002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Alberta-Innovates-spotlight-logo">
            <a:extLst>
              <a:ext uri="{FF2B5EF4-FFF2-40B4-BE49-F238E27FC236}">
                <a16:creationId xmlns:a16="http://schemas.microsoft.com/office/drawing/2014/main" id="{073AA9FD-3D87-4B68-8BC6-6A7583878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81738"/>
            <a:ext cx="1046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3" descr="AU-Logo-White.jpg">
            <a:extLst>
              <a:ext uri="{FF2B5EF4-FFF2-40B4-BE49-F238E27FC236}">
                <a16:creationId xmlns:a16="http://schemas.microsoft.com/office/drawing/2014/main" id="{6303C43D-F9C6-436D-8B94-DC33B6C6B3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53163"/>
            <a:ext cx="10858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93F471E-DF70-F6E5-4DFE-B6C55DE5DC4E}"/>
              </a:ext>
            </a:extLst>
          </p:cNvPr>
          <p:cNvGrpSpPr/>
          <p:nvPr/>
        </p:nvGrpSpPr>
        <p:grpSpPr>
          <a:xfrm>
            <a:off x="0" y="-99392"/>
            <a:ext cx="9756576" cy="1512168"/>
            <a:chOff x="0" y="11088"/>
            <a:chExt cx="9723512" cy="139255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3FC66EC-FCE6-BCBE-6023-53BCC5FA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B226572-A387-7568-D1CA-A274A62F8B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26354332-7C48-4F84-87C1-05FD5B55E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229600" cy="4606925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  <a:defRPr/>
            </a:pPr>
            <a:r>
              <a:rPr lang="de-AT" altLang="en-US" sz="4000" noProof="0" dirty="0"/>
              <a:t>                </a:t>
            </a:r>
          </a:p>
          <a:p>
            <a:pPr algn="ctr">
              <a:buFontTx/>
              <a:buNone/>
              <a:defRPr/>
            </a:pPr>
            <a:r>
              <a:rPr lang="de-AT" altLang="en-US" sz="4400" noProof="0" dirty="0"/>
              <a:t>Questions</a:t>
            </a:r>
          </a:p>
          <a:p>
            <a:pPr>
              <a:buFontTx/>
              <a:buNone/>
              <a:defRPr/>
            </a:pPr>
            <a:endParaRPr lang="de-AT" altLang="en-US" noProof="0" dirty="0"/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de-AT" altLang="en-US" noProof="0" dirty="0"/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de-AT" altLang="en-US" noProof="0" dirty="0"/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AT" altLang="en-US" b="1" noProof="0" dirty="0"/>
              <a:t>Sabine Graf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AT" altLang="en-US" noProof="0" dirty="0"/>
              <a:t>http://sgraf.athabascau.ca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AT" altLang="en-US" noProof="0" dirty="0"/>
              <a:t>sabine</a:t>
            </a:r>
            <a:r>
              <a:rPr lang="de-AT" altLang="en-US" dirty="0"/>
              <a:t>g@athabascau.ca</a:t>
            </a:r>
            <a:r>
              <a:rPr lang="de-AT" altLang="en-US" noProof="0" dirty="0"/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b="0" dirty="0"/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b="1" dirty="0"/>
              <a:t>UAS Cluster Website</a:t>
            </a:r>
            <a:br>
              <a:rPr lang="en-US" altLang="en-US" sz="4600" dirty="0"/>
            </a:br>
            <a:r>
              <a:rPr lang="en-US" b="0" dirty="0"/>
              <a:t>https://sgraf.athabascau.ca/user_adaptive_systems_cluster.php</a:t>
            </a:r>
            <a:endParaRPr lang="de-AT" altLang="en-US" noProof="0" dirty="0"/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AT" altLang="en-US" noProof="0" dirty="0"/>
              <a:t> </a:t>
            </a:r>
          </a:p>
          <a:p>
            <a:pPr algn="ctr">
              <a:buFontTx/>
              <a:buNone/>
              <a:defRPr/>
            </a:pPr>
            <a:endParaRPr lang="de-AT" altLang="en-US" sz="2900" noProof="0" dirty="0"/>
          </a:p>
          <a:p>
            <a:pPr>
              <a:buFontTx/>
              <a:buNone/>
              <a:defRPr/>
            </a:pPr>
            <a:r>
              <a:rPr lang="de-AT" altLang="en-US" sz="2900" noProof="0" dirty="0"/>
              <a:t>	</a:t>
            </a:r>
          </a:p>
        </p:txBody>
      </p:sp>
      <p:pic>
        <p:nvPicPr>
          <p:cNvPr id="40963" name="Picture 4" descr="MCj03840400000[1]">
            <a:extLst>
              <a:ext uri="{FF2B5EF4-FFF2-40B4-BE49-F238E27FC236}">
                <a16:creationId xmlns:a16="http://schemas.microsoft.com/office/drawing/2014/main" id="{5C73B000-51B0-4D4B-A081-E3EA7FAE4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700213"/>
            <a:ext cx="1090612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C2E54CA-8538-08ED-CA70-6E9F61109078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4564166-D710-E25C-AD8A-3ED566DC25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54029A6-2D7D-982E-1B64-E44562C54A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5B80-6F96-4B21-9456-F4E4F2C25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Adaptive Systems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743EC-78ED-4F5A-AA5A-44ACD2BE3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Adaptive Systems are information systems that automatically adapt to users’ needs, characteristics and preferences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NSERC identified user adaptive systems as one of 21 research topics in computer science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F1A62D-2F4F-917C-F0A2-B51A34A75F51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87B9C46-4C3F-EE82-E4D7-1746A57B2E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CCC37D5-68C5-3FFB-A90C-6A58AC7265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230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1472FD8-1CDD-4430-A3CC-217A45DF6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What are user adaptive systems?</a:t>
            </a:r>
            <a:endParaRPr lang="de-AT" altLang="de-DE" dirty="0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C36B3E2-84EB-4C90-8375-140A5F7FEE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103150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2400" dirty="0"/>
              <a:t>How can we make information systems </a:t>
            </a:r>
            <a:br>
              <a:rPr lang="en-US" altLang="en-US" sz="2400" dirty="0"/>
            </a:br>
            <a:r>
              <a:rPr lang="en-US" altLang="en-US" sz="2400" dirty="0"/>
              <a:t>more adaptive, intelligent and personalized?</a:t>
            </a:r>
            <a:endParaRPr lang="de-AT" alt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536A7F-E414-4246-B5C1-3D2CD893F5E6}"/>
              </a:ext>
            </a:extLst>
          </p:cNvPr>
          <p:cNvSpPr/>
          <p:nvPr/>
        </p:nvSpPr>
        <p:spPr>
          <a:xfrm>
            <a:off x="1952725" y="2492745"/>
            <a:ext cx="5211563" cy="1224286"/>
          </a:xfrm>
          <a:prstGeom prst="rect">
            <a:avLst/>
          </a:prstGeom>
          <a:solidFill>
            <a:srgbClr val="A379BB">
              <a:alpha val="80000"/>
            </a:srgb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sz="17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3D8595-44AB-4D36-9A02-EFAD973F3974}"/>
              </a:ext>
            </a:extLst>
          </p:cNvPr>
          <p:cNvSpPr/>
          <p:nvPr/>
        </p:nvSpPr>
        <p:spPr>
          <a:xfrm>
            <a:off x="2252221" y="2708920"/>
            <a:ext cx="1657822" cy="8171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Personalization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F1070B0-AF50-4B34-AA94-2BD36401C712}"/>
              </a:ext>
            </a:extLst>
          </p:cNvPr>
          <p:cNvSpPr/>
          <p:nvPr/>
        </p:nvSpPr>
        <p:spPr>
          <a:xfrm>
            <a:off x="5147821" y="2708920"/>
            <a:ext cx="1656427" cy="8171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Analytics</a:t>
            </a:r>
            <a:endParaRPr lang="en-CA" sz="1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8">
            <a:extLst>
              <a:ext uri="{FF2B5EF4-FFF2-40B4-BE49-F238E27FC236}">
                <a16:creationId xmlns:a16="http://schemas.microsoft.com/office/drawing/2014/main" id="{FD89E2AB-BEC7-43ED-8603-E31D1D1457B6}"/>
              </a:ext>
            </a:extLst>
          </p:cNvPr>
          <p:cNvCxnSpPr>
            <a:cxnSpLocks/>
          </p:cNvCxnSpPr>
          <p:nvPr/>
        </p:nvCxnSpPr>
        <p:spPr>
          <a:xfrm>
            <a:off x="3866974" y="3290282"/>
            <a:ext cx="1366985" cy="12700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04E5B38-6CC4-4A2C-84F5-F903B24FFE11}"/>
              </a:ext>
            </a:extLst>
          </p:cNvPr>
          <p:cNvSpPr/>
          <p:nvPr/>
        </p:nvSpPr>
        <p:spPr>
          <a:xfrm>
            <a:off x="2555776" y="4252206"/>
            <a:ext cx="3996803" cy="388377"/>
          </a:xfrm>
          <a:prstGeom prst="rect">
            <a:avLst/>
          </a:prstGeom>
          <a:solidFill>
            <a:srgbClr val="69417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700" b="1" dirty="0">
                <a:solidFill>
                  <a:schemeClr val="bg1"/>
                </a:solidFill>
              </a:rPr>
              <a:t>Learning and Teaching</a:t>
            </a:r>
            <a:endParaRPr lang="en-CA" sz="1700" b="1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75527C-4CA1-4DCF-8AFA-16966006126B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3081132" y="3526028"/>
            <a:ext cx="0" cy="6230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712F50-7127-4C5E-8AA1-6D7AB68B4CEA}"/>
              </a:ext>
            </a:extLst>
          </p:cNvPr>
          <p:cNvCxnSpPr>
            <a:cxnSpLocks/>
          </p:cNvCxnSpPr>
          <p:nvPr/>
        </p:nvCxnSpPr>
        <p:spPr>
          <a:xfrm>
            <a:off x="6012160" y="3559656"/>
            <a:ext cx="0" cy="58942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8">
            <a:extLst>
              <a:ext uri="{FF2B5EF4-FFF2-40B4-BE49-F238E27FC236}">
                <a16:creationId xmlns:a16="http://schemas.microsoft.com/office/drawing/2014/main" id="{E7D34D2C-2FBE-4604-A0FA-101C9E8AC388}"/>
              </a:ext>
            </a:extLst>
          </p:cNvPr>
          <p:cNvCxnSpPr>
            <a:cxnSpLocks/>
          </p:cNvCxnSpPr>
          <p:nvPr/>
        </p:nvCxnSpPr>
        <p:spPr>
          <a:xfrm rot="10800000">
            <a:off x="3866977" y="2981463"/>
            <a:ext cx="1280845" cy="12700"/>
          </a:xfrm>
          <a:prstGeom prst="curved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4945E02-0AF3-4981-ABD3-34F4BD7B9873}"/>
              </a:ext>
            </a:extLst>
          </p:cNvPr>
          <p:cNvSpPr/>
          <p:nvPr/>
        </p:nvSpPr>
        <p:spPr>
          <a:xfrm>
            <a:off x="2555777" y="4732227"/>
            <a:ext cx="3996803" cy="377018"/>
          </a:xfrm>
          <a:prstGeom prst="rect">
            <a:avLst/>
          </a:prstGeom>
          <a:solidFill>
            <a:srgbClr val="69417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700" b="1" dirty="0">
                <a:solidFill>
                  <a:schemeClr val="bg1"/>
                </a:solidFill>
              </a:rPr>
              <a:t>Health </a:t>
            </a:r>
            <a:endParaRPr lang="en-CA" sz="1700" b="1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5630C7-AA79-4620-BEDD-B14CF2B47FF3}"/>
              </a:ext>
            </a:extLst>
          </p:cNvPr>
          <p:cNvSpPr/>
          <p:nvPr/>
        </p:nvSpPr>
        <p:spPr>
          <a:xfrm>
            <a:off x="-108520" y="6056533"/>
            <a:ext cx="8928992" cy="7200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D2485B-055E-4249-9FB0-9B18E3522EF2}"/>
              </a:ext>
            </a:extLst>
          </p:cNvPr>
          <p:cNvSpPr txBox="1"/>
          <p:nvPr/>
        </p:nvSpPr>
        <p:spPr>
          <a:xfrm>
            <a:off x="4298370" y="56612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  <a:endParaRPr lang="de-AT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F8B211-4112-444C-B551-C802C21A3382}"/>
              </a:ext>
            </a:extLst>
          </p:cNvPr>
          <p:cNvSpPr/>
          <p:nvPr/>
        </p:nvSpPr>
        <p:spPr>
          <a:xfrm>
            <a:off x="2555777" y="5212222"/>
            <a:ext cx="3996803" cy="377018"/>
          </a:xfrm>
          <a:prstGeom prst="rect">
            <a:avLst/>
          </a:prstGeom>
          <a:solidFill>
            <a:srgbClr val="69417F"/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700" b="1" dirty="0">
                <a:solidFill>
                  <a:schemeClr val="bg1"/>
                </a:solidFill>
              </a:rPr>
              <a:t>E-Commerce</a:t>
            </a:r>
            <a:endParaRPr lang="en-CA" sz="1700" b="1" dirty="0">
              <a:solidFill>
                <a:schemeClr val="bg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7C4526F-08DE-40EA-9082-C09313679D7F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2260473E-69D8-49D1-8206-B02BFA08F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992BCF7-A6AA-48E4-BEF2-BED7F6C73D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rowd, Human, Silhouettes, Personal, Group Of People">
            <a:extLst>
              <a:ext uri="{FF2B5EF4-FFF2-40B4-BE49-F238E27FC236}">
                <a16:creationId xmlns:a16="http://schemas.microsoft.com/office/drawing/2014/main" id="{61CAA9BD-D503-4F57-AC54-9B5F101AF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581" y="1196752"/>
            <a:ext cx="259228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>
            <a:extLst>
              <a:ext uri="{FF2B5EF4-FFF2-40B4-BE49-F238E27FC236}">
                <a16:creationId xmlns:a16="http://schemas.microsoft.com/office/drawing/2014/main" id="{2BC87D72-B8C1-43FF-8951-473EC6093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en-US" noProof="0" dirty="0"/>
              <a:t>Research Topics</a:t>
            </a:r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D924093C-F853-42B5-9AF9-EC085D5AA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19256" cy="29511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AT" altLang="en-US" sz="2400" noProof="0" dirty="0"/>
              <a:t>1. User </a:t>
            </a:r>
            <a:r>
              <a:rPr lang="de-AT" altLang="en-US" sz="2400" noProof="0" dirty="0" err="1"/>
              <a:t>modelling</a:t>
            </a:r>
            <a:r>
              <a:rPr lang="de-AT" altLang="en-US" sz="2400" noProof="0" dirty="0"/>
              <a:t> and </a:t>
            </a:r>
            <a:r>
              <a:rPr lang="de-AT" altLang="en-US" sz="2400" noProof="0" dirty="0" err="1"/>
              <a:t>user</a:t>
            </a:r>
            <a:r>
              <a:rPr lang="de-AT" altLang="en-US" sz="2400" noProof="0" dirty="0"/>
              <a:t> </a:t>
            </a:r>
            <a:r>
              <a:rPr lang="de-AT" altLang="en-US" sz="2400" noProof="0" dirty="0" err="1"/>
              <a:t>profiling</a:t>
            </a:r>
            <a:endParaRPr lang="de-AT" altLang="en-US" sz="2400" noProof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AT" altLang="en-US" sz="2400" noProof="0" dirty="0"/>
              <a:t>2. </a:t>
            </a:r>
            <a:r>
              <a:rPr lang="de-AT" altLang="en-US" sz="2400" noProof="0" dirty="0" err="1"/>
              <a:t>Context</a:t>
            </a:r>
            <a:r>
              <a:rPr lang="de-AT" altLang="en-US" sz="2400" noProof="0" dirty="0"/>
              <a:t> </a:t>
            </a:r>
            <a:r>
              <a:rPr lang="de-AT" altLang="en-US" sz="2400" noProof="0" dirty="0" err="1"/>
              <a:t>modelling</a:t>
            </a:r>
            <a:endParaRPr lang="de-AT" altLang="en-US" sz="2400" noProof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AT" altLang="en-US" sz="2400" dirty="0"/>
              <a:t>3. </a:t>
            </a:r>
            <a:r>
              <a:rPr lang="de-AT" altLang="en-US" sz="2400" dirty="0" err="1"/>
              <a:t>Adaptivity</a:t>
            </a:r>
            <a:endParaRPr lang="de-AT" altLang="en-US" sz="2400" dirty="0"/>
          </a:p>
          <a:p>
            <a:pPr marL="0" indent="0">
              <a:buNone/>
              <a:defRPr/>
            </a:pPr>
            <a:r>
              <a:rPr lang="de-AT" altLang="en-US" sz="2400" noProof="0" dirty="0"/>
              <a:t>4. Analytics </a:t>
            </a:r>
            <a:r>
              <a:rPr lang="de-AT" altLang="en-US" sz="2400" noProof="0" dirty="0" err="1"/>
              <a:t>for</a:t>
            </a:r>
            <a:r>
              <a:rPr lang="de-AT" altLang="en-US" sz="2400" noProof="0" dirty="0"/>
              <a:t> </a:t>
            </a:r>
            <a:r>
              <a:rPr lang="de-AT" altLang="en-US" sz="2400" dirty="0"/>
              <a:t>d</a:t>
            </a:r>
            <a:r>
              <a:rPr lang="de-AT" altLang="en-US" sz="2400" noProof="0" dirty="0" err="1"/>
              <a:t>ecision</a:t>
            </a:r>
            <a:r>
              <a:rPr lang="de-AT" altLang="en-US" sz="2400" noProof="0" dirty="0"/>
              <a:t> support </a:t>
            </a:r>
            <a:br>
              <a:rPr lang="de-AT" altLang="en-US" sz="2400" noProof="0" dirty="0"/>
            </a:br>
            <a:r>
              <a:rPr lang="de-AT" altLang="en-US" sz="2400" noProof="0" dirty="0"/>
              <a:t>    and </a:t>
            </a:r>
            <a:r>
              <a:rPr lang="de-AT" altLang="en-US" sz="2400" noProof="0" dirty="0" err="1"/>
              <a:t>explainable</a:t>
            </a:r>
            <a:r>
              <a:rPr lang="de-AT" altLang="en-US" sz="2400" noProof="0" dirty="0"/>
              <a:t> </a:t>
            </a:r>
            <a:r>
              <a:rPr lang="de-AT" altLang="en-US" sz="2400" noProof="0" dirty="0" err="1"/>
              <a:t>data</a:t>
            </a:r>
            <a:endParaRPr lang="de-AT" altLang="en-US" sz="2400" noProof="0" dirty="0"/>
          </a:p>
          <a:p>
            <a:pPr marL="0" indent="0">
              <a:buNone/>
              <a:defRPr/>
            </a:pPr>
            <a:r>
              <a:rPr lang="de-AT" altLang="en-US" sz="2400" dirty="0"/>
              <a:t>5. </a:t>
            </a:r>
            <a:r>
              <a:rPr lang="de-AT" altLang="en-US" sz="2400" dirty="0" err="1"/>
              <a:t>Ethics</a:t>
            </a:r>
            <a:r>
              <a:rPr lang="de-AT" altLang="en-US" sz="2400" dirty="0"/>
              <a:t> </a:t>
            </a:r>
            <a:r>
              <a:rPr lang="de-AT" altLang="en-US" sz="2400" dirty="0" err="1"/>
              <a:t>for</a:t>
            </a:r>
            <a:r>
              <a:rPr lang="de-AT" altLang="en-US" sz="2400" dirty="0"/>
              <a:t> </a:t>
            </a:r>
            <a:r>
              <a:rPr lang="de-AT" altLang="en-US" sz="2400" dirty="0" err="1"/>
              <a:t>user</a:t>
            </a:r>
            <a:r>
              <a:rPr lang="de-AT" altLang="en-US" sz="2400" dirty="0"/>
              <a:t> adaptive </a:t>
            </a:r>
            <a:r>
              <a:rPr lang="de-AT" altLang="en-US" sz="2400" dirty="0" err="1"/>
              <a:t>systems</a:t>
            </a:r>
            <a:endParaRPr lang="de-AT" altLang="en-US" sz="2400" dirty="0"/>
          </a:p>
          <a:p>
            <a:pPr marL="0" indent="0">
              <a:buNone/>
              <a:defRPr/>
            </a:pPr>
            <a:endParaRPr lang="de-AT" altLang="en-US" sz="2000" noProof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AT" altLang="en-US" sz="2400" noProof="0" dirty="0"/>
              <a:t>	</a:t>
            </a:r>
            <a:endParaRPr lang="de-AT" altLang="en-US" sz="2400" b="1" noProof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AT" altLang="en-US" sz="2000" b="1" dirty="0"/>
              <a:t>	</a:t>
            </a:r>
            <a:endParaRPr lang="de-AT" altLang="en-US" sz="1400" noProof="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CFB99E-2594-4DAB-9355-D41C580C60C2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450238C-DF28-43CB-BEBD-AA395F25A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33F2DD0-FB56-41E3-B175-87D99DA7DF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5E68-D056-4E91-83C0-802EEFA2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cluster work?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8D1E1-79D3-41FF-8078-2E2B0C7DA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are welcoming everyone who is interested in UAS research – professors, students, AU staff, etc.</a:t>
            </a:r>
          </a:p>
          <a:p>
            <a:r>
              <a:rPr lang="en-US" sz="2800" dirty="0"/>
              <a:t>No strings attached!</a:t>
            </a:r>
          </a:p>
          <a:p>
            <a:r>
              <a:rPr lang="en-US" sz="2800" dirty="0"/>
              <a:t>Cluster workshops </a:t>
            </a:r>
            <a:r>
              <a:rPr lang="en-US" sz="2800" dirty="0">
                <a:sym typeface="Wingdings" panose="05000000000000000000" pitchFamily="2" charset="2"/>
              </a:rPr>
              <a:t> next one in January</a:t>
            </a:r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E7B869-630A-092B-2A6A-A8C3649DD098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BF66537-404B-C5EA-3003-921BE2D9F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68A09E-8A87-8377-A411-275FEFD122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2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5E68-D056-4E91-83C0-802EEFA2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cluster work?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8D1E1-79D3-41FF-8078-2E2B0C7DA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Structure of workshops:</a:t>
            </a:r>
          </a:p>
          <a:p>
            <a:pPr lvl="1"/>
            <a:r>
              <a:rPr lang="en-US" sz="1800" dirty="0"/>
              <a:t>Keynote talk from international and national experts in UAS</a:t>
            </a:r>
          </a:p>
          <a:p>
            <a:pPr lvl="1"/>
            <a:r>
              <a:rPr lang="en-US" sz="1800" dirty="0"/>
              <a:t>Student talk</a:t>
            </a:r>
          </a:p>
          <a:p>
            <a:pPr lvl="1"/>
            <a:r>
              <a:rPr lang="en-US" sz="1800" dirty="0"/>
              <a:t>Announcement session</a:t>
            </a:r>
          </a:p>
          <a:p>
            <a:pPr lvl="1"/>
            <a:r>
              <a:rPr lang="en-US" sz="1800" dirty="0"/>
              <a:t>Student corner session</a:t>
            </a:r>
          </a:p>
          <a:p>
            <a:pPr marL="457200" lvl="1" indent="0">
              <a:buNone/>
            </a:pPr>
            <a:endParaRPr lang="en-US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5008616-2E42-4A18-409C-D30717D9C7F1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61F2679-C6F9-20CD-934C-889C4FD74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D34C000-7E48-24E4-6C1E-9306BE51F2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763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5E68-D056-4E91-83C0-802EEFA2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cluster work?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8D1E1-79D3-41FF-8078-2E2B0C7DA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aim at engaging students early in their studies</a:t>
            </a:r>
          </a:p>
          <a:p>
            <a:r>
              <a:rPr lang="en-US" dirty="0"/>
              <a:t>For you this is a space where you can:</a:t>
            </a:r>
          </a:p>
          <a:p>
            <a:pPr lvl="1"/>
            <a:r>
              <a:rPr lang="en-US" dirty="0"/>
              <a:t>Learn more about our research and what research actually is</a:t>
            </a:r>
          </a:p>
          <a:p>
            <a:pPr lvl="1"/>
            <a:r>
              <a:rPr lang="en-US" dirty="0"/>
              <a:t>Connect with professors who might then become your supervisors</a:t>
            </a:r>
          </a:p>
          <a:p>
            <a:pPr lvl="1"/>
            <a:r>
              <a:rPr lang="en-US" dirty="0"/>
              <a:t>Learn about funding opportunities and research assistantships</a:t>
            </a:r>
          </a:p>
          <a:p>
            <a:pPr lvl="1"/>
            <a:r>
              <a:rPr lang="en-US" dirty="0"/>
              <a:t>Present your research and get feedback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62950FE-9BD8-8FF2-DDDF-10A51DADE705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19F7C03-DDA2-8FC2-4841-017C514A9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067DC91-6EA1-DD73-1561-97A8C08C74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298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7D8F-F907-4D79-930A-6A7DA42E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683A3-B83F-4856-8256-7B64D2BC3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an </a:t>
            </a:r>
            <a:r>
              <a:rPr lang="en-C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excellent research environment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learn from each other, connect and collaborate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disciplinary and interdisciplinary research activities,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funding applications and research outcomes in the area of user adaptive systems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you get familiar with research and research activities at FST early on and provide you with an environment where you can </a:t>
            </a:r>
            <a:r>
              <a:rPr lang="en-C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become part of the FST community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you learn more about </a:t>
            </a:r>
            <a:r>
              <a:rPr lang="en-C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develop advanced user adaptive systems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therefore preparing you to be successful in the ICT job market and </a:t>
            </a: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professional careers after graduation.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03E11F-0CD9-DE04-7490-BF9C6058B984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1902EE1-06B9-96D5-BD59-44F4FE784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76C73B7-810F-0972-538F-6FC5CA1C39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0542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F0AD-C568-D2D2-048C-3484ECAB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 so far?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1163-BCC3-FD4D-049B-4C10A5B0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363272" cy="4608512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2400" dirty="0"/>
              <a:t>5 cluster workshops; 1 academic writing workshop</a:t>
            </a:r>
          </a:p>
          <a:p>
            <a:pPr lvl="1">
              <a:spcBef>
                <a:spcPts val="200"/>
              </a:spcBef>
            </a:pPr>
            <a:endParaRPr lang="de-AT" sz="500" dirty="0"/>
          </a:p>
          <a:p>
            <a:pPr>
              <a:spcBef>
                <a:spcPts val="200"/>
              </a:spcBef>
            </a:pPr>
            <a:r>
              <a:rPr lang="de-AT" sz="2400" dirty="0" err="1"/>
              <a:t>Participants</a:t>
            </a:r>
            <a:r>
              <a:rPr lang="de-AT" sz="2400" dirty="0"/>
              <a:t>/Members</a:t>
            </a:r>
          </a:p>
          <a:p>
            <a:pPr lvl="1">
              <a:spcBef>
                <a:spcPts val="200"/>
              </a:spcBef>
            </a:pPr>
            <a:r>
              <a:rPr lang="de-AT" sz="1800" dirty="0"/>
              <a:t>12 </a:t>
            </a:r>
            <a:r>
              <a:rPr lang="de-AT" sz="1800" dirty="0" err="1"/>
              <a:t>Academics</a:t>
            </a:r>
            <a:r>
              <a:rPr lang="de-AT" sz="1800" dirty="0"/>
              <a:t> (FST, FB, FHSS)</a:t>
            </a:r>
          </a:p>
          <a:p>
            <a:pPr lvl="1">
              <a:spcBef>
                <a:spcPts val="200"/>
              </a:spcBef>
            </a:pPr>
            <a:r>
              <a:rPr lang="de-AT" sz="1800" dirty="0"/>
              <a:t>26 </a:t>
            </a:r>
            <a:r>
              <a:rPr lang="de-AT" sz="1800" dirty="0" err="1"/>
              <a:t>Students</a:t>
            </a:r>
            <a:r>
              <a:rPr lang="de-AT" sz="1800" dirty="0"/>
              <a:t> </a:t>
            </a:r>
            <a:r>
              <a:rPr lang="de-AT" sz="1800" dirty="0" err="1"/>
              <a:t>from</a:t>
            </a:r>
            <a:r>
              <a:rPr lang="de-AT" sz="1800" dirty="0"/>
              <a:t> AU</a:t>
            </a:r>
          </a:p>
          <a:p>
            <a:pPr lvl="1">
              <a:spcBef>
                <a:spcPts val="200"/>
              </a:spcBef>
            </a:pPr>
            <a:r>
              <a:rPr lang="de-AT" sz="1800" dirty="0"/>
              <a:t>13 </a:t>
            </a:r>
            <a:r>
              <a:rPr lang="de-AT" sz="1800" dirty="0" err="1"/>
              <a:t>Others</a:t>
            </a:r>
            <a:r>
              <a:rPr lang="de-AT" sz="1800" dirty="0"/>
              <a:t> (AU </a:t>
            </a:r>
            <a:r>
              <a:rPr lang="de-AT" sz="1800" dirty="0" err="1"/>
              <a:t>staff</a:t>
            </a:r>
            <a:r>
              <a:rPr lang="de-AT" sz="1800" dirty="0"/>
              <a:t>, </a:t>
            </a:r>
            <a:r>
              <a:rPr lang="de-AT" sz="1800" dirty="0" err="1"/>
              <a:t>students</a:t>
            </a:r>
            <a:r>
              <a:rPr lang="de-AT" sz="1800" dirty="0"/>
              <a:t> </a:t>
            </a:r>
            <a:r>
              <a:rPr lang="de-AT" sz="1800" dirty="0" err="1"/>
              <a:t>from</a:t>
            </a:r>
            <a:r>
              <a:rPr lang="de-AT" sz="1800" dirty="0"/>
              <a:t> </a:t>
            </a:r>
            <a:r>
              <a:rPr lang="de-AT" sz="1800" dirty="0" err="1"/>
              <a:t>other</a:t>
            </a:r>
            <a:r>
              <a:rPr lang="de-AT" sz="1800" dirty="0"/>
              <a:t> </a:t>
            </a:r>
            <a:r>
              <a:rPr lang="de-AT" sz="1800" dirty="0" err="1"/>
              <a:t>universities</a:t>
            </a:r>
            <a:r>
              <a:rPr lang="de-AT" sz="1800" dirty="0"/>
              <a:t>, </a:t>
            </a:r>
            <a:r>
              <a:rPr lang="de-AT" sz="1800" dirty="0" err="1"/>
              <a:t>academics</a:t>
            </a:r>
            <a:r>
              <a:rPr lang="de-AT" sz="1800" dirty="0"/>
              <a:t>/</a:t>
            </a:r>
            <a:r>
              <a:rPr lang="de-AT" sz="1800" dirty="0" err="1"/>
              <a:t>postdocs</a:t>
            </a:r>
            <a:r>
              <a:rPr lang="de-AT" sz="1800" dirty="0"/>
              <a:t> </a:t>
            </a:r>
            <a:r>
              <a:rPr lang="de-AT" sz="1800" dirty="0" err="1"/>
              <a:t>from</a:t>
            </a:r>
            <a:r>
              <a:rPr lang="de-AT" sz="1800" dirty="0"/>
              <a:t> </a:t>
            </a:r>
            <a:r>
              <a:rPr lang="de-AT" sz="1800" dirty="0" err="1"/>
              <a:t>other</a:t>
            </a:r>
            <a:r>
              <a:rPr lang="de-AT" sz="1800" dirty="0"/>
              <a:t> </a:t>
            </a:r>
            <a:r>
              <a:rPr lang="de-AT" sz="1800" dirty="0" err="1"/>
              <a:t>universities</a:t>
            </a:r>
            <a:r>
              <a:rPr lang="de-AT" sz="1800" dirty="0"/>
              <a:t>)</a:t>
            </a:r>
            <a:br>
              <a:rPr lang="de-AT" sz="1800" dirty="0"/>
            </a:br>
            <a:endParaRPr lang="de-AT" sz="500" dirty="0"/>
          </a:p>
          <a:p>
            <a:pPr>
              <a:spcBef>
                <a:spcPts val="200"/>
              </a:spcBef>
            </a:pPr>
            <a:r>
              <a:rPr lang="de-AT" sz="2200" dirty="0"/>
              <a:t>Recordings </a:t>
            </a:r>
            <a:r>
              <a:rPr lang="de-AT" sz="2200" dirty="0" err="1"/>
              <a:t>of</a:t>
            </a:r>
            <a:r>
              <a:rPr lang="de-AT" sz="2200" dirty="0"/>
              <a:t> </a:t>
            </a:r>
            <a:r>
              <a:rPr lang="de-AT" sz="2200" dirty="0" err="1"/>
              <a:t>workshops</a:t>
            </a:r>
            <a:endParaRPr lang="de-AT" sz="2200" dirty="0"/>
          </a:p>
          <a:p>
            <a:pPr lvl="1">
              <a:spcBef>
                <a:spcPts val="200"/>
              </a:spcBef>
            </a:pPr>
            <a:r>
              <a:rPr lang="de-AT" sz="1800" dirty="0"/>
              <a:t>https://sgraf.athabascau.ca/uas_workshops.php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de-AT" sz="500" dirty="0"/>
          </a:p>
          <a:p>
            <a:pPr>
              <a:spcBef>
                <a:spcPts val="200"/>
              </a:spcBef>
            </a:pPr>
            <a:r>
              <a:rPr lang="de-AT" sz="2200" dirty="0"/>
              <a:t>Other </a:t>
            </a:r>
            <a:r>
              <a:rPr lang="de-AT" sz="2200" dirty="0" err="1"/>
              <a:t>successes</a:t>
            </a:r>
            <a:r>
              <a:rPr lang="de-AT" sz="2200" dirty="0"/>
              <a:t>:</a:t>
            </a:r>
          </a:p>
          <a:p>
            <a:pPr lvl="1">
              <a:spcBef>
                <a:spcPts val="200"/>
              </a:spcBef>
            </a:pPr>
            <a:r>
              <a:rPr lang="de-AT" sz="1800" dirty="0"/>
              <a:t>4 </a:t>
            </a:r>
            <a:r>
              <a:rPr lang="de-AT" sz="1800" dirty="0" err="1"/>
              <a:t>students</a:t>
            </a:r>
            <a:r>
              <a:rPr lang="de-AT" sz="1800" dirty="0"/>
              <a:t> </a:t>
            </a:r>
            <a:r>
              <a:rPr lang="de-AT" sz="1800" dirty="0" err="1"/>
              <a:t>from</a:t>
            </a:r>
            <a:r>
              <a:rPr lang="de-AT" sz="1800" dirty="0"/>
              <a:t> </a:t>
            </a:r>
            <a:r>
              <a:rPr lang="de-AT" sz="1800" dirty="0" err="1"/>
              <a:t>the</a:t>
            </a:r>
            <a:r>
              <a:rPr lang="de-AT" sz="1800" dirty="0"/>
              <a:t> </a:t>
            </a:r>
            <a:r>
              <a:rPr lang="de-AT" sz="1800" dirty="0" err="1"/>
              <a:t>cluster</a:t>
            </a:r>
            <a:r>
              <a:rPr lang="de-AT" sz="1800" dirty="0"/>
              <a:t> </a:t>
            </a:r>
            <a:r>
              <a:rPr lang="de-AT" sz="1800" dirty="0" err="1"/>
              <a:t>started</a:t>
            </a:r>
            <a:r>
              <a:rPr lang="de-AT" sz="1800" dirty="0"/>
              <a:t> </a:t>
            </a:r>
            <a:r>
              <a:rPr lang="de-AT" sz="1800" dirty="0" err="1"/>
              <a:t>their</a:t>
            </a:r>
            <a:r>
              <a:rPr lang="de-AT" sz="1800" dirty="0"/>
              <a:t> </a:t>
            </a:r>
            <a:r>
              <a:rPr lang="de-AT" sz="1800" dirty="0" err="1"/>
              <a:t>MSc</a:t>
            </a:r>
            <a:r>
              <a:rPr lang="de-AT" sz="1800" dirty="0"/>
              <a:t> </a:t>
            </a:r>
            <a:r>
              <a:rPr lang="de-AT" sz="1800" dirty="0" err="1"/>
              <a:t>essay</a:t>
            </a:r>
            <a:r>
              <a:rPr lang="de-AT" sz="1800" dirty="0"/>
              <a:t>/</a:t>
            </a:r>
            <a:r>
              <a:rPr lang="de-AT" sz="1800" dirty="0" err="1"/>
              <a:t>project</a:t>
            </a:r>
            <a:r>
              <a:rPr lang="de-AT" sz="1800" dirty="0"/>
              <a:t>/</a:t>
            </a:r>
            <a:r>
              <a:rPr lang="de-AT" sz="1800" dirty="0" err="1"/>
              <a:t>thesis</a:t>
            </a:r>
            <a:r>
              <a:rPr lang="de-AT" sz="1800" dirty="0"/>
              <a:t> in UAS</a:t>
            </a:r>
            <a:endParaRPr lang="de-AT" dirty="0"/>
          </a:p>
          <a:p>
            <a:pPr lvl="1"/>
            <a:endParaRPr lang="de-AT" dirty="0"/>
          </a:p>
          <a:p>
            <a:pPr lvl="1"/>
            <a:endParaRPr lang="de-AT" dirty="0"/>
          </a:p>
          <a:p>
            <a:endParaRPr lang="de-AT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E865D73-5EF6-52DB-CEC6-5587C6CF0256}"/>
              </a:ext>
            </a:extLst>
          </p:cNvPr>
          <p:cNvGrpSpPr/>
          <p:nvPr/>
        </p:nvGrpSpPr>
        <p:grpSpPr>
          <a:xfrm>
            <a:off x="-470992" y="6093296"/>
            <a:ext cx="9723512" cy="1392555"/>
            <a:chOff x="0" y="11088"/>
            <a:chExt cx="9723512" cy="13925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BD5581E-A6B4-5612-03AF-1370CA146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088"/>
              <a:ext cx="5943600" cy="139255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888644F-33BC-FBC4-D88B-AC98918A43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091" r="-9091"/>
            <a:stretch/>
          </p:blipFill>
          <p:spPr>
            <a:xfrm>
              <a:off x="3779912" y="11088"/>
              <a:ext cx="5943600" cy="1392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110586"/>
      </p:ext>
    </p:extLst>
  </p:cSld>
  <p:clrMapOvr>
    <a:masterClrMapping/>
  </p:clrMapOvr>
</p:sld>
</file>

<file path=ppt/theme/theme1.xml><?xml version="1.0" encoding="utf-8"?>
<a:theme xmlns:a="http://schemas.openxmlformats.org/drawingml/2006/main" name="2_Standarddesign">
  <a:themeElements>
    <a:clrScheme name="2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andard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522</Words>
  <Application>Microsoft Office PowerPoint</Application>
  <PresentationFormat>On-screen Show (4:3)</PresentationFormat>
  <Paragraphs>84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2_Standarddesign</vt:lpstr>
      <vt:lpstr>Custom Design</vt:lpstr>
      <vt:lpstr>1_Custom Design</vt:lpstr>
      <vt:lpstr>Research Cluster User Adaptive Systems  Website: https://sgraf.athabascau.ca/user_adaptive_systems_cluster.php</vt:lpstr>
      <vt:lpstr>User Adaptive Systems</vt:lpstr>
      <vt:lpstr>What are user adaptive systems?</vt:lpstr>
      <vt:lpstr>Research Topics</vt:lpstr>
      <vt:lpstr>How does this cluster work?</vt:lpstr>
      <vt:lpstr>How does this cluster work?</vt:lpstr>
      <vt:lpstr>How does this cluster work?</vt:lpstr>
      <vt:lpstr>Goal</vt:lpstr>
      <vt:lpstr>What happened so far?</vt:lpstr>
      <vt:lpstr>PowerPoint Presentation</vt:lpstr>
    </vt:vector>
  </TitlesOfParts>
  <Company>TU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Wissenschafterinnenkolleg Internettechnologien</dc:title>
  <dc:creator/>
  <cp:lastModifiedBy>Dr. Sabine Graf</cp:lastModifiedBy>
  <cp:revision>942</cp:revision>
  <cp:lastPrinted>2019-06-21T04:37:48Z</cp:lastPrinted>
  <dcterms:created xsi:type="dcterms:W3CDTF">2003-12-18T09:50:02Z</dcterms:created>
  <dcterms:modified xsi:type="dcterms:W3CDTF">2023-11-27T16:49:32Z</dcterms:modified>
</cp:coreProperties>
</file>