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20" r:id="rId2"/>
  </p:sldMasterIdLst>
  <p:notesMasterIdLst>
    <p:notesMasterId r:id="rId16"/>
  </p:notesMasterIdLst>
  <p:handoutMasterIdLst>
    <p:handoutMasterId r:id="rId17"/>
  </p:handoutMasterIdLst>
  <p:sldIdLst>
    <p:sldId id="256" r:id="rId3"/>
    <p:sldId id="257" r:id="rId4"/>
    <p:sldId id="599" r:id="rId5"/>
    <p:sldId id="259" r:id="rId6"/>
    <p:sldId id="260" r:id="rId7"/>
    <p:sldId id="261" r:id="rId8"/>
    <p:sldId id="600" r:id="rId9"/>
    <p:sldId id="262" r:id="rId10"/>
    <p:sldId id="264" r:id="rId11"/>
    <p:sldId id="267" r:id="rId12"/>
    <p:sldId id="266" r:id="rId13"/>
    <p:sldId id="258"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3447" autoAdjust="0"/>
  </p:normalViewPr>
  <p:slideViewPr>
    <p:cSldViewPr>
      <p:cViewPr varScale="1">
        <p:scale>
          <a:sx n="63" d="100"/>
          <a:sy n="63" d="100"/>
        </p:scale>
        <p:origin x="1420" y="56"/>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1/3/2024</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1456648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1/3/2024</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52355933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A077768-21C8-4125-A345-258E48D2EED0}" type="slidenum">
              <a:rPr lang="en-US" smtClean="0"/>
              <a:pPr/>
              <a:t>1</a:t>
            </a:fld>
            <a:endParaRPr lang="en-US"/>
          </a:p>
        </p:txBody>
      </p:sp>
    </p:spTree>
    <p:extLst>
      <p:ext uri="{BB962C8B-B14F-4D97-AF65-F5344CB8AC3E}">
        <p14:creationId xmlns:p14="http://schemas.microsoft.com/office/powerpoint/2010/main" val="3743319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8</a:t>
            </a:fld>
            <a:endParaRPr lang="en-US"/>
          </a:p>
        </p:txBody>
      </p:sp>
    </p:spTree>
    <p:extLst>
      <p:ext uri="{BB962C8B-B14F-4D97-AF65-F5344CB8AC3E}">
        <p14:creationId xmlns:p14="http://schemas.microsoft.com/office/powerpoint/2010/main" val="2772103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A077768-21C8-4125-A345-258E48D2EED0}" type="slidenum">
              <a:rPr lang="en-US" smtClean="0"/>
              <a:pPr/>
              <a:t>11</a:t>
            </a:fld>
            <a:endParaRPr lang="en-US"/>
          </a:p>
        </p:txBody>
      </p:sp>
    </p:spTree>
    <p:extLst>
      <p:ext uri="{BB962C8B-B14F-4D97-AF65-F5344CB8AC3E}">
        <p14:creationId xmlns:p14="http://schemas.microsoft.com/office/powerpoint/2010/main" val="251240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4C408-ADFB-A944-F08E-6A3D399D4F8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77C38F8A-96D0-5411-B603-2123D3F811A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0E625E9-B0F9-CCEC-8324-3108C84E78F0}"/>
              </a:ext>
            </a:extLst>
          </p:cNvPr>
          <p:cNvSpPr>
            <a:spLocks noGrp="1"/>
          </p:cNvSpPr>
          <p:nvPr>
            <p:ph type="dt" sz="half" idx="10"/>
          </p:nvPr>
        </p:nvSpPr>
        <p:spPr/>
        <p:txBody>
          <a:bodyPr/>
          <a:lstStyle/>
          <a:p>
            <a:fld id="{5C14FD69-4A85-4715-A222-ABB225B63BC6}" type="datetimeFigureOut">
              <a:rPr lang="en-US" smtClean="0"/>
              <a:pPr/>
              <a:t>1/3/2024</a:t>
            </a:fld>
            <a:endParaRPr lang="en-US"/>
          </a:p>
        </p:txBody>
      </p:sp>
      <p:sp>
        <p:nvSpPr>
          <p:cNvPr id="5" name="Footer Placeholder 4">
            <a:extLst>
              <a:ext uri="{FF2B5EF4-FFF2-40B4-BE49-F238E27FC236}">
                <a16:creationId xmlns:a16="http://schemas.microsoft.com/office/drawing/2014/main" id="{813C39DD-8C4F-B96E-F4F2-BFE33E70E7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F594F-04BD-EBEA-4294-5943F620BCC0}"/>
              </a:ext>
            </a:extLst>
          </p:cNvPr>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2327025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B5CAA-7898-8CBB-ACEB-ED48EDC1E68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18A9C13-89F4-A3FA-DC38-7F9DABBDEA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C2C7B2B-80DA-960E-934D-15D5AEBB584F}"/>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5" name="Footer Placeholder 4">
            <a:extLst>
              <a:ext uri="{FF2B5EF4-FFF2-40B4-BE49-F238E27FC236}">
                <a16:creationId xmlns:a16="http://schemas.microsoft.com/office/drawing/2014/main" id="{A5394233-6683-D2C6-6891-25D5DC186F3B}"/>
              </a:ext>
            </a:extLst>
          </p:cNvPr>
          <p:cNvSpPr>
            <a:spLocks noGrp="1"/>
          </p:cNvSpPr>
          <p:nvPr>
            <p:ph type="ftr" sz="quarter" idx="11"/>
          </p:nvPr>
        </p:nvSpPr>
        <p:spPr/>
        <p:txBody>
          <a:bodyPr/>
          <a:lstStyle/>
          <a:p>
            <a:pPr algn="ctr"/>
            <a:endParaRPr lang="en-US" sz="1000"/>
          </a:p>
        </p:txBody>
      </p:sp>
      <p:sp>
        <p:nvSpPr>
          <p:cNvPr id="6" name="Slide Number Placeholder 5">
            <a:extLst>
              <a:ext uri="{FF2B5EF4-FFF2-40B4-BE49-F238E27FC236}">
                <a16:creationId xmlns:a16="http://schemas.microsoft.com/office/drawing/2014/main" id="{06836AB0-39EC-9885-6C28-D9846989928D}"/>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8993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92E12-7095-432F-53EA-82456CA99B2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DEB705F-930C-75DA-D09D-EF1553057D6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84DD651-C58B-DEB4-38E4-2B3324F347D4}"/>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5" name="Footer Placeholder 4">
            <a:extLst>
              <a:ext uri="{FF2B5EF4-FFF2-40B4-BE49-F238E27FC236}">
                <a16:creationId xmlns:a16="http://schemas.microsoft.com/office/drawing/2014/main" id="{D7F1A4C8-BB8D-D58E-87C4-B74E90612886}"/>
              </a:ext>
            </a:extLst>
          </p:cNvPr>
          <p:cNvSpPr>
            <a:spLocks noGrp="1"/>
          </p:cNvSpPr>
          <p:nvPr>
            <p:ph type="ftr" sz="quarter" idx="11"/>
          </p:nvPr>
        </p:nvSpPr>
        <p:spPr/>
        <p:txBody>
          <a:bodyPr/>
          <a:lstStyle/>
          <a:p>
            <a:pPr algn="ctr"/>
            <a:endParaRPr lang="en-US" sz="1000"/>
          </a:p>
        </p:txBody>
      </p:sp>
      <p:sp>
        <p:nvSpPr>
          <p:cNvPr id="6" name="Slide Number Placeholder 5">
            <a:extLst>
              <a:ext uri="{FF2B5EF4-FFF2-40B4-BE49-F238E27FC236}">
                <a16:creationId xmlns:a16="http://schemas.microsoft.com/office/drawing/2014/main" id="{E1005090-413C-936C-AC74-E85C216C53FA}"/>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812364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1/3/2024</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37746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3818E-3F49-A698-3AF8-D14AA292841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A243019-CDD3-8879-3156-08F6CE16DF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C62400C-FDE6-247A-56AC-94E264D7EC4D}"/>
              </a:ext>
            </a:extLst>
          </p:cNvPr>
          <p:cNvSpPr>
            <a:spLocks noGrp="1"/>
          </p:cNvSpPr>
          <p:nvPr>
            <p:ph type="dt" sz="half" idx="10"/>
          </p:nvPr>
        </p:nvSpPr>
        <p:spPr/>
        <p:txBody>
          <a:bodyPr/>
          <a:lstStyle/>
          <a:p>
            <a:fld id="{5C14FD69-4A85-4715-A222-ABB225B63BC6}" type="datetimeFigureOut">
              <a:rPr lang="en-US" smtClean="0"/>
              <a:pPr/>
              <a:t>1/3/2024</a:t>
            </a:fld>
            <a:endParaRPr lang="en-US"/>
          </a:p>
        </p:txBody>
      </p:sp>
      <p:sp>
        <p:nvSpPr>
          <p:cNvPr id="5" name="Footer Placeholder 4">
            <a:extLst>
              <a:ext uri="{FF2B5EF4-FFF2-40B4-BE49-F238E27FC236}">
                <a16:creationId xmlns:a16="http://schemas.microsoft.com/office/drawing/2014/main" id="{0B97410D-56A2-62D4-D4ED-0B688D7526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DDF94E-6250-D8FB-5EB4-03648F541C2D}"/>
              </a:ext>
            </a:extLst>
          </p:cNvPr>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15265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C1EBA-5389-5641-7E6A-A6F08A91589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5609F94-9458-2062-84B8-7F92AD52848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9D0DE9-74DB-603B-BEA2-50142C2C96E3}"/>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5" name="Footer Placeholder 4">
            <a:extLst>
              <a:ext uri="{FF2B5EF4-FFF2-40B4-BE49-F238E27FC236}">
                <a16:creationId xmlns:a16="http://schemas.microsoft.com/office/drawing/2014/main" id="{542E031D-EA0F-75C0-8949-D79A1714DCC1}"/>
              </a:ext>
            </a:extLst>
          </p:cNvPr>
          <p:cNvSpPr>
            <a:spLocks noGrp="1"/>
          </p:cNvSpPr>
          <p:nvPr>
            <p:ph type="ftr" sz="quarter" idx="11"/>
          </p:nvPr>
        </p:nvSpPr>
        <p:spPr/>
        <p:txBody>
          <a:bodyPr/>
          <a:lstStyle/>
          <a:p>
            <a:pPr algn="ctr"/>
            <a:endParaRPr lang="en-US" sz="1000"/>
          </a:p>
        </p:txBody>
      </p:sp>
      <p:sp>
        <p:nvSpPr>
          <p:cNvPr id="6" name="Slide Number Placeholder 5">
            <a:extLst>
              <a:ext uri="{FF2B5EF4-FFF2-40B4-BE49-F238E27FC236}">
                <a16:creationId xmlns:a16="http://schemas.microsoft.com/office/drawing/2014/main" id="{CBB5AAF7-9F0F-C4CA-2494-7537A31616F0}"/>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6824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81190-9CB4-5026-19BC-5F461CCB45C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7657F1-690A-B51F-56D2-9AD8D237F07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BE78B2E-B38D-ED6A-8159-78CF088CF44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76A11E2-2396-01F4-3D76-7936414D58AC}"/>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6" name="Footer Placeholder 5">
            <a:extLst>
              <a:ext uri="{FF2B5EF4-FFF2-40B4-BE49-F238E27FC236}">
                <a16:creationId xmlns:a16="http://schemas.microsoft.com/office/drawing/2014/main" id="{1448EAEF-F7B3-5FA6-EB02-04697D1BC50C}"/>
              </a:ext>
            </a:extLst>
          </p:cNvPr>
          <p:cNvSpPr>
            <a:spLocks noGrp="1"/>
          </p:cNvSpPr>
          <p:nvPr>
            <p:ph type="ftr" sz="quarter" idx="11"/>
          </p:nvPr>
        </p:nvSpPr>
        <p:spPr/>
        <p:txBody>
          <a:bodyPr/>
          <a:lstStyle/>
          <a:p>
            <a:pPr algn="ctr"/>
            <a:endParaRPr lang="en-US" sz="1000"/>
          </a:p>
        </p:txBody>
      </p:sp>
      <p:sp>
        <p:nvSpPr>
          <p:cNvPr id="7" name="Slide Number Placeholder 6">
            <a:extLst>
              <a:ext uri="{FF2B5EF4-FFF2-40B4-BE49-F238E27FC236}">
                <a16:creationId xmlns:a16="http://schemas.microsoft.com/office/drawing/2014/main" id="{9E167709-B20E-46FC-3391-6D7062857CA5}"/>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29241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D8B1-9833-33BB-6600-CC63B6F1E244}"/>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3489BD6-1AAE-ECA0-6869-2BBFF98A8AB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75AED75-0C5F-E376-124B-2650DDA210A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3D9CE0C-E660-4845-A082-FF49F6840DB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5E50832-4A7C-EFEC-909E-73E3DA9FE7B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B4D2542-0062-9057-1D3C-A425E3565590}"/>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8" name="Footer Placeholder 7">
            <a:extLst>
              <a:ext uri="{FF2B5EF4-FFF2-40B4-BE49-F238E27FC236}">
                <a16:creationId xmlns:a16="http://schemas.microsoft.com/office/drawing/2014/main" id="{CF0649C3-38C4-FAC7-D402-EE612BF79253}"/>
              </a:ext>
            </a:extLst>
          </p:cNvPr>
          <p:cNvSpPr>
            <a:spLocks noGrp="1"/>
          </p:cNvSpPr>
          <p:nvPr>
            <p:ph type="ftr" sz="quarter" idx="11"/>
          </p:nvPr>
        </p:nvSpPr>
        <p:spPr/>
        <p:txBody>
          <a:bodyPr/>
          <a:lstStyle/>
          <a:p>
            <a:pPr algn="ctr"/>
            <a:endParaRPr lang="en-US" sz="1000"/>
          </a:p>
        </p:txBody>
      </p:sp>
      <p:sp>
        <p:nvSpPr>
          <p:cNvPr id="9" name="Slide Number Placeholder 8">
            <a:extLst>
              <a:ext uri="{FF2B5EF4-FFF2-40B4-BE49-F238E27FC236}">
                <a16:creationId xmlns:a16="http://schemas.microsoft.com/office/drawing/2014/main" id="{E542DB41-6578-0785-C767-2979F383312B}"/>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3643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05A9A-E331-0A4E-C2B0-A22E606B089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A9A1AED-4CB1-ACD5-2320-0C7038D24230}"/>
              </a:ext>
            </a:extLst>
          </p:cNvPr>
          <p:cNvSpPr>
            <a:spLocks noGrp="1"/>
          </p:cNvSpPr>
          <p:nvPr>
            <p:ph type="dt" sz="half" idx="10"/>
          </p:nvPr>
        </p:nvSpPr>
        <p:spPr/>
        <p:txBody>
          <a:bodyPr/>
          <a:lstStyle/>
          <a:p>
            <a:fld id="{5C14FD69-4A85-4715-A222-ABB225B63BC6}" type="datetimeFigureOut">
              <a:rPr lang="en-US" smtClean="0"/>
              <a:pPr/>
              <a:t>1/3/2024</a:t>
            </a:fld>
            <a:endParaRPr lang="en-US"/>
          </a:p>
        </p:txBody>
      </p:sp>
      <p:sp>
        <p:nvSpPr>
          <p:cNvPr id="4" name="Footer Placeholder 3">
            <a:extLst>
              <a:ext uri="{FF2B5EF4-FFF2-40B4-BE49-F238E27FC236}">
                <a16:creationId xmlns:a16="http://schemas.microsoft.com/office/drawing/2014/main" id="{23BBFD48-A618-7D98-DBF7-7AF9299E95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D451D9-CF4C-C919-0452-ADBAFD01D875}"/>
              </a:ext>
            </a:extLst>
          </p:cNvPr>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17627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E04CE2-C3A8-BF3C-CD1F-E31900F43272}"/>
              </a:ext>
            </a:extLst>
          </p:cNvPr>
          <p:cNvSpPr>
            <a:spLocks noGrp="1"/>
          </p:cNvSpPr>
          <p:nvPr>
            <p:ph type="dt" sz="half" idx="10"/>
          </p:nvPr>
        </p:nvSpPr>
        <p:spPr/>
        <p:txBody>
          <a:bodyPr/>
          <a:lstStyle/>
          <a:p>
            <a:fld id="{5C14FD69-4A85-4715-A222-ABB225B63BC6}" type="datetimeFigureOut">
              <a:rPr lang="en-US" smtClean="0"/>
              <a:pPr/>
              <a:t>1/3/2024</a:t>
            </a:fld>
            <a:endParaRPr lang="en-US"/>
          </a:p>
        </p:txBody>
      </p:sp>
      <p:sp>
        <p:nvSpPr>
          <p:cNvPr id="3" name="Footer Placeholder 2">
            <a:extLst>
              <a:ext uri="{FF2B5EF4-FFF2-40B4-BE49-F238E27FC236}">
                <a16:creationId xmlns:a16="http://schemas.microsoft.com/office/drawing/2014/main" id="{92B1282D-E899-7775-A2FD-C4EC862C83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D07EBE-C4F1-463B-7476-7D030538C0D6}"/>
              </a:ext>
            </a:extLst>
          </p:cNvPr>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301417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49D00-6935-E7FF-6C21-503832801C3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020F1A3-69C9-2201-9645-901C2CD240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733B5C8-9C4D-7438-2FB6-B7135D5DD8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60176C0-7E36-73A6-43AC-B2D2F93F86D5}"/>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6" name="Footer Placeholder 5">
            <a:extLst>
              <a:ext uri="{FF2B5EF4-FFF2-40B4-BE49-F238E27FC236}">
                <a16:creationId xmlns:a16="http://schemas.microsoft.com/office/drawing/2014/main" id="{E5184BF9-5B90-197C-1B17-B6CDE50163FF}"/>
              </a:ext>
            </a:extLst>
          </p:cNvPr>
          <p:cNvSpPr>
            <a:spLocks noGrp="1"/>
          </p:cNvSpPr>
          <p:nvPr>
            <p:ph type="ftr" sz="quarter" idx="11"/>
          </p:nvPr>
        </p:nvSpPr>
        <p:spPr/>
        <p:txBody>
          <a:bodyPr/>
          <a:lstStyle/>
          <a:p>
            <a:pPr algn="ctr"/>
            <a:endParaRPr lang="en-US" sz="1000"/>
          </a:p>
        </p:txBody>
      </p:sp>
      <p:sp>
        <p:nvSpPr>
          <p:cNvPr id="7" name="Slide Number Placeholder 6">
            <a:extLst>
              <a:ext uri="{FF2B5EF4-FFF2-40B4-BE49-F238E27FC236}">
                <a16:creationId xmlns:a16="http://schemas.microsoft.com/office/drawing/2014/main" id="{BCD2E17A-0FA6-8DF3-4AA6-DF2333409EA2}"/>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766970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2686-05CD-D128-BAC5-7A6445C1605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C03D091-6C50-EA75-DF52-6B20241920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DF119CC0-7710-E3F3-40CC-806DEBCAD57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5BC8A15-858F-26AF-A3A9-6E0475450999}"/>
              </a:ext>
            </a:extLst>
          </p:cNvPr>
          <p:cNvSpPr>
            <a:spLocks noGrp="1"/>
          </p:cNvSpPr>
          <p:nvPr>
            <p:ph type="dt" sz="half" idx="10"/>
          </p:nvPr>
        </p:nvSpPr>
        <p:spPr/>
        <p:txBody>
          <a:bodyPr/>
          <a:lstStyle/>
          <a:p>
            <a:fld id="{5C14FD69-4A85-4715-A222-ABB225B63BC6}" type="datetimeFigureOut">
              <a:rPr lang="en-US" smtClean="0"/>
              <a:pPr/>
              <a:t>1/3/2024</a:t>
            </a:fld>
            <a:endParaRPr lang="en-US" sz="1000" dirty="0"/>
          </a:p>
        </p:txBody>
      </p:sp>
      <p:sp>
        <p:nvSpPr>
          <p:cNvPr id="6" name="Footer Placeholder 5">
            <a:extLst>
              <a:ext uri="{FF2B5EF4-FFF2-40B4-BE49-F238E27FC236}">
                <a16:creationId xmlns:a16="http://schemas.microsoft.com/office/drawing/2014/main" id="{9FCDD49A-6494-7069-6A9A-707EC554AE3D}"/>
              </a:ext>
            </a:extLst>
          </p:cNvPr>
          <p:cNvSpPr>
            <a:spLocks noGrp="1"/>
          </p:cNvSpPr>
          <p:nvPr>
            <p:ph type="ftr" sz="quarter" idx="11"/>
          </p:nvPr>
        </p:nvSpPr>
        <p:spPr/>
        <p:txBody>
          <a:bodyPr/>
          <a:lstStyle/>
          <a:p>
            <a:pPr algn="ctr"/>
            <a:endParaRPr lang="en-US" sz="1000"/>
          </a:p>
        </p:txBody>
      </p:sp>
      <p:sp>
        <p:nvSpPr>
          <p:cNvPr id="7" name="Slide Number Placeholder 6">
            <a:extLst>
              <a:ext uri="{FF2B5EF4-FFF2-40B4-BE49-F238E27FC236}">
                <a16:creationId xmlns:a16="http://schemas.microsoft.com/office/drawing/2014/main" id="{4BB9E72F-99FE-4356-274A-8A4F839D4F8A}"/>
              </a:ext>
            </a:extLst>
          </p:cNvPr>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6194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6FF7EE-3313-FBF9-FC4F-0BA74E418F6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9B061DA-4C6E-C3A7-5C24-0674F804D1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3F72C01-D3B5-8E41-D6CC-661733C3681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C14FD69-4A85-4715-A222-ABB225B63BC6}" type="datetimeFigureOut">
              <a:rPr lang="en-US" smtClean="0"/>
              <a:pPr/>
              <a:t>1/3/2024</a:t>
            </a:fld>
            <a:endParaRPr lang="en-US" sz="1000" dirty="0"/>
          </a:p>
        </p:txBody>
      </p:sp>
      <p:sp>
        <p:nvSpPr>
          <p:cNvPr id="5" name="Footer Placeholder 4">
            <a:extLst>
              <a:ext uri="{FF2B5EF4-FFF2-40B4-BE49-F238E27FC236}">
                <a16:creationId xmlns:a16="http://schemas.microsoft.com/office/drawing/2014/main" id="{1B4CC2B3-B84D-C50C-8E25-12D4D99442C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lgn="ctr"/>
            <a:endParaRPr lang="en-US" sz="1000"/>
          </a:p>
        </p:txBody>
      </p:sp>
      <p:sp>
        <p:nvSpPr>
          <p:cNvPr id="6" name="Slide Number Placeholder 5">
            <a:extLst>
              <a:ext uri="{FF2B5EF4-FFF2-40B4-BE49-F238E27FC236}">
                <a16:creationId xmlns:a16="http://schemas.microsoft.com/office/drawing/2014/main" id="{2B1F6FB8-F300-B8F3-CDCD-6B6F5DC2FCF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8851379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larbie@athabascau.ca" TargetMode="External"/><Relationship Id="rId2" Type="http://schemas.openxmlformats.org/officeDocument/2006/relationships/hyperlink" Target="mailto:fst_grad_success@athabascau.ca" TargetMode="Externa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a/url?sa=i&amp;rct=j&amp;q=&amp;esrc=s&amp;source=images&amp;cd=&amp;cad=rja&amp;uact=8&amp;ved=0ahUKEwjupePyy6vXAhVVzmMKHUIfDUYQjRwIBw&amp;url=https://imaginationmachine.com.au/downloads/three-way-fork-road-static-powerpoint-slide/&amp;psig=AOvVaw3_co86Iis7TB88yKUXm-5F&amp;ust=1510114127116069"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A76A5924-1F72-DC97-8A06-21FF7049E1B5}"/>
              </a:ext>
            </a:extLst>
          </p:cNvPr>
          <p:cNvSpPr/>
          <p:nvPr/>
        </p:nvSpPr>
        <p:spPr>
          <a:xfrm>
            <a:off x="348869" y="1292297"/>
            <a:ext cx="8686800" cy="5410200"/>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highlight>
                  <a:srgbClr val="FFFF00"/>
                </a:highlight>
              </a:rPr>
              <a:t>Graduate Certificates </a:t>
            </a:r>
          </a:p>
        </p:txBody>
      </p:sp>
      <p:sp>
        <p:nvSpPr>
          <p:cNvPr id="13" name="Oval 12">
            <a:extLst>
              <a:ext uri="{FF2B5EF4-FFF2-40B4-BE49-F238E27FC236}">
                <a16:creationId xmlns:a16="http://schemas.microsoft.com/office/drawing/2014/main" id="{37302FD8-3C29-EC34-C1DC-93FAAC9F3BA3}"/>
              </a:ext>
            </a:extLst>
          </p:cNvPr>
          <p:cNvSpPr/>
          <p:nvPr/>
        </p:nvSpPr>
        <p:spPr>
          <a:xfrm>
            <a:off x="1066800" y="2895599"/>
            <a:ext cx="7250798" cy="3581400"/>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b="1" dirty="0"/>
          </a:p>
          <a:p>
            <a:pPr algn="ctr"/>
            <a:endParaRPr lang="en-US" sz="2800" b="1" dirty="0"/>
          </a:p>
          <a:p>
            <a:pPr algn="ctr"/>
            <a:endParaRPr lang="en-US" sz="2800" b="1" dirty="0"/>
          </a:p>
          <a:p>
            <a:pPr algn="ctr"/>
            <a:endParaRPr lang="en-US" sz="2800" b="1" dirty="0"/>
          </a:p>
          <a:p>
            <a:pPr algn="ctr"/>
            <a:endParaRPr lang="en-US" sz="2800" b="1" dirty="0"/>
          </a:p>
          <a:p>
            <a:pPr algn="ctr"/>
            <a:endParaRPr lang="en-US" sz="2800" b="1" dirty="0"/>
          </a:p>
        </p:txBody>
      </p:sp>
      <p:sp>
        <p:nvSpPr>
          <p:cNvPr id="5" name="Subtitle 1"/>
          <p:cNvSpPr txBox="1">
            <a:spLocks/>
          </p:cNvSpPr>
          <p:nvPr/>
        </p:nvSpPr>
        <p:spPr>
          <a:xfrm>
            <a:off x="381000" y="6477000"/>
            <a:ext cx="8915400" cy="381000"/>
          </a:xfrm>
          <a:prstGeom prst="rect">
            <a:avLst/>
          </a:prstGeom>
        </p:spPr>
        <p:txBody>
          <a:bodyPr>
            <a:normAutofit/>
          </a:bodyPr>
          <a:lstStyle>
            <a:defPPr>
              <a:defRPr>
                <a:solidFill>
                  <a:schemeClr val="tx1"/>
                </a:solidFill>
                <a:latin typeface="+mn-lt"/>
                <a:ea typeface="+mn-ea"/>
                <a:cs typeface="+mn-cs"/>
              </a:defRPr>
            </a:defPPr>
            <a:lvl1pPr marL="0" indent="0" algn="r" eaLnBrk="1" hangingPunct="1">
              <a:buNone/>
              <a:defRPr sz="2800">
                <a:latin typeface="+mn-lt"/>
              </a:defRPr>
            </a:lvl1pPr>
            <a:lvl2pPr marL="457200" indent="0" algn="ctr" eaLnBrk="1" hangingPunct="1">
              <a:buNone/>
              <a:defRPr sz="2400">
                <a:latin typeface="+mn-lt"/>
              </a:defRPr>
            </a:lvl2pPr>
            <a:lvl3pPr marL="914400" indent="0" algn="ctr" eaLnBrk="1" hangingPunct="1">
              <a:buNone/>
              <a:defRPr sz="2400">
                <a:latin typeface="+mn-lt"/>
              </a:defRPr>
            </a:lvl3pPr>
            <a:lvl4pPr marL="1371600" indent="0" algn="ctr" eaLnBrk="1" hangingPunct="1">
              <a:buNone/>
              <a:defRPr sz="2000">
                <a:latin typeface="+mn-lt"/>
              </a:defRPr>
            </a:lvl4pPr>
            <a:lvl5pPr marL="1828800" indent="0" algn="ctr" eaLnBrk="1" hangingPunct="1">
              <a:buNone/>
              <a:defRPr sz="2000">
                <a:latin typeface="+mn-lt"/>
              </a:defRPr>
            </a:lvl5pPr>
            <a:lvl6pPr marL="2286000" indent="0" algn="ctr" eaLnBrk="1" hangingPunct="1">
              <a:buNone/>
              <a:defRPr sz="2000"/>
            </a:lvl6pPr>
            <a:lvl7pPr marL="2743200" indent="0" algn="ctr" eaLnBrk="1" hangingPunct="1">
              <a:buNone/>
              <a:defRPr sz="2000"/>
            </a:lvl7pPr>
            <a:lvl8pPr marL="3200400" indent="0" algn="ctr" eaLnBrk="1" hangingPunct="1">
              <a:buNone/>
              <a:defRPr sz="2000"/>
            </a:lvl8pPr>
            <a:lvl9pPr marL="3657600" indent="0" algn="ctr" eaLnBrk="1" hangingPunct="1">
              <a:buNone/>
              <a:defRPr sz="2000"/>
            </a:lvl9pPr>
          </a:lstStyle>
          <a:p>
            <a:pPr>
              <a:lnSpc>
                <a:spcPct val="90000"/>
              </a:lnSpc>
              <a:spcAft>
                <a:spcPts val="600"/>
              </a:spcAft>
            </a:pPr>
            <a:r>
              <a:rPr lang="en-US" sz="1500" kern="0"/>
              <a:t>FST Graduate Students Orientation                                                                                                   Oscar Lin, Linda Gray</a:t>
            </a:r>
            <a:endParaRPr lang="en-CA" sz="1500" kern="0"/>
          </a:p>
        </p:txBody>
      </p:sp>
      <p:sp>
        <p:nvSpPr>
          <p:cNvPr id="7" name="Title 2">
            <a:extLst>
              <a:ext uri="{FF2B5EF4-FFF2-40B4-BE49-F238E27FC236}">
                <a16:creationId xmlns:a16="http://schemas.microsoft.com/office/drawing/2014/main" id="{FB0AF5FA-C064-E0FD-4B82-4191C5B9EAAE}"/>
              </a:ext>
            </a:extLst>
          </p:cNvPr>
          <p:cNvSpPr txBox="1">
            <a:spLocks/>
          </p:cNvSpPr>
          <p:nvPr/>
        </p:nvSpPr>
        <p:spPr>
          <a:xfrm>
            <a:off x="1066800" y="163766"/>
            <a:ext cx="8077200" cy="105543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defTabSz="914400"/>
            <a:r>
              <a:rPr lang="en-US" sz="6000" b="1" dirty="0">
                <a:solidFill>
                  <a:srgbClr val="00B050"/>
                </a:solidFill>
              </a:rPr>
              <a:t>Program Regulations</a:t>
            </a:r>
          </a:p>
        </p:txBody>
      </p:sp>
      <p:sp>
        <p:nvSpPr>
          <p:cNvPr id="8" name="Oval 7">
            <a:extLst>
              <a:ext uri="{FF2B5EF4-FFF2-40B4-BE49-F238E27FC236}">
                <a16:creationId xmlns:a16="http://schemas.microsoft.com/office/drawing/2014/main" id="{57E367D4-ED45-6ED6-F644-A2FFD71FEAB9}"/>
              </a:ext>
            </a:extLst>
          </p:cNvPr>
          <p:cNvSpPr/>
          <p:nvPr/>
        </p:nvSpPr>
        <p:spPr>
          <a:xfrm>
            <a:off x="1664602" y="3852773"/>
            <a:ext cx="2142644" cy="1975306"/>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b="1" dirty="0"/>
              <a:t>in Information Technology Management (GC-ITM)</a:t>
            </a:r>
          </a:p>
          <a:p>
            <a:pPr algn="ctr"/>
            <a:endParaRPr lang="en-CA" dirty="0"/>
          </a:p>
        </p:txBody>
      </p:sp>
      <p:sp>
        <p:nvSpPr>
          <p:cNvPr id="9" name="Oval 8">
            <a:extLst>
              <a:ext uri="{FF2B5EF4-FFF2-40B4-BE49-F238E27FC236}">
                <a16:creationId xmlns:a16="http://schemas.microsoft.com/office/drawing/2014/main" id="{6F315246-F20D-31EB-708C-01E1E0FCFA05}"/>
              </a:ext>
            </a:extLst>
          </p:cNvPr>
          <p:cNvSpPr/>
          <p:nvPr/>
        </p:nvSpPr>
        <p:spPr>
          <a:xfrm>
            <a:off x="3733800" y="3892094"/>
            <a:ext cx="1981200" cy="1975305"/>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4300">
              <a:lnSpc>
                <a:spcPct val="90000"/>
              </a:lnSpc>
              <a:spcAft>
                <a:spcPts val="600"/>
              </a:spcAft>
            </a:pPr>
            <a:r>
              <a:rPr lang="en-US" sz="1800" b="1" dirty="0"/>
              <a:t>in Data Analytics (GC-DA) </a:t>
            </a:r>
          </a:p>
          <a:p>
            <a:pPr algn="ctr"/>
            <a:endParaRPr lang="en-CA" dirty="0"/>
          </a:p>
        </p:txBody>
      </p:sp>
      <p:sp>
        <p:nvSpPr>
          <p:cNvPr id="11" name="Oval 10">
            <a:extLst>
              <a:ext uri="{FF2B5EF4-FFF2-40B4-BE49-F238E27FC236}">
                <a16:creationId xmlns:a16="http://schemas.microsoft.com/office/drawing/2014/main" id="{513B0C8D-5960-B3CC-0380-B24EEECAC5AC}"/>
              </a:ext>
            </a:extLst>
          </p:cNvPr>
          <p:cNvSpPr/>
          <p:nvPr/>
        </p:nvSpPr>
        <p:spPr>
          <a:xfrm>
            <a:off x="5439578" y="3775710"/>
            <a:ext cx="1981200" cy="1975306"/>
          </a:xfrm>
          <a:prstGeom prst="ellipse">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4300">
              <a:lnSpc>
                <a:spcPct val="90000"/>
              </a:lnSpc>
              <a:spcAft>
                <a:spcPts val="600"/>
              </a:spcAft>
            </a:pPr>
            <a:r>
              <a:rPr lang="en-US" sz="1800" b="1" dirty="0"/>
              <a:t>in Information Security (GC-IS)</a:t>
            </a:r>
            <a:endParaRPr lang="en-US" sz="1800" dirty="0"/>
          </a:p>
          <a:p>
            <a:pPr algn="ctr"/>
            <a:endParaRPr lang="en-CA" dirty="0"/>
          </a:p>
        </p:txBody>
      </p:sp>
      <p:sp>
        <p:nvSpPr>
          <p:cNvPr id="15" name="TextBox 14">
            <a:extLst>
              <a:ext uri="{FF2B5EF4-FFF2-40B4-BE49-F238E27FC236}">
                <a16:creationId xmlns:a16="http://schemas.microsoft.com/office/drawing/2014/main" id="{15608E48-C571-8CB5-29C3-9225B6233C31}"/>
              </a:ext>
            </a:extLst>
          </p:cNvPr>
          <p:cNvSpPr txBox="1"/>
          <p:nvPr/>
        </p:nvSpPr>
        <p:spPr>
          <a:xfrm>
            <a:off x="1371601" y="1763966"/>
            <a:ext cx="7162800" cy="1200329"/>
          </a:xfrm>
          <a:prstGeom prst="rect">
            <a:avLst/>
          </a:prstGeom>
          <a:noFill/>
        </p:spPr>
        <p:txBody>
          <a:bodyPr wrap="square" rtlCol="0">
            <a:spAutoFit/>
          </a:bodyPr>
          <a:lstStyle/>
          <a:p>
            <a:pPr algn="ctr"/>
            <a:r>
              <a:rPr lang="en-US" sz="3600" dirty="0"/>
              <a:t>Master of Science </a:t>
            </a:r>
          </a:p>
          <a:p>
            <a:pPr algn="ctr"/>
            <a:r>
              <a:rPr lang="en-US" sz="3600" dirty="0"/>
              <a:t>in Information Systems (MSc IS)</a:t>
            </a:r>
            <a:endParaRPr lang="en-CA" sz="3600" dirty="0"/>
          </a:p>
        </p:txBody>
      </p:sp>
      <p:sp>
        <p:nvSpPr>
          <p:cNvPr id="17" name="TextBox 16">
            <a:extLst>
              <a:ext uri="{FF2B5EF4-FFF2-40B4-BE49-F238E27FC236}">
                <a16:creationId xmlns:a16="http://schemas.microsoft.com/office/drawing/2014/main" id="{1594C83B-1E77-3CE0-9C3A-425D00403996}"/>
              </a:ext>
            </a:extLst>
          </p:cNvPr>
          <p:cNvSpPr txBox="1"/>
          <p:nvPr/>
        </p:nvSpPr>
        <p:spPr>
          <a:xfrm>
            <a:off x="3011616" y="3252490"/>
            <a:ext cx="3419782" cy="523220"/>
          </a:xfrm>
          <a:prstGeom prst="rect">
            <a:avLst/>
          </a:prstGeom>
          <a:noFill/>
        </p:spPr>
        <p:txBody>
          <a:bodyPr wrap="none" rtlCol="0">
            <a:spAutoFit/>
          </a:bodyPr>
          <a:lstStyle/>
          <a:p>
            <a:r>
              <a:rPr lang="en-US" sz="2800" b="1" dirty="0"/>
              <a:t>Graduate Certificates </a:t>
            </a:r>
          </a:p>
        </p:txBody>
      </p:sp>
    </p:spTree>
    <p:extLst>
      <p:ext uri="{BB962C8B-B14F-4D97-AF65-F5344CB8AC3E}">
        <p14:creationId xmlns:p14="http://schemas.microsoft.com/office/powerpoint/2010/main" val="257871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6B8685-E943-4DB4-8077-F7FECA0129A2}"/>
              </a:ext>
            </a:extLst>
          </p:cNvPr>
          <p:cNvSpPr>
            <a:spLocks noGrp="1"/>
          </p:cNvSpPr>
          <p:nvPr>
            <p:ph type="body" idx="1"/>
          </p:nvPr>
        </p:nvSpPr>
        <p:spPr>
          <a:xfrm>
            <a:off x="628650" y="1253330"/>
            <a:ext cx="7886700" cy="5376069"/>
          </a:xfrm>
        </p:spPr>
        <p:txBody>
          <a:bodyPr>
            <a:normAutofit fontScale="25000" lnSpcReduction="20000"/>
          </a:bodyPr>
          <a:lstStyle/>
          <a:p>
            <a:pPr marL="0" lvl="0" indent="0" algn="l" rtl="0">
              <a:lnSpc>
                <a:spcPct val="150000"/>
              </a:lnSpc>
              <a:buNone/>
            </a:pPr>
            <a:r>
              <a:rPr lang="en-US" sz="7200" kern="1200" dirty="0">
                <a:solidFill>
                  <a:prstClr val="black"/>
                </a:solidFill>
                <a:ea typeface="+mn-ea"/>
                <a:cs typeface="+mn-cs"/>
              </a:rPr>
              <a:t>Students can complete the MSc IS program without a focus area.</a:t>
            </a:r>
          </a:p>
          <a:p>
            <a:pPr marL="0" lvl="0" indent="0" algn="l" rtl="0">
              <a:lnSpc>
                <a:spcPct val="150000"/>
              </a:lnSpc>
              <a:buNone/>
            </a:pPr>
            <a:r>
              <a:rPr lang="en-US" sz="7200" kern="1200" dirty="0">
                <a:solidFill>
                  <a:prstClr val="black"/>
                </a:solidFill>
                <a:ea typeface="+mn-ea"/>
                <a:cs typeface="+mn-cs"/>
              </a:rPr>
              <a:t>A focus area is a subject concentration within the MSc IS program. </a:t>
            </a:r>
          </a:p>
          <a:p>
            <a:pPr lvl="1">
              <a:lnSpc>
                <a:spcPct val="150000"/>
              </a:lnSpc>
              <a:buFont typeface="Wingdings" panose="05000000000000000000" pitchFamily="2" charset="2"/>
              <a:buChar char="§"/>
            </a:pPr>
            <a:r>
              <a:rPr lang="en-US" sz="8000" b="1" kern="1200" dirty="0">
                <a:solidFill>
                  <a:prstClr val="black"/>
                </a:solidFill>
                <a:ea typeface="+mn-ea"/>
                <a:cs typeface="+mn-cs"/>
              </a:rPr>
              <a:t>Information Technology Management.</a:t>
            </a:r>
            <a:endParaRPr lang="en-US" sz="8000" kern="1200" dirty="0">
              <a:solidFill>
                <a:prstClr val="black"/>
              </a:solidFill>
              <a:ea typeface="+mn-ea"/>
              <a:cs typeface="+mn-cs"/>
            </a:endParaRPr>
          </a:p>
          <a:p>
            <a:pPr lvl="1">
              <a:lnSpc>
                <a:spcPct val="150000"/>
              </a:lnSpc>
              <a:buFont typeface="Wingdings" panose="05000000000000000000" pitchFamily="2" charset="2"/>
              <a:buChar char="§"/>
            </a:pPr>
            <a:r>
              <a:rPr lang="en-US" sz="8000" b="1" kern="1200" dirty="0">
                <a:solidFill>
                  <a:prstClr val="black"/>
                </a:solidFill>
                <a:ea typeface="+mn-ea"/>
                <a:cs typeface="+mn-cs"/>
              </a:rPr>
              <a:t>Information Systems Development. </a:t>
            </a:r>
            <a:endParaRPr lang="en-US" sz="8000" kern="1200" dirty="0">
              <a:solidFill>
                <a:prstClr val="black"/>
              </a:solidFill>
              <a:ea typeface="+mn-ea"/>
              <a:cs typeface="+mn-cs"/>
            </a:endParaRPr>
          </a:p>
          <a:p>
            <a:pPr lvl="1">
              <a:lnSpc>
                <a:spcPct val="150000"/>
              </a:lnSpc>
              <a:buFont typeface="Wingdings" panose="05000000000000000000" pitchFamily="2" charset="2"/>
              <a:buChar char="§"/>
            </a:pPr>
            <a:r>
              <a:rPr lang="en-US" sz="8000" b="1" kern="1200" dirty="0">
                <a:solidFill>
                  <a:prstClr val="black"/>
                </a:solidFill>
                <a:ea typeface="+mn-ea"/>
                <a:cs typeface="+mn-cs"/>
              </a:rPr>
              <a:t>Data Analytics.</a:t>
            </a:r>
            <a:endParaRPr lang="en-US" sz="8000" kern="1200" dirty="0">
              <a:solidFill>
                <a:prstClr val="black"/>
              </a:solidFill>
              <a:ea typeface="+mn-ea"/>
              <a:cs typeface="+mn-cs"/>
            </a:endParaRPr>
          </a:p>
          <a:p>
            <a:pPr lvl="1">
              <a:lnSpc>
                <a:spcPct val="150000"/>
              </a:lnSpc>
              <a:buFont typeface="Wingdings" panose="05000000000000000000" pitchFamily="2" charset="2"/>
              <a:buChar char="§"/>
            </a:pPr>
            <a:r>
              <a:rPr lang="en-US" sz="8000" b="1" kern="1200" dirty="0">
                <a:solidFill>
                  <a:prstClr val="black"/>
                </a:solidFill>
                <a:ea typeface="+mn-ea"/>
                <a:cs typeface="+mn-cs"/>
              </a:rPr>
              <a:t>Information Security.</a:t>
            </a:r>
          </a:p>
          <a:p>
            <a:pPr lvl="1">
              <a:lnSpc>
                <a:spcPct val="150000"/>
              </a:lnSpc>
              <a:buFont typeface="Wingdings" panose="05000000000000000000" pitchFamily="2" charset="2"/>
              <a:buChar char="§"/>
            </a:pPr>
            <a:r>
              <a:rPr lang="en-US" sz="8000" b="1" kern="1200" dirty="0">
                <a:solidFill>
                  <a:prstClr val="black"/>
                </a:solidFill>
                <a:ea typeface="+mn-ea"/>
                <a:cs typeface="+mn-cs"/>
              </a:rPr>
              <a:t>Intelligent Systems</a:t>
            </a:r>
          </a:p>
          <a:p>
            <a:pPr lvl="1">
              <a:lnSpc>
                <a:spcPct val="150000"/>
              </a:lnSpc>
              <a:buFont typeface="Wingdings" panose="05000000000000000000" pitchFamily="2" charset="2"/>
              <a:buChar char="§"/>
            </a:pPr>
            <a:r>
              <a:rPr lang="en-US" sz="8000" b="1" kern="1200" dirty="0">
                <a:solidFill>
                  <a:prstClr val="black"/>
                </a:solidFill>
                <a:ea typeface="+mn-ea"/>
                <a:cs typeface="+mn-cs"/>
              </a:rPr>
              <a:t>Cloud Computing.</a:t>
            </a:r>
            <a:endParaRPr lang="en-US" sz="8000" kern="1200" dirty="0">
              <a:solidFill>
                <a:prstClr val="black"/>
              </a:solidFill>
              <a:ea typeface="+mn-ea"/>
              <a:cs typeface="+mn-cs"/>
            </a:endParaRPr>
          </a:p>
          <a:p>
            <a:pPr lvl="1">
              <a:lnSpc>
                <a:spcPct val="150000"/>
              </a:lnSpc>
              <a:buFont typeface="Wingdings" panose="05000000000000000000" pitchFamily="2" charset="2"/>
              <a:buChar char="§"/>
            </a:pPr>
            <a:r>
              <a:rPr lang="en-US" sz="8000" b="1" kern="1200" dirty="0">
                <a:solidFill>
                  <a:prstClr val="black"/>
                </a:solidFill>
                <a:ea typeface="+mn-ea"/>
                <a:cs typeface="+mn-cs"/>
              </a:rPr>
              <a:t>Health Informatics.</a:t>
            </a:r>
            <a:endParaRPr lang="en-US" sz="8000" kern="1200" dirty="0">
              <a:solidFill>
                <a:prstClr val="black"/>
              </a:solidFill>
              <a:ea typeface="+mn-ea"/>
              <a:cs typeface="+mn-cs"/>
            </a:endParaRPr>
          </a:p>
          <a:p>
            <a:pPr lvl="1">
              <a:lnSpc>
                <a:spcPct val="150000"/>
              </a:lnSpc>
              <a:buFont typeface="Wingdings" panose="05000000000000000000" pitchFamily="2" charset="2"/>
              <a:buChar char="§"/>
            </a:pPr>
            <a:r>
              <a:rPr lang="en-US" sz="8000" b="1" kern="1200" dirty="0">
                <a:solidFill>
                  <a:prstClr val="black"/>
                </a:solidFill>
                <a:ea typeface="+mn-ea"/>
                <a:cs typeface="+mn-cs"/>
              </a:rPr>
              <a:t>Learning Technology.</a:t>
            </a:r>
          </a:p>
          <a:p>
            <a:pPr lvl="1">
              <a:lnSpc>
                <a:spcPct val="150000"/>
              </a:lnSpc>
              <a:buFont typeface="Wingdings" panose="05000000000000000000" pitchFamily="2" charset="2"/>
              <a:buChar char="§"/>
            </a:pPr>
            <a:r>
              <a:rPr lang="en-US" sz="8000" b="1" kern="1200" dirty="0">
                <a:solidFill>
                  <a:prstClr val="black"/>
                </a:solidFill>
                <a:ea typeface="+mn-ea"/>
                <a:cs typeface="+mn-cs"/>
              </a:rPr>
              <a:t>Bioinformatics</a:t>
            </a:r>
          </a:p>
          <a:p>
            <a:pPr lvl="1">
              <a:lnSpc>
                <a:spcPct val="150000"/>
              </a:lnSpc>
              <a:buFont typeface="Wingdings" panose="05000000000000000000" pitchFamily="2" charset="2"/>
              <a:buChar char="§"/>
            </a:pPr>
            <a:r>
              <a:rPr lang="en-US" sz="8000" b="1" kern="1200" dirty="0">
                <a:solidFill>
                  <a:prstClr val="black"/>
                </a:solidFill>
                <a:ea typeface="+mn-ea"/>
                <a:cs typeface="+mn-cs"/>
              </a:rPr>
              <a:t>Environmental Data Analytics</a:t>
            </a:r>
          </a:p>
          <a:p>
            <a:pPr marL="0" lvl="0" indent="0" algn="l" rtl="0">
              <a:lnSpc>
                <a:spcPct val="150000"/>
              </a:lnSpc>
              <a:buNone/>
            </a:pPr>
            <a:endParaRPr lang="en-US" sz="1400" kern="1200" dirty="0">
              <a:solidFill>
                <a:prstClr val="black"/>
              </a:solidFill>
              <a:ea typeface="+mn-ea"/>
              <a:cs typeface="+mn-cs"/>
            </a:endParaRPr>
          </a:p>
          <a:p>
            <a:endParaRPr lang="en-CA" dirty="0"/>
          </a:p>
        </p:txBody>
      </p:sp>
      <p:sp>
        <p:nvSpPr>
          <p:cNvPr id="3" name="Title 2">
            <a:extLst>
              <a:ext uri="{FF2B5EF4-FFF2-40B4-BE49-F238E27FC236}">
                <a16:creationId xmlns:a16="http://schemas.microsoft.com/office/drawing/2014/main" id="{A6125768-13D9-412F-AB8A-6E3FC9406015}"/>
              </a:ext>
            </a:extLst>
          </p:cNvPr>
          <p:cNvSpPr>
            <a:spLocks noGrp="1"/>
          </p:cNvSpPr>
          <p:nvPr>
            <p:ph type="title"/>
          </p:nvPr>
        </p:nvSpPr>
        <p:spPr>
          <a:xfrm>
            <a:off x="285750" y="152400"/>
            <a:ext cx="8229600" cy="783535"/>
          </a:xfrm>
        </p:spPr>
        <p:txBody>
          <a:bodyPr>
            <a:normAutofit/>
          </a:bodyPr>
          <a:lstStyle/>
          <a:p>
            <a:pPr algn="ctr"/>
            <a:r>
              <a:rPr lang="en-CA" sz="4000" b="1" dirty="0">
                <a:solidFill>
                  <a:srgbClr val="FF0000"/>
                </a:solidFill>
              </a:rPr>
              <a:t>Focus Areas for MSc IS</a:t>
            </a:r>
            <a:endParaRPr lang="en-CA" sz="4000" dirty="0">
              <a:solidFill>
                <a:srgbClr val="FF0000"/>
              </a:solidFill>
            </a:endParaRPr>
          </a:p>
        </p:txBody>
      </p:sp>
    </p:spTree>
    <p:extLst>
      <p:ext uri="{BB962C8B-B14F-4D97-AF65-F5344CB8AC3E}">
        <p14:creationId xmlns:p14="http://schemas.microsoft.com/office/powerpoint/2010/main" val="269148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1289"/>
            <a:ext cx="9144000" cy="6940361"/>
          </a:xfrm>
          <a:prstGeom prst="rect">
            <a:avLst/>
          </a:prstGeom>
        </p:spPr>
        <p:txBody>
          <a:bodyPr wrap="square">
            <a:spAutoFit/>
          </a:bodyPr>
          <a:lstStyle/>
          <a:p>
            <a:pPr marL="285750" indent="-285750">
              <a:buFont typeface="Wingdings" panose="05000000000000000000" pitchFamily="2" charset="2"/>
              <a:buChar char="Ø"/>
            </a:pPr>
            <a:endParaRPr lang="en-US" sz="1600" b="1" dirty="0"/>
          </a:p>
          <a:p>
            <a:pPr marL="285750" indent="-285750">
              <a:buFont typeface="Wingdings" panose="05000000000000000000" pitchFamily="2" charset="2"/>
              <a:buChar char="Ø"/>
            </a:pPr>
            <a:endParaRPr lang="en-US" sz="1600" b="1" dirty="0"/>
          </a:p>
          <a:p>
            <a:pPr marL="285750" indent="-285750">
              <a:buFont typeface="Wingdings" panose="05000000000000000000" pitchFamily="2" charset="2"/>
              <a:buChar char="Ø"/>
            </a:pPr>
            <a:endParaRPr lang="en-US" sz="1600" b="1" dirty="0"/>
          </a:p>
          <a:p>
            <a:pPr marL="285750" indent="-285750">
              <a:buFont typeface="Arial" panose="020B0604020202020204" pitchFamily="34" charset="0"/>
              <a:buChar char="•"/>
            </a:pPr>
            <a:r>
              <a:rPr lang="en-US" sz="1600" b="1" dirty="0"/>
              <a:t>Focus on Information Technology Management</a:t>
            </a:r>
            <a:r>
              <a:rPr lang="en-US" sz="1700" dirty="0"/>
              <a:t>: </a:t>
            </a:r>
            <a:r>
              <a:rPr lang="en-US" sz="1400" dirty="0"/>
              <a:t>Students are required to complete or get advanced standing for COMP 505, and complete COMP 605, COMP 607, and one of {COMP 610, COMP 635, COMP 638}.</a:t>
            </a:r>
          </a:p>
          <a:p>
            <a:pPr marL="285750" indent="-285750">
              <a:buFont typeface="Arial" panose="020B0604020202020204" pitchFamily="34" charset="0"/>
              <a:buChar char="•"/>
            </a:pPr>
            <a:r>
              <a:rPr lang="en-US" sz="1600" b="1" dirty="0"/>
              <a:t>Focus on Information Systems Development</a:t>
            </a:r>
            <a:r>
              <a:rPr lang="en-US" sz="1700" dirty="0"/>
              <a:t>: </a:t>
            </a:r>
            <a:r>
              <a:rPr lang="en-US" sz="1400" dirty="0"/>
              <a:t>Students are required to complete or get advanced standing for COMP 501, and complete COMP 602, COMP 610, and one of {COMP 605, COMP 607, COMP 638, COMP 648, COMP 689}.</a:t>
            </a:r>
          </a:p>
          <a:p>
            <a:pPr marL="285750" indent="-285750">
              <a:buFont typeface="Arial" panose="020B0604020202020204" pitchFamily="34" charset="0"/>
              <a:buChar char="•"/>
            </a:pPr>
            <a:r>
              <a:rPr lang="en-US" sz="1600" b="1" dirty="0"/>
              <a:t>Focus on Data Analytics</a:t>
            </a:r>
            <a:r>
              <a:rPr lang="en-US" sz="1700" dirty="0"/>
              <a:t>: </a:t>
            </a:r>
            <a:r>
              <a:rPr lang="en-US" sz="1400" dirty="0"/>
              <a:t>Students are required to complete or get advanced standing for COMP 504, and complete COMP 682, COMP 683, and one of {COMP 602, COMP 607, COMP 657, COMP 658, COMP 684}.</a:t>
            </a:r>
          </a:p>
          <a:p>
            <a:pPr marL="285750" indent="-285750">
              <a:buFont typeface="Arial" panose="020B0604020202020204" pitchFamily="34" charset="0"/>
              <a:buChar char="•"/>
            </a:pPr>
            <a:r>
              <a:rPr lang="en-US" sz="1600" b="1" dirty="0"/>
              <a:t>Focus on Information Security</a:t>
            </a:r>
            <a:r>
              <a:rPr lang="en-US" sz="1700" dirty="0"/>
              <a:t>: </a:t>
            </a:r>
            <a:r>
              <a:rPr lang="en-US" sz="1400" dirty="0"/>
              <a:t>Students are required to complete or get advanced standing for COMP 503, and complete COMP 604, COMP 660, and one of {COMP 607, COMP 656, COMP 689}.</a:t>
            </a:r>
          </a:p>
          <a:p>
            <a:pPr marL="285750" indent="-285750">
              <a:buFont typeface="Arial" panose="020B0604020202020204" pitchFamily="34" charset="0"/>
              <a:buChar char="•"/>
            </a:pPr>
            <a:r>
              <a:rPr lang="en-US" sz="1600" b="1" dirty="0"/>
              <a:t>Focus on Intelligent Systems</a:t>
            </a:r>
            <a:r>
              <a:rPr lang="en-US" sz="1400" dirty="0"/>
              <a:t>: Students are required to complete or get advanced standing for COMP 501, and complete COMP 607, COMP 657, and one of {COMP 658, COMP 667, COMP 682, COMP 683, COMP 684}.</a:t>
            </a:r>
          </a:p>
          <a:p>
            <a:pPr marL="285750" indent="-285750">
              <a:buFont typeface="Arial" panose="020B0604020202020204" pitchFamily="34" charset="0"/>
              <a:buChar char="•"/>
            </a:pPr>
            <a:r>
              <a:rPr lang="en-US" sz="1600" b="1" dirty="0"/>
              <a:t>Focus on Cloud Computing</a:t>
            </a:r>
            <a:r>
              <a:rPr lang="en-US" sz="1700" dirty="0"/>
              <a:t>: </a:t>
            </a:r>
            <a:r>
              <a:rPr lang="en-US" sz="1600" dirty="0"/>
              <a:t>Students are required to complete or get advanced standing for COMP 503, and complete COMP 656, COMP 689, and one of {COMP 604, COMP 607, COMP 660}.</a:t>
            </a:r>
          </a:p>
          <a:p>
            <a:pPr marL="285750" indent="-285750">
              <a:buFont typeface="Arial" panose="020B0604020202020204" pitchFamily="34" charset="0"/>
              <a:buChar char="•"/>
            </a:pPr>
            <a:r>
              <a:rPr lang="en-US" sz="1600" b="1" dirty="0"/>
              <a:t>Focus on Health Informatics</a:t>
            </a:r>
            <a:r>
              <a:rPr lang="en-US" sz="1700" dirty="0"/>
              <a:t>: </a:t>
            </a:r>
            <a:r>
              <a:rPr lang="en-US" sz="1400" dirty="0"/>
              <a:t>Students are required to complete or get advanced standing for COMP 505, and complete COMP 620, one of {MHST 601, MHST 602}, and one of {COMP 602, COMP 605, COMP 607, COMP 10, COMP 635, COMP 648, COMP 650}.</a:t>
            </a:r>
          </a:p>
          <a:p>
            <a:pPr marL="285750" indent="-285750">
              <a:buFont typeface="Arial" panose="020B0604020202020204" pitchFamily="34" charset="0"/>
              <a:buChar char="•"/>
            </a:pPr>
            <a:r>
              <a:rPr lang="en-US" sz="1600" b="1" dirty="0"/>
              <a:t>Focus on Learning Technology</a:t>
            </a:r>
            <a:r>
              <a:rPr lang="en-US" sz="1700" dirty="0"/>
              <a:t>: </a:t>
            </a:r>
            <a:r>
              <a:rPr lang="en-US" sz="1400" dirty="0"/>
              <a:t>Students are required to complete or get advanced standing for COMP 505, and complete COMP 683, MDDE 603, and one of {MDDE 613, COMP 602, COMP 605, COMP 607, COMP 635, COMP 638, COMP 648, COMP 650}.</a:t>
            </a:r>
          </a:p>
          <a:p>
            <a:pPr marL="285750" indent="-285750">
              <a:buFont typeface="Arial" panose="020B0604020202020204" pitchFamily="34" charset="0"/>
              <a:buChar char="•"/>
            </a:pPr>
            <a:r>
              <a:rPr lang="en-US" sz="1600" b="1" i="1" dirty="0"/>
              <a:t>Focus on Bioinformatics</a:t>
            </a:r>
            <a:r>
              <a:rPr lang="en-US" sz="1400" i="1" dirty="0"/>
              <a:t>: </a:t>
            </a:r>
            <a:r>
              <a:rPr lang="en-US" sz="1400" dirty="0"/>
              <a:t>Students are required to complete COMP 602, COMP625, BIOL625, and one of {COMP 657, COMP 658, COMP 659, COMP 682, COMP 683, COMP 684}</a:t>
            </a:r>
          </a:p>
          <a:p>
            <a:pPr marL="285750" indent="-285750">
              <a:buFont typeface="Arial" panose="020B0604020202020204" pitchFamily="34" charset="0"/>
              <a:buChar char="•"/>
            </a:pPr>
            <a:r>
              <a:rPr lang="en-US" sz="1600" b="1" i="1" dirty="0"/>
              <a:t>Focus on Environmental Data Analysis</a:t>
            </a:r>
            <a:r>
              <a:rPr lang="en-US" sz="1600" i="1" dirty="0"/>
              <a:t>: </a:t>
            </a:r>
            <a:r>
              <a:rPr lang="en-US" sz="1400" dirty="0"/>
              <a:t>Students are required to complete or get advanced standing for COMP 504, and complete COMP 682 and ENSC620 and one of {COMP 602, COMP 607, COMP 657, COMP 658, COMP 659, COMP683, COMP684, GEOG621}.</a:t>
            </a:r>
          </a:p>
          <a:p>
            <a:pPr marL="285750" indent="-285750">
              <a:buFont typeface="Wingdings" panose="05000000000000000000" pitchFamily="2" charset="2"/>
              <a:buChar char="Ø"/>
            </a:pPr>
            <a:endParaRPr lang="en-US" sz="1600" i="1" dirty="0"/>
          </a:p>
          <a:p>
            <a:pPr marL="285750" indent="-285750">
              <a:buFont typeface="Wingdings" panose="05000000000000000000" pitchFamily="2" charset="2"/>
              <a:buChar char="Ø"/>
            </a:pPr>
            <a:endParaRPr lang="en-US" sz="1600" dirty="0"/>
          </a:p>
        </p:txBody>
      </p:sp>
      <p:sp>
        <p:nvSpPr>
          <p:cNvPr id="3" name="Title 2"/>
          <p:cNvSpPr>
            <a:spLocks noGrp="1"/>
          </p:cNvSpPr>
          <p:nvPr>
            <p:ph type="title"/>
          </p:nvPr>
        </p:nvSpPr>
        <p:spPr>
          <a:xfrm>
            <a:off x="381000" y="246489"/>
            <a:ext cx="8229600" cy="609600"/>
          </a:xfrm>
        </p:spPr>
        <p:txBody>
          <a:bodyPr>
            <a:noAutofit/>
          </a:bodyPr>
          <a:lstStyle/>
          <a:p>
            <a:pPr algn="ctr"/>
            <a:r>
              <a:rPr lang="en-CA" sz="4000" b="1" dirty="0">
                <a:solidFill>
                  <a:srgbClr val="FF0000"/>
                </a:solidFill>
              </a:rPr>
              <a:t>Focus Areas Regulations</a:t>
            </a:r>
          </a:p>
        </p:txBody>
      </p:sp>
    </p:spTree>
    <p:extLst>
      <p:ext uri="{BB962C8B-B14F-4D97-AF65-F5344CB8AC3E}">
        <p14:creationId xmlns:p14="http://schemas.microsoft.com/office/powerpoint/2010/main" val="3724574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1143000" y="76200"/>
            <a:ext cx="8001000" cy="533400"/>
          </a:xfrm>
        </p:spPr>
        <p:txBody>
          <a:bodyPr>
            <a:normAutofit fontScale="90000"/>
          </a:bodyPr>
          <a:lstStyle/>
          <a:p>
            <a:pPr algn="l"/>
            <a:r>
              <a:rPr lang="en-US" sz="3600" b="1" dirty="0">
                <a:solidFill>
                  <a:srgbClr val="FF0000"/>
                </a:solidFill>
              </a:rPr>
              <a:t>Course Regulations</a:t>
            </a:r>
            <a:endParaRPr lang="en-CA" sz="2700" b="1" dirty="0">
              <a:solidFill>
                <a:srgbClr val="FF0000"/>
              </a:solidFill>
            </a:endParaRPr>
          </a:p>
        </p:txBody>
      </p:sp>
      <p:sp>
        <p:nvSpPr>
          <p:cNvPr id="4" name="Rectangle 3"/>
          <p:cNvSpPr/>
          <p:nvPr/>
        </p:nvSpPr>
        <p:spPr>
          <a:xfrm>
            <a:off x="457200" y="685800"/>
            <a:ext cx="8229600" cy="5847755"/>
          </a:xfrm>
          <a:prstGeom prst="rect">
            <a:avLst/>
          </a:prstGeom>
        </p:spPr>
        <p:txBody>
          <a:bodyPr wrap="square">
            <a:spAutoFit/>
          </a:bodyPr>
          <a:lstStyle/>
          <a:p>
            <a:r>
              <a:rPr lang="en-US" sz="1600" b="1" dirty="0"/>
              <a:t>Online Group Study: </a:t>
            </a:r>
            <a:r>
              <a:rPr lang="en-US" sz="1600" dirty="0"/>
              <a:t>13-week timetable. Sessions start on September, January, and May.</a:t>
            </a:r>
          </a:p>
          <a:p>
            <a:endParaRPr lang="en-US" sz="1000" dirty="0"/>
          </a:p>
          <a:p>
            <a:r>
              <a:rPr lang="en-US" sz="1600" b="1" dirty="0"/>
              <a:t>Online Individualized Study: </a:t>
            </a:r>
            <a:r>
              <a:rPr lang="en-US" sz="1600" dirty="0"/>
              <a:t>Contract of 6 months. Sessions start the beginning of every month. The following courses are delivered in individual study: COMP 617, COMP 667 and COMP 682. The Essay (COMP 696), Project (COMP 697-699) and Thesis (COMP 676-680) courses are also considered individual study</a:t>
            </a:r>
          </a:p>
          <a:p>
            <a:r>
              <a:rPr lang="en-US" sz="1000" dirty="0"/>
              <a:t> </a:t>
            </a:r>
          </a:p>
          <a:p>
            <a:r>
              <a:rPr lang="en-US" sz="1600" b="1" dirty="0">
                <a:solidFill>
                  <a:prstClr val="black"/>
                </a:solidFill>
              </a:rPr>
              <a:t>Online Independent Study: </a:t>
            </a:r>
            <a:r>
              <a:rPr lang="en-US" sz="1600" dirty="0">
                <a:solidFill>
                  <a:prstClr val="black"/>
                </a:solidFill>
              </a:rPr>
              <a:t>COMP 692 and COMP 693. Used to teach topics not covered in our regular courses.</a:t>
            </a:r>
          </a:p>
          <a:p>
            <a:endParaRPr lang="en-US" sz="1000" dirty="0"/>
          </a:p>
          <a:p>
            <a:r>
              <a:rPr lang="en-US" sz="1600" b="1" dirty="0"/>
              <a:t>Seminar course: </a:t>
            </a:r>
            <a:r>
              <a:rPr lang="en-US" sz="1600" dirty="0"/>
              <a:t>COMP 694, delivered in a seminar format used for elective credits in the MSc IS program.  All students are welcome to attend the seminars, but those student in the MSc IS program who like to get credits must register and fulfill the assessment requirements. </a:t>
            </a:r>
          </a:p>
          <a:p>
            <a:endParaRPr lang="en-US" sz="1000" b="1" dirty="0"/>
          </a:p>
          <a:p>
            <a:r>
              <a:rPr lang="en-US" sz="1600" b="1" dirty="0"/>
              <a:t>Minimum Grade to pass courses: </a:t>
            </a:r>
            <a:r>
              <a:rPr lang="en-US" sz="1600" dirty="0"/>
              <a:t>B- (70%). </a:t>
            </a:r>
          </a:p>
          <a:p>
            <a:endParaRPr lang="en-US" sz="1000" dirty="0"/>
          </a:p>
          <a:p>
            <a:r>
              <a:rPr lang="en-US" sz="1600" b="1" dirty="0"/>
              <a:t>Course extensions: </a:t>
            </a:r>
            <a:r>
              <a:rPr lang="en-US" sz="1600" dirty="0"/>
              <a:t>2 months only for the following courses: COMP 501, COMP 503, COMP 504, COMP 602, COMP 617, COMP 667, COMP 682, COMP 684, COMP 695, COMP 696</a:t>
            </a:r>
          </a:p>
          <a:p>
            <a:r>
              <a:rPr lang="en-US" sz="1600" dirty="0"/>
              <a:t>COMP 697-699, COMP 676-680</a:t>
            </a:r>
          </a:p>
          <a:p>
            <a:endParaRPr lang="en-US" sz="1000" dirty="0"/>
          </a:p>
          <a:p>
            <a:r>
              <a:rPr lang="en-US" sz="1600" b="1" dirty="0"/>
              <a:t>Course Withdrawal:</a:t>
            </a:r>
          </a:p>
          <a:p>
            <a:r>
              <a:rPr lang="en-US" sz="1600" dirty="0"/>
              <a:t>Early Withdrawal (Within 30 Days of Course Start Date):  will not appear on the transcript, Partial Refund.</a:t>
            </a:r>
          </a:p>
          <a:p>
            <a:r>
              <a:rPr lang="en-US" sz="1600" dirty="0"/>
              <a:t>Withdrawal (After 30 Days of the Course Start Date): Grade = “W”, No Refund.</a:t>
            </a:r>
          </a:p>
          <a:p>
            <a:endParaRPr lang="en-US" sz="1000" dirty="0"/>
          </a:p>
          <a:p>
            <a:r>
              <a:rPr lang="en-US" sz="1600" b="1" dirty="0"/>
              <a:t>Course Re-registration: </a:t>
            </a:r>
            <a:r>
              <a:rPr lang="en-US" sz="1600" dirty="0"/>
              <a:t>one time for failed courses.</a:t>
            </a:r>
          </a:p>
        </p:txBody>
      </p:sp>
    </p:spTree>
    <p:extLst>
      <p:ext uri="{BB962C8B-B14F-4D97-AF65-F5344CB8AC3E}">
        <p14:creationId xmlns:p14="http://schemas.microsoft.com/office/powerpoint/2010/main" val="1053150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0" y="359465"/>
            <a:ext cx="8915400" cy="5287963"/>
          </a:xfrm>
        </p:spPr>
        <p:txBody>
          <a:bodyPr>
            <a:normAutofit fontScale="85000" lnSpcReduction="20000"/>
          </a:bodyPr>
          <a:lstStyle/>
          <a:p>
            <a:pPr marL="0" indent="0">
              <a:buNone/>
            </a:pPr>
            <a:endParaRPr lang="en-US" dirty="0"/>
          </a:p>
          <a:p>
            <a:pPr marL="0" indent="0">
              <a:buNone/>
            </a:pPr>
            <a:endParaRPr lang="en-US" dirty="0"/>
          </a:p>
          <a:p>
            <a:pPr marL="0" indent="0" algn="ctr">
              <a:buNone/>
            </a:pPr>
            <a:r>
              <a:rPr lang="en-US" sz="3600" b="1" dirty="0">
                <a:solidFill>
                  <a:srgbClr val="FF0000"/>
                </a:solidFill>
              </a:rPr>
              <a:t>Questions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2600" b="1" dirty="0">
                <a:solidFill>
                  <a:srgbClr val="0070C0"/>
                </a:solidFill>
              </a:rPr>
              <a:t>Program Advisors:  </a:t>
            </a:r>
            <a:r>
              <a:rPr lang="en-US" sz="2600" b="1" dirty="0">
                <a:solidFill>
                  <a:srgbClr val="0070C0"/>
                </a:solidFill>
                <a:hlinkClick r:id="rId2"/>
              </a:rPr>
              <a:t>fst_grad_success@athabascau.ca</a:t>
            </a:r>
            <a:endParaRPr lang="en-US" sz="2600" b="1" dirty="0">
              <a:solidFill>
                <a:srgbClr val="0070C0"/>
              </a:solidFill>
            </a:endParaRPr>
          </a:p>
          <a:p>
            <a:pPr marL="0" indent="0" algn="ctr">
              <a:buNone/>
            </a:pPr>
            <a:r>
              <a:rPr lang="en-US" sz="2600" b="1" dirty="0">
                <a:solidFill>
                  <a:srgbClr val="0070C0"/>
                </a:solidFill>
              </a:rPr>
              <a:t>Program Director: oscarl</a:t>
            </a:r>
            <a:r>
              <a:rPr lang="en-US" sz="2600" b="1" dirty="0">
                <a:solidFill>
                  <a:srgbClr val="0070C0"/>
                </a:solidFill>
                <a:hlinkClick r:id="rId3"/>
              </a:rPr>
              <a:t>@athabascau.ca</a:t>
            </a:r>
            <a:endParaRPr lang="en-US" sz="2600" b="1" dirty="0">
              <a:solidFill>
                <a:srgbClr val="0070C0"/>
              </a:solidFill>
            </a:endParaRPr>
          </a:p>
          <a:p>
            <a:pPr marL="0" indent="0" algn="ctr">
              <a:buNone/>
            </a:pPr>
            <a:endParaRPr lang="en-CA" b="1" dirty="0">
              <a:solidFill>
                <a:srgbClr val="0070C0"/>
              </a:solidFill>
            </a:endParaRPr>
          </a:p>
        </p:txBody>
      </p:sp>
      <p:sp>
        <p:nvSpPr>
          <p:cNvPr id="9" name="Title 8">
            <a:extLst>
              <a:ext uri="{FF2B5EF4-FFF2-40B4-BE49-F238E27FC236}">
                <a16:creationId xmlns:a16="http://schemas.microsoft.com/office/drawing/2014/main" id="{26B723FA-1888-E2E8-6338-68EF580998D8}"/>
              </a:ext>
            </a:extLst>
          </p:cNvPr>
          <p:cNvSpPr>
            <a:spLocks noGrp="1"/>
          </p:cNvSpPr>
          <p:nvPr>
            <p:ph type="title"/>
          </p:nvPr>
        </p:nvSpPr>
        <p:spPr/>
        <p:txBody>
          <a:bodyPr/>
          <a:lstStyle/>
          <a:p>
            <a:endParaRPr lang="en-CA"/>
          </a:p>
        </p:txBody>
      </p:sp>
      <p:pic>
        <p:nvPicPr>
          <p:cNvPr id="7" name="Picture 6">
            <a:extLst>
              <a:ext uri="{FF2B5EF4-FFF2-40B4-BE49-F238E27FC236}">
                <a16:creationId xmlns:a16="http://schemas.microsoft.com/office/drawing/2014/main" id="{2C034276-D914-2245-74BA-517021B07C45}"/>
              </a:ext>
            </a:extLst>
          </p:cNvPr>
          <p:cNvPicPr>
            <a:picLocks noChangeAspect="1"/>
          </p:cNvPicPr>
          <p:nvPr/>
        </p:nvPicPr>
        <p:blipFill>
          <a:blip r:embed="rId4"/>
          <a:stretch>
            <a:fillRect/>
          </a:stretch>
        </p:blipFill>
        <p:spPr>
          <a:xfrm>
            <a:off x="1438445" y="1905000"/>
            <a:ext cx="5675523" cy="2025187"/>
          </a:xfrm>
          <a:prstGeom prst="rect">
            <a:avLst/>
          </a:prstGeom>
        </p:spPr>
      </p:pic>
      <p:pic>
        <p:nvPicPr>
          <p:cNvPr id="11" name="Picture 10" descr="A screenshot of a person sitting on a bench&#10;&#10;Description automatically generated">
            <a:extLst>
              <a:ext uri="{FF2B5EF4-FFF2-40B4-BE49-F238E27FC236}">
                <a16:creationId xmlns:a16="http://schemas.microsoft.com/office/drawing/2014/main" id="{DE075DB4-CE95-C925-F836-EF4F71CAD1B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8600" y="5384842"/>
            <a:ext cx="1752600" cy="1267839"/>
          </a:xfrm>
          <a:prstGeom prst="rect">
            <a:avLst/>
          </a:prstGeom>
        </p:spPr>
      </p:pic>
    </p:spTree>
    <p:extLst>
      <p:ext uri="{BB962C8B-B14F-4D97-AF65-F5344CB8AC3E}">
        <p14:creationId xmlns:p14="http://schemas.microsoft.com/office/powerpoint/2010/main" val="319880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0" y="457200"/>
            <a:ext cx="8763000" cy="1066800"/>
          </a:xfrm>
        </p:spPr>
        <p:txBody>
          <a:bodyPr>
            <a:noAutofit/>
          </a:bodyPr>
          <a:lstStyle/>
          <a:p>
            <a:pPr algn="ctr"/>
            <a:r>
              <a:rPr lang="en-CA" sz="4800" b="1" dirty="0">
                <a:solidFill>
                  <a:srgbClr val="FF0000"/>
                </a:solidFill>
              </a:rPr>
              <a:t>Regulations for Graduate Certificates </a:t>
            </a:r>
          </a:p>
        </p:txBody>
      </p:sp>
      <p:sp>
        <p:nvSpPr>
          <p:cNvPr id="4" name="Rectangle 3"/>
          <p:cNvSpPr/>
          <p:nvPr/>
        </p:nvSpPr>
        <p:spPr>
          <a:xfrm>
            <a:off x="381000" y="1524000"/>
            <a:ext cx="8305800" cy="4448013"/>
          </a:xfrm>
          <a:prstGeom prst="rect">
            <a:avLst/>
          </a:prstGeom>
        </p:spPr>
        <p:txBody>
          <a:bodyPr wrap="square">
            <a:spAutoFit/>
          </a:bodyPr>
          <a:lstStyle/>
          <a:p>
            <a:pPr>
              <a:lnSpc>
                <a:spcPct val="150000"/>
              </a:lnSpc>
            </a:pPr>
            <a:r>
              <a:rPr lang="en-US" sz="3200" b="1" dirty="0"/>
              <a:t>Residency requirements: Six credits through AU</a:t>
            </a:r>
          </a:p>
          <a:p>
            <a:pPr>
              <a:lnSpc>
                <a:spcPct val="150000"/>
              </a:lnSpc>
            </a:pPr>
            <a:r>
              <a:rPr lang="en-US" sz="3200" b="1" dirty="0"/>
              <a:t>Program Status:  minimum 6 credits per year</a:t>
            </a:r>
          </a:p>
          <a:p>
            <a:pPr>
              <a:lnSpc>
                <a:spcPct val="150000"/>
              </a:lnSpc>
            </a:pPr>
            <a:r>
              <a:rPr lang="en-US" sz="3200" b="1" dirty="0"/>
              <a:t>Time limit:                               2 years</a:t>
            </a:r>
          </a:p>
          <a:p>
            <a:pPr>
              <a:lnSpc>
                <a:spcPct val="150000"/>
              </a:lnSpc>
            </a:pPr>
            <a:r>
              <a:rPr lang="en-US" sz="3200" b="1" dirty="0"/>
              <a:t>Program Extension/Program Deferral:  up to one year.</a:t>
            </a:r>
          </a:p>
          <a:p>
            <a:pPr>
              <a:lnSpc>
                <a:spcPct val="150000"/>
              </a:lnSpc>
            </a:pPr>
            <a:endParaRPr lang="en-US" sz="3200" b="1" dirty="0"/>
          </a:p>
        </p:txBody>
      </p:sp>
    </p:spTree>
    <p:extLst>
      <p:ext uri="{BB962C8B-B14F-4D97-AF65-F5344CB8AC3E}">
        <p14:creationId xmlns:p14="http://schemas.microsoft.com/office/powerpoint/2010/main" val="106895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190500" y="876319"/>
            <a:ext cx="8763000" cy="609600"/>
          </a:xfrm>
        </p:spPr>
        <p:txBody>
          <a:bodyPr>
            <a:noAutofit/>
          </a:bodyPr>
          <a:lstStyle/>
          <a:p>
            <a:pPr algn="ctr"/>
            <a:r>
              <a:rPr lang="en-CA" sz="4000" b="1" dirty="0">
                <a:solidFill>
                  <a:srgbClr val="FF0000"/>
                </a:solidFill>
              </a:rPr>
              <a:t>Courses for </a:t>
            </a:r>
            <a:br>
              <a:rPr lang="en-CA" sz="4000" b="1" dirty="0">
                <a:solidFill>
                  <a:srgbClr val="FF0000"/>
                </a:solidFill>
              </a:rPr>
            </a:br>
            <a:r>
              <a:rPr lang="en-CA" sz="4000" b="1" dirty="0">
                <a:solidFill>
                  <a:srgbClr val="FF0000"/>
                </a:solidFill>
              </a:rPr>
              <a:t>GC in Information Technology Management (GC-ITM)</a:t>
            </a:r>
          </a:p>
        </p:txBody>
      </p:sp>
      <p:sp>
        <p:nvSpPr>
          <p:cNvPr id="4" name="Rectangle 3"/>
          <p:cNvSpPr/>
          <p:nvPr/>
        </p:nvSpPr>
        <p:spPr>
          <a:xfrm>
            <a:off x="381000" y="2209800"/>
            <a:ext cx="8610600" cy="3785652"/>
          </a:xfrm>
          <a:prstGeom prst="rect">
            <a:avLst/>
          </a:prstGeom>
        </p:spPr>
        <p:txBody>
          <a:bodyPr wrap="square">
            <a:spAutoFit/>
          </a:bodyPr>
          <a:lstStyle/>
          <a:p>
            <a:r>
              <a:rPr lang="en-US" sz="2400" b="1" dirty="0"/>
              <a:t>Core courses: (9 credits)</a:t>
            </a:r>
          </a:p>
          <a:p>
            <a:r>
              <a:rPr lang="en-US" sz="2400" dirty="0"/>
              <a:t>COMP505: Operation Management (3)</a:t>
            </a:r>
          </a:p>
          <a:p>
            <a:r>
              <a:rPr lang="en-US" sz="2400" dirty="0"/>
              <a:t>COMP506: Organizational Behavior in Information Systems (3)</a:t>
            </a:r>
          </a:p>
          <a:p>
            <a:r>
              <a:rPr lang="en-US" sz="2400" dirty="0"/>
              <a:t>COMP607: Ethical, Legal, and Social Issues in Information Technology (3)</a:t>
            </a:r>
          </a:p>
          <a:p>
            <a:endParaRPr lang="en-US" sz="2400" dirty="0"/>
          </a:p>
          <a:p>
            <a:r>
              <a:rPr lang="en-US" sz="2400" b="1" dirty="0"/>
              <a:t>Elective courses: (3 credits)</a:t>
            </a:r>
          </a:p>
          <a:p>
            <a:r>
              <a:rPr lang="en-US" sz="2400" dirty="0"/>
              <a:t>COMP635: Green ICT Strategies (3)</a:t>
            </a:r>
          </a:p>
          <a:p>
            <a:r>
              <a:rPr lang="en-US" sz="2400" dirty="0"/>
              <a:t>COMP605: Project Management for Information Systems (3).</a:t>
            </a:r>
          </a:p>
          <a:p>
            <a:r>
              <a:rPr lang="en-US" sz="2400" dirty="0"/>
              <a:t>COMP638: Enterprise Modeling (3).</a:t>
            </a:r>
          </a:p>
        </p:txBody>
      </p:sp>
    </p:spTree>
    <p:extLst>
      <p:ext uri="{BB962C8B-B14F-4D97-AF65-F5344CB8AC3E}">
        <p14:creationId xmlns:p14="http://schemas.microsoft.com/office/powerpoint/2010/main" val="372037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304800" y="457200"/>
            <a:ext cx="8763000" cy="609600"/>
          </a:xfrm>
        </p:spPr>
        <p:txBody>
          <a:bodyPr>
            <a:noAutofit/>
          </a:bodyPr>
          <a:lstStyle/>
          <a:p>
            <a:pPr algn="ctr"/>
            <a:r>
              <a:rPr lang="en-CA" sz="4000" b="1" dirty="0">
                <a:solidFill>
                  <a:srgbClr val="FF0000"/>
                </a:solidFill>
              </a:rPr>
              <a:t>Courses for GC in Data Analytics (GC-DA)</a:t>
            </a:r>
          </a:p>
        </p:txBody>
      </p:sp>
      <p:sp>
        <p:nvSpPr>
          <p:cNvPr id="4" name="Rectangle 3"/>
          <p:cNvSpPr/>
          <p:nvPr/>
        </p:nvSpPr>
        <p:spPr>
          <a:xfrm>
            <a:off x="381000" y="1752600"/>
            <a:ext cx="8686800" cy="3693319"/>
          </a:xfrm>
          <a:prstGeom prst="rect">
            <a:avLst/>
          </a:prstGeom>
        </p:spPr>
        <p:txBody>
          <a:bodyPr wrap="square">
            <a:spAutoFit/>
          </a:bodyPr>
          <a:lstStyle/>
          <a:p>
            <a:r>
              <a:rPr lang="en-US" sz="2400" b="1" dirty="0"/>
              <a:t>Core courses: (9 credits)</a:t>
            </a:r>
          </a:p>
          <a:p>
            <a:r>
              <a:rPr lang="en-US" sz="2400" dirty="0"/>
              <a:t>COMP504: Object Structure and Programming (3)</a:t>
            </a:r>
          </a:p>
          <a:p>
            <a:r>
              <a:rPr lang="en-US" sz="2400" dirty="0"/>
              <a:t>COMP682: Data Mining (3)</a:t>
            </a:r>
          </a:p>
          <a:p>
            <a:r>
              <a:rPr lang="en-US" sz="2400" dirty="0"/>
              <a:t>COMP683: Introduction to Learning Analytics &amp; Knowledge (3)</a:t>
            </a:r>
          </a:p>
          <a:p>
            <a:endParaRPr lang="en-US" dirty="0"/>
          </a:p>
          <a:p>
            <a:r>
              <a:rPr lang="en-US" sz="2400" b="1" dirty="0"/>
              <a:t>Elective courses: (3 credits)</a:t>
            </a:r>
          </a:p>
          <a:p>
            <a:r>
              <a:rPr lang="en-US" sz="2400" dirty="0"/>
              <a:t>COMP602: Enterprise Information Management (3)</a:t>
            </a:r>
          </a:p>
          <a:p>
            <a:r>
              <a:rPr lang="en-US" sz="2400" dirty="0"/>
              <a:t>COMP657: Artificial Intelligence: Principles and Techniques (3)</a:t>
            </a:r>
          </a:p>
          <a:p>
            <a:r>
              <a:rPr lang="en-US" sz="2400" dirty="0"/>
              <a:t>COMP658: Computational Intelligence (3)</a:t>
            </a:r>
          </a:p>
          <a:p>
            <a:r>
              <a:rPr lang="en-US" sz="2400" dirty="0"/>
              <a:t>COMP684: Business Intelligence (3)</a:t>
            </a:r>
          </a:p>
        </p:txBody>
      </p:sp>
    </p:spTree>
    <p:extLst>
      <p:ext uri="{BB962C8B-B14F-4D97-AF65-F5344CB8AC3E}">
        <p14:creationId xmlns:p14="http://schemas.microsoft.com/office/powerpoint/2010/main" val="248606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190500" y="763012"/>
            <a:ext cx="8763000" cy="762000"/>
          </a:xfrm>
        </p:spPr>
        <p:txBody>
          <a:bodyPr>
            <a:noAutofit/>
          </a:bodyPr>
          <a:lstStyle/>
          <a:p>
            <a:pPr algn="ctr"/>
            <a:r>
              <a:rPr lang="en-CA" sz="4000" b="1" dirty="0">
                <a:solidFill>
                  <a:srgbClr val="FF0000"/>
                </a:solidFill>
              </a:rPr>
              <a:t>Courses for GC in Information Security (GC-IS)</a:t>
            </a:r>
          </a:p>
        </p:txBody>
      </p:sp>
      <p:sp>
        <p:nvSpPr>
          <p:cNvPr id="4" name="Rectangle 3"/>
          <p:cNvSpPr/>
          <p:nvPr/>
        </p:nvSpPr>
        <p:spPr>
          <a:xfrm>
            <a:off x="609600" y="2286000"/>
            <a:ext cx="8343900" cy="3046988"/>
          </a:xfrm>
          <a:prstGeom prst="rect">
            <a:avLst/>
          </a:prstGeom>
        </p:spPr>
        <p:txBody>
          <a:bodyPr wrap="square">
            <a:spAutoFit/>
          </a:bodyPr>
          <a:lstStyle/>
          <a:p>
            <a:r>
              <a:rPr lang="en-US" sz="2400" b="1" dirty="0"/>
              <a:t>Core courses: (9 credits)</a:t>
            </a:r>
          </a:p>
          <a:p>
            <a:r>
              <a:rPr lang="en-US" sz="2400" dirty="0"/>
              <a:t>COMP604: Enterprise Computer Networks (3)</a:t>
            </a:r>
          </a:p>
          <a:p>
            <a:r>
              <a:rPr lang="en-US" sz="2400" dirty="0"/>
              <a:t>COMP607: Ethical, Legal, and Social Issues in IT (3) </a:t>
            </a:r>
          </a:p>
          <a:p>
            <a:r>
              <a:rPr lang="en-US" sz="2400" dirty="0"/>
              <a:t>COMP660: Enterprise Information Security (3)</a:t>
            </a:r>
          </a:p>
          <a:p>
            <a:endParaRPr lang="en-US" sz="2400" dirty="0"/>
          </a:p>
          <a:p>
            <a:r>
              <a:rPr lang="en-US" sz="2400" b="1" dirty="0"/>
              <a:t>Elective courses: (3 credits)</a:t>
            </a:r>
          </a:p>
          <a:p>
            <a:r>
              <a:rPr lang="en-US" sz="2400" dirty="0"/>
              <a:t>COMP656: Cloud Computing (3)</a:t>
            </a:r>
          </a:p>
          <a:p>
            <a:r>
              <a:rPr lang="en-US" sz="2400" dirty="0"/>
              <a:t>COMP689: Advanced Distributed Systems (3)</a:t>
            </a:r>
          </a:p>
        </p:txBody>
      </p:sp>
    </p:spTree>
    <p:extLst>
      <p:ext uri="{BB962C8B-B14F-4D97-AF65-F5344CB8AC3E}">
        <p14:creationId xmlns:p14="http://schemas.microsoft.com/office/powerpoint/2010/main" val="2486063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0" y="76200"/>
            <a:ext cx="8763000" cy="533400"/>
          </a:xfrm>
        </p:spPr>
        <p:txBody>
          <a:bodyPr>
            <a:normAutofit/>
          </a:bodyPr>
          <a:lstStyle/>
          <a:p>
            <a:pPr algn="ctr"/>
            <a:r>
              <a:rPr lang="en-US" sz="3200" b="1" dirty="0">
                <a:solidFill>
                  <a:srgbClr val="FF0000"/>
                </a:solidFill>
              </a:rPr>
              <a:t>Master of Science in Information Systems (MSc-IS)</a:t>
            </a:r>
          </a:p>
        </p:txBody>
      </p:sp>
      <p:sp>
        <p:nvSpPr>
          <p:cNvPr id="4" name="Rectangle 3"/>
          <p:cNvSpPr/>
          <p:nvPr/>
        </p:nvSpPr>
        <p:spPr>
          <a:xfrm>
            <a:off x="304800" y="756920"/>
            <a:ext cx="8686800" cy="2246769"/>
          </a:xfrm>
          <a:prstGeom prst="rect">
            <a:avLst/>
          </a:prstGeom>
        </p:spPr>
        <p:txBody>
          <a:bodyPr wrap="square">
            <a:spAutoFit/>
          </a:bodyPr>
          <a:lstStyle/>
          <a:p>
            <a:r>
              <a:rPr lang="en-US" sz="2000" b="1" dirty="0"/>
              <a:t>Residency requirements: </a:t>
            </a:r>
            <a:r>
              <a:rPr lang="en-US" sz="2000" dirty="0"/>
              <a:t>18 credits through AU.</a:t>
            </a:r>
          </a:p>
          <a:p>
            <a:r>
              <a:rPr lang="en-US" sz="2000" b="1" dirty="0"/>
              <a:t>Program Status: </a:t>
            </a:r>
            <a:r>
              <a:rPr lang="en-US" sz="2000" dirty="0"/>
              <a:t>minimum 6 credits per year.</a:t>
            </a:r>
          </a:p>
          <a:p>
            <a:r>
              <a:rPr lang="en-US" sz="2000" b="1" dirty="0"/>
              <a:t>Time limit: </a:t>
            </a:r>
            <a:r>
              <a:rPr lang="en-US" sz="2000" dirty="0"/>
              <a:t>5 years.</a:t>
            </a:r>
          </a:p>
          <a:p>
            <a:r>
              <a:rPr lang="en-US" sz="2000" b="1" dirty="0"/>
              <a:t>Program Extension/ Program Deferral: </a:t>
            </a:r>
            <a:r>
              <a:rPr lang="en-US" sz="2000" dirty="0"/>
              <a:t>up to one year.</a:t>
            </a:r>
          </a:p>
          <a:p>
            <a:r>
              <a:rPr lang="en-US" sz="2000" b="1" dirty="0"/>
              <a:t>Advanced standing: </a:t>
            </a:r>
            <a:r>
              <a:rPr lang="en-US" sz="2000" dirty="0"/>
              <a:t>up to 9 credits.</a:t>
            </a:r>
          </a:p>
          <a:p>
            <a:r>
              <a:rPr lang="en-US" sz="2000" b="1" dirty="0"/>
              <a:t>Transfer of credits: </a:t>
            </a:r>
            <a:r>
              <a:rPr lang="en-US" sz="2000" dirty="0"/>
              <a:t>Grad course with grade &gt; B- and &lt; 7 years old.</a:t>
            </a:r>
          </a:p>
          <a:p>
            <a:r>
              <a:rPr lang="en-US" sz="2000" b="1" dirty="0"/>
              <a:t>Laddering a GC into MSc-IS:  </a:t>
            </a:r>
            <a:r>
              <a:rPr lang="en-US" sz="2000" dirty="0"/>
              <a:t>Courses &lt; 7 years old. </a:t>
            </a:r>
          </a:p>
        </p:txBody>
      </p:sp>
      <p:graphicFrame>
        <p:nvGraphicFramePr>
          <p:cNvPr id="8" name="Table 7"/>
          <p:cNvGraphicFramePr>
            <a:graphicFrameLocks noGrp="1"/>
          </p:cNvGraphicFramePr>
          <p:nvPr>
            <p:extLst>
              <p:ext uri="{D42A27DB-BD31-4B8C-83A1-F6EECF244321}">
                <p14:modId xmlns:p14="http://schemas.microsoft.com/office/powerpoint/2010/main" val="2146312403"/>
              </p:ext>
            </p:extLst>
          </p:nvPr>
        </p:nvGraphicFramePr>
        <p:xfrm>
          <a:off x="381000" y="3505200"/>
          <a:ext cx="8077204" cy="3048003"/>
        </p:xfrm>
        <a:graphic>
          <a:graphicData uri="http://schemas.openxmlformats.org/drawingml/2006/table">
            <a:tbl>
              <a:tblPr firstRow="1" bandRow="1"/>
              <a:tblGrid>
                <a:gridCol w="1710934">
                  <a:extLst>
                    <a:ext uri="{9D8B030D-6E8A-4147-A177-3AD203B41FA5}">
                      <a16:colId xmlns:a16="http://schemas.microsoft.com/office/drawing/2014/main" val="20000"/>
                    </a:ext>
                  </a:extLst>
                </a:gridCol>
                <a:gridCol w="1061045">
                  <a:extLst>
                    <a:ext uri="{9D8B030D-6E8A-4147-A177-3AD203B41FA5}">
                      <a16:colId xmlns:a16="http://schemas.microsoft.com/office/drawing/2014/main" val="20001"/>
                    </a:ext>
                  </a:extLst>
                </a:gridCol>
                <a:gridCol w="1061045">
                  <a:extLst>
                    <a:ext uri="{9D8B030D-6E8A-4147-A177-3AD203B41FA5}">
                      <a16:colId xmlns:a16="http://schemas.microsoft.com/office/drawing/2014/main" val="20002"/>
                    </a:ext>
                  </a:extLst>
                </a:gridCol>
                <a:gridCol w="1061045">
                  <a:extLst>
                    <a:ext uri="{9D8B030D-6E8A-4147-A177-3AD203B41FA5}">
                      <a16:colId xmlns:a16="http://schemas.microsoft.com/office/drawing/2014/main" val="20003"/>
                    </a:ext>
                  </a:extLst>
                </a:gridCol>
                <a:gridCol w="1061045">
                  <a:extLst>
                    <a:ext uri="{9D8B030D-6E8A-4147-A177-3AD203B41FA5}">
                      <a16:colId xmlns:a16="http://schemas.microsoft.com/office/drawing/2014/main" val="20004"/>
                    </a:ext>
                  </a:extLst>
                </a:gridCol>
                <a:gridCol w="1061045">
                  <a:extLst>
                    <a:ext uri="{9D8B030D-6E8A-4147-A177-3AD203B41FA5}">
                      <a16:colId xmlns:a16="http://schemas.microsoft.com/office/drawing/2014/main" val="20005"/>
                    </a:ext>
                  </a:extLst>
                </a:gridCol>
                <a:gridCol w="1061045">
                  <a:extLst>
                    <a:ext uri="{9D8B030D-6E8A-4147-A177-3AD203B41FA5}">
                      <a16:colId xmlns:a16="http://schemas.microsoft.com/office/drawing/2014/main" val="20006"/>
                    </a:ext>
                  </a:extLst>
                </a:gridCol>
              </a:tblGrid>
              <a:tr h="435429">
                <a:tc rowSpan="2">
                  <a:txBody>
                    <a:bodyPr/>
                    <a:lstStyle/>
                    <a:p>
                      <a:pPr algn="l"/>
                      <a:r>
                        <a:rPr lang="en-CA" dirty="0">
                          <a:effectLst/>
                        </a:rPr>
                        <a:t>                </a:t>
                      </a:r>
                      <a:r>
                        <a:rPr lang="en-CA" b="1" dirty="0">
                          <a:effectLst/>
                        </a:rPr>
                        <a:t>Routes</a:t>
                      </a:r>
                    </a:p>
                    <a:p>
                      <a:r>
                        <a:rPr lang="en-CA" b="1" dirty="0">
                          <a:effectLst/>
                        </a:rPr>
                        <a:t> Components</a:t>
                      </a:r>
                      <a:endParaRPr lang="en-CA" dirty="0">
                        <a:effectLst/>
                      </a:endParaRPr>
                    </a:p>
                  </a:txBody>
                  <a:tcPr marL="0" marR="0" marT="0" marB="0" anchor="ctr"/>
                </a:tc>
                <a:tc gridSpan="2">
                  <a:txBody>
                    <a:bodyPr/>
                    <a:lstStyle/>
                    <a:p>
                      <a:pPr algn="ctr"/>
                      <a:r>
                        <a:rPr lang="en-CA" b="1" dirty="0">
                          <a:solidFill>
                            <a:srgbClr val="0070C0"/>
                          </a:solidFill>
                          <a:effectLst/>
                        </a:rPr>
                        <a:t>Essay</a:t>
                      </a:r>
                      <a:endParaRPr lang="en-CA" dirty="0">
                        <a:solidFill>
                          <a:srgbClr val="0070C0"/>
                        </a:solidFill>
                        <a:effectLst/>
                      </a:endParaRPr>
                    </a:p>
                  </a:txBody>
                  <a:tcPr marL="0" marR="0" marT="0" marB="0" anchor="ctr"/>
                </a:tc>
                <a:tc hMerge="1">
                  <a:txBody>
                    <a:bodyPr/>
                    <a:lstStyle/>
                    <a:p>
                      <a:endParaRPr lang="en-CA"/>
                    </a:p>
                  </a:txBody>
                  <a:tcPr/>
                </a:tc>
                <a:tc gridSpan="2">
                  <a:txBody>
                    <a:bodyPr/>
                    <a:lstStyle/>
                    <a:p>
                      <a:pPr algn="ctr"/>
                      <a:r>
                        <a:rPr lang="en-CA" b="1" dirty="0">
                          <a:solidFill>
                            <a:srgbClr val="0070C0"/>
                          </a:solidFill>
                          <a:effectLst/>
                        </a:rPr>
                        <a:t>Project</a:t>
                      </a:r>
                      <a:endParaRPr lang="en-CA" dirty="0">
                        <a:solidFill>
                          <a:srgbClr val="0070C0"/>
                        </a:solidFill>
                        <a:effectLst/>
                      </a:endParaRPr>
                    </a:p>
                  </a:txBody>
                  <a:tcPr marL="0" marR="0" marT="0" marB="0" anchor="ctr"/>
                </a:tc>
                <a:tc hMerge="1">
                  <a:txBody>
                    <a:bodyPr/>
                    <a:lstStyle/>
                    <a:p>
                      <a:endParaRPr lang="en-CA"/>
                    </a:p>
                  </a:txBody>
                  <a:tcPr/>
                </a:tc>
                <a:tc gridSpan="2">
                  <a:txBody>
                    <a:bodyPr/>
                    <a:lstStyle/>
                    <a:p>
                      <a:pPr algn="ctr"/>
                      <a:r>
                        <a:rPr lang="en-CA" b="1" dirty="0">
                          <a:solidFill>
                            <a:srgbClr val="0070C0"/>
                          </a:solidFill>
                          <a:effectLst/>
                        </a:rPr>
                        <a:t>Thesis</a:t>
                      </a:r>
                      <a:endParaRPr lang="en-CA" dirty="0">
                        <a:solidFill>
                          <a:srgbClr val="0070C0"/>
                        </a:solidFill>
                        <a:effectLst/>
                      </a:endParaRPr>
                    </a:p>
                  </a:txBody>
                  <a:tcPr marL="0" marR="0" marT="0" marB="0" anchor="ctr"/>
                </a:tc>
                <a:tc hMerge="1">
                  <a:txBody>
                    <a:bodyPr/>
                    <a:lstStyle/>
                    <a:p>
                      <a:endParaRPr lang="en-CA"/>
                    </a:p>
                  </a:txBody>
                  <a:tcPr/>
                </a:tc>
                <a:extLst>
                  <a:ext uri="{0D108BD9-81ED-4DB2-BD59-A6C34878D82A}">
                    <a16:rowId xmlns:a16="http://schemas.microsoft.com/office/drawing/2014/main" val="10000"/>
                  </a:ext>
                </a:extLst>
              </a:tr>
              <a:tr h="435429">
                <a:tc vMerge="1">
                  <a:txBody>
                    <a:bodyPr/>
                    <a:lstStyle/>
                    <a:p>
                      <a:r>
                        <a:rPr lang="en-CA" b="1" dirty="0">
                          <a:effectLst/>
                        </a:rPr>
                        <a:t> </a:t>
                      </a:r>
                      <a:endParaRPr lang="en-CA" dirty="0">
                        <a:effectLst/>
                      </a:endParaRPr>
                    </a:p>
                  </a:txBody>
                  <a:tcPr marL="0" marR="0" marT="0" marB="0" anchor="ctr"/>
                </a:tc>
                <a:tc>
                  <a:txBody>
                    <a:bodyPr/>
                    <a:lstStyle/>
                    <a:p>
                      <a:pPr algn="ctr"/>
                      <a:r>
                        <a:rPr lang="en-CA" b="0" dirty="0">
                          <a:effectLst/>
                        </a:rPr>
                        <a:t>Min</a:t>
                      </a:r>
                    </a:p>
                  </a:txBody>
                  <a:tcPr marL="0" marR="0" marT="0" marB="0" anchor="ctr"/>
                </a:tc>
                <a:tc>
                  <a:txBody>
                    <a:bodyPr/>
                    <a:lstStyle/>
                    <a:p>
                      <a:pPr algn="ctr"/>
                      <a:r>
                        <a:rPr lang="en-CA" b="0" dirty="0">
                          <a:effectLst/>
                        </a:rPr>
                        <a:t>Max</a:t>
                      </a:r>
                    </a:p>
                  </a:txBody>
                  <a:tcPr marL="0" marR="0" marT="0" marB="0" anchor="ctr"/>
                </a:tc>
                <a:tc>
                  <a:txBody>
                    <a:bodyPr/>
                    <a:lstStyle/>
                    <a:p>
                      <a:pPr algn="ctr"/>
                      <a:r>
                        <a:rPr lang="en-CA" b="0" dirty="0">
                          <a:effectLst/>
                        </a:rPr>
                        <a:t>Min</a:t>
                      </a:r>
                    </a:p>
                  </a:txBody>
                  <a:tcPr marL="0" marR="0" marT="0" marB="0" anchor="ctr"/>
                </a:tc>
                <a:tc>
                  <a:txBody>
                    <a:bodyPr/>
                    <a:lstStyle/>
                    <a:p>
                      <a:pPr algn="ctr"/>
                      <a:r>
                        <a:rPr lang="en-CA" b="0" dirty="0">
                          <a:effectLst/>
                        </a:rPr>
                        <a:t>Max</a:t>
                      </a:r>
                    </a:p>
                  </a:txBody>
                  <a:tcPr marL="0" marR="0" marT="0" marB="0" anchor="ctr"/>
                </a:tc>
                <a:tc>
                  <a:txBody>
                    <a:bodyPr/>
                    <a:lstStyle/>
                    <a:p>
                      <a:pPr algn="ctr"/>
                      <a:r>
                        <a:rPr lang="en-CA" b="0" dirty="0">
                          <a:effectLst/>
                        </a:rPr>
                        <a:t>Min</a:t>
                      </a:r>
                    </a:p>
                  </a:txBody>
                  <a:tcPr marL="0" marR="0" marT="0" marB="0" anchor="ctr"/>
                </a:tc>
                <a:tc>
                  <a:txBody>
                    <a:bodyPr/>
                    <a:lstStyle/>
                    <a:p>
                      <a:pPr algn="ctr"/>
                      <a:r>
                        <a:rPr lang="en-CA" b="0" dirty="0">
                          <a:effectLst/>
                        </a:rPr>
                        <a:t>Max</a:t>
                      </a:r>
                    </a:p>
                  </a:txBody>
                  <a:tcPr marL="0" marR="0" marT="0" marB="0" anchor="ctr"/>
                </a:tc>
                <a:extLst>
                  <a:ext uri="{0D108BD9-81ED-4DB2-BD59-A6C34878D82A}">
                    <a16:rowId xmlns:a16="http://schemas.microsoft.com/office/drawing/2014/main" val="10001"/>
                  </a:ext>
                </a:extLst>
              </a:tr>
              <a:tr h="435429">
                <a:tc>
                  <a:txBody>
                    <a:bodyPr/>
                    <a:lstStyle/>
                    <a:p>
                      <a:r>
                        <a:rPr lang="en-CA" b="1" dirty="0">
                          <a:solidFill>
                            <a:srgbClr val="0070C0"/>
                          </a:solidFill>
                          <a:effectLst/>
                        </a:rPr>
                        <a:t>Foundations</a:t>
                      </a:r>
                    </a:p>
                  </a:txBody>
                  <a:tcPr marL="0" marR="0" marT="0" marB="0" anchor="ctr"/>
                </a:tc>
                <a:tc>
                  <a:txBody>
                    <a:bodyPr/>
                    <a:lstStyle/>
                    <a:p>
                      <a:pPr algn="ctr"/>
                      <a:r>
                        <a:rPr lang="en-CA" dirty="0">
                          <a:effectLst/>
                        </a:rPr>
                        <a:t>3</a:t>
                      </a:r>
                    </a:p>
                  </a:txBody>
                  <a:tcPr marL="0" marR="0" marT="0" marB="0" anchor="ctr"/>
                </a:tc>
                <a:tc>
                  <a:txBody>
                    <a:bodyPr/>
                    <a:lstStyle/>
                    <a:p>
                      <a:pPr algn="ctr"/>
                      <a:r>
                        <a:rPr lang="en-CA" dirty="0">
                          <a:effectLst/>
                        </a:rPr>
                        <a:t>12</a:t>
                      </a:r>
                    </a:p>
                  </a:txBody>
                  <a:tcPr marL="0" marR="0" marT="0" marB="0" anchor="ctr"/>
                </a:tc>
                <a:tc>
                  <a:txBody>
                    <a:bodyPr/>
                    <a:lstStyle/>
                    <a:p>
                      <a:pPr algn="ctr"/>
                      <a:r>
                        <a:rPr lang="en-CA">
                          <a:effectLst/>
                        </a:rPr>
                        <a:t>3</a:t>
                      </a:r>
                    </a:p>
                  </a:txBody>
                  <a:tcPr marL="0" marR="0" marT="0" marB="0" anchor="ctr"/>
                </a:tc>
                <a:tc>
                  <a:txBody>
                    <a:bodyPr/>
                    <a:lstStyle/>
                    <a:p>
                      <a:pPr algn="ctr"/>
                      <a:r>
                        <a:rPr lang="en-CA">
                          <a:effectLst/>
                        </a:rPr>
                        <a:t>12</a:t>
                      </a:r>
                    </a:p>
                  </a:txBody>
                  <a:tcPr marL="0" marR="0" marT="0" marB="0" anchor="ctr"/>
                </a:tc>
                <a:tc>
                  <a:txBody>
                    <a:bodyPr/>
                    <a:lstStyle/>
                    <a:p>
                      <a:pPr algn="ctr"/>
                      <a:r>
                        <a:rPr lang="en-CA">
                          <a:effectLst/>
                        </a:rPr>
                        <a:t>3</a:t>
                      </a:r>
                    </a:p>
                  </a:txBody>
                  <a:tcPr marL="0" marR="0" marT="0" marB="0" anchor="ctr"/>
                </a:tc>
                <a:tc>
                  <a:txBody>
                    <a:bodyPr/>
                    <a:lstStyle/>
                    <a:p>
                      <a:pPr algn="ctr"/>
                      <a:r>
                        <a:rPr lang="en-CA">
                          <a:effectLst/>
                        </a:rPr>
                        <a:t>12</a:t>
                      </a:r>
                    </a:p>
                  </a:txBody>
                  <a:tcPr marL="0" marR="0" marT="0" marB="0" anchor="ctr"/>
                </a:tc>
                <a:extLst>
                  <a:ext uri="{0D108BD9-81ED-4DB2-BD59-A6C34878D82A}">
                    <a16:rowId xmlns:a16="http://schemas.microsoft.com/office/drawing/2014/main" val="10002"/>
                  </a:ext>
                </a:extLst>
              </a:tr>
              <a:tr h="435429">
                <a:tc>
                  <a:txBody>
                    <a:bodyPr/>
                    <a:lstStyle/>
                    <a:p>
                      <a:r>
                        <a:rPr lang="en-CA" b="1" dirty="0">
                          <a:solidFill>
                            <a:srgbClr val="0070C0"/>
                          </a:solidFill>
                          <a:effectLst/>
                        </a:rPr>
                        <a:t>Core</a:t>
                      </a:r>
                    </a:p>
                  </a:txBody>
                  <a:tcPr marL="0" marR="0" marT="0" marB="0" anchor="ctr"/>
                </a:tc>
                <a:tc gridSpan="2">
                  <a:txBody>
                    <a:bodyPr/>
                    <a:lstStyle/>
                    <a:p>
                      <a:pPr algn="ctr"/>
                      <a:r>
                        <a:rPr lang="en-CA" dirty="0">
                          <a:effectLst/>
                        </a:rPr>
                        <a:t>15</a:t>
                      </a:r>
                    </a:p>
                  </a:txBody>
                  <a:tcPr marL="0" marR="0" marT="0" marB="0" anchor="ctr"/>
                </a:tc>
                <a:tc hMerge="1">
                  <a:txBody>
                    <a:bodyPr/>
                    <a:lstStyle/>
                    <a:p>
                      <a:endParaRPr lang="en-CA"/>
                    </a:p>
                  </a:txBody>
                  <a:tcPr/>
                </a:tc>
                <a:tc gridSpan="2">
                  <a:txBody>
                    <a:bodyPr/>
                    <a:lstStyle/>
                    <a:p>
                      <a:pPr algn="ctr"/>
                      <a:r>
                        <a:rPr lang="en-CA">
                          <a:effectLst/>
                        </a:rPr>
                        <a:t>15</a:t>
                      </a:r>
                    </a:p>
                  </a:txBody>
                  <a:tcPr marL="0" marR="0" marT="0" marB="0" anchor="ctr"/>
                </a:tc>
                <a:tc hMerge="1">
                  <a:txBody>
                    <a:bodyPr/>
                    <a:lstStyle/>
                    <a:p>
                      <a:endParaRPr lang="en-CA"/>
                    </a:p>
                  </a:txBody>
                  <a:tcPr/>
                </a:tc>
                <a:tc gridSpan="2">
                  <a:txBody>
                    <a:bodyPr/>
                    <a:lstStyle/>
                    <a:p>
                      <a:pPr algn="ctr"/>
                      <a:r>
                        <a:rPr lang="en-CA">
                          <a:effectLst/>
                        </a:rPr>
                        <a:t>9</a:t>
                      </a:r>
                    </a:p>
                  </a:txBody>
                  <a:tcPr marL="0" marR="0" marT="0" marB="0" anchor="ctr"/>
                </a:tc>
                <a:tc hMerge="1">
                  <a:txBody>
                    <a:bodyPr/>
                    <a:lstStyle/>
                    <a:p>
                      <a:endParaRPr lang="en-CA"/>
                    </a:p>
                  </a:txBody>
                  <a:tcPr/>
                </a:tc>
                <a:extLst>
                  <a:ext uri="{0D108BD9-81ED-4DB2-BD59-A6C34878D82A}">
                    <a16:rowId xmlns:a16="http://schemas.microsoft.com/office/drawing/2014/main" val="10003"/>
                  </a:ext>
                </a:extLst>
              </a:tr>
              <a:tr h="435429">
                <a:tc>
                  <a:txBody>
                    <a:bodyPr/>
                    <a:lstStyle/>
                    <a:p>
                      <a:r>
                        <a:rPr lang="en-CA" b="1" dirty="0">
                          <a:solidFill>
                            <a:srgbClr val="0070C0"/>
                          </a:solidFill>
                          <a:effectLst/>
                        </a:rPr>
                        <a:t>Electives</a:t>
                      </a:r>
                    </a:p>
                  </a:txBody>
                  <a:tcPr marL="0" marR="0" marT="0" marB="0" anchor="ctr"/>
                </a:tc>
                <a:tc gridSpan="2">
                  <a:txBody>
                    <a:bodyPr/>
                    <a:lstStyle/>
                    <a:p>
                      <a:pPr algn="ctr"/>
                      <a:r>
                        <a:rPr lang="en-CA" dirty="0">
                          <a:effectLst/>
                        </a:rPr>
                        <a:t>9</a:t>
                      </a:r>
                    </a:p>
                  </a:txBody>
                  <a:tcPr marL="0" marR="0" marT="0" marB="0" anchor="ctr"/>
                </a:tc>
                <a:tc hMerge="1">
                  <a:txBody>
                    <a:bodyPr/>
                    <a:lstStyle/>
                    <a:p>
                      <a:endParaRPr lang="en-CA"/>
                    </a:p>
                  </a:txBody>
                  <a:tcPr/>
                </a:tc>
                <a:tc gridSpan="2">
                  <a:txBody>
                    <a:bodyPr/>
                    <a:lstStyle/>
                    <a:p>
                      <a:pPr algn="ctr"/>
                      <a:r>
                        <a:rPr lang="en-CA">
                          <a:effectLst/>
                        </a:rPr>
                        <a:t>3</a:t>
                      </a:r>
                    </a:p>
                  </a:txBody>
                  <a:tcPr marL="0" marR="0" marT="0" marB="0" anchor="ctr"/>
                </a:tc>
                <a:tc hMerge="1">
                  <a:txBody>
                    <a:bodyPr/>
                    <a:lstStyle/>
                    <a:p>
                      <a:endParaRPr lang="en-CA"/>
                    </a:p>
                  </a:txBody>
                  <a:tcPr/>
                </a:tc>
                <a:tc gridSpan="2">
                  <a:txBody>
                    <a:bodyPr/>
                    <a:lstStyle/>
                    <a:p>
                      <a:pPr algn="ctr"/>
                      <a:r>
                        <a:rPr lang="en-CA" dirty="0">
                          <a:effectLst/>
                        </a:rPr>
                        <a:t>3</a:t>
                      </a:r>
                    </a:p>
                  </a:txBody>
                  <a:tcPr marL="0" marR="0" marT="0" marB="0" anchor="ctr"/>
                </a:tc>
                <a:tc hMerge="1">
                  <a:txBody>
                    <a:bodyPr/>
                    <a:lstStyle/>
                    <a:p>
                      <a:endParaRPr lang="en-CA"/>
                    </a:p>
                  </a:txBody>
                  <a:tcPr/>
                </a:tc>
                <a:extLst>
                  <a:ext uri="{0D108BD9-81ED-4DB2-BD59-A6C34878D82A}">
                    <a16:rowId xmlns:a16="http://schemas.microsoft.com/office/drawing/2014/main" val="10004"/>
                  </a:ext>
                </a:extLst>
              </a:tr>
              <a:tr h="435429">
                <a:tc>
                  <a:txBody>
                    <a:bodyPr/>
                    <a:lstStyle/>
                    <a:p>
                      <a:r>
                        <a:rPr lang="en-CA" b="1" dirty="0">
                          <a:solidFill>
                            <a:srgbClr val="0070C0"/>
                          </a:solidFill>
                          <a:effectLst/>
                        </a:rPr>
                        <a:t>Integration</a:t>
                      </a:r>
                    </a:p>
                  </a:txBody>
                  <a:tcPr marL="0" marR="0" marT="0" marB="0" anchor="ctr"/>
                </a:tc>
                <a:tc gridSpan="2">
                  <a:txBody>
                    <a:bodyPr/>
                    <a:lstStyle/>
                    <a:p>
                      <a:pPr algn="ctr"/>
                      <a:r>
                        <a:rPr lang="en-CA" dirty="0">
                          <a:effectLst/>
                        </a:rPr>
                        <a:t>3</a:t>
                      </a:r>
                    </a:p>
                  </a:txBody>
                  <a:tcPr marL="0" marR="0" marT="0" marB="0" anchor="ctr"/>
                </a:tc>
                <a:tc hMerge="1">
                  <a:txBody>
                    <a:bodyPr/>
                    <a:lstStyle/>
                    <a:p>
                      <a:endParaRPr lang="en-CA"/>
                    </a:p>
                  </a:txBody>
                  <a:tcPr/>
                </a:tc>
                <a:tc gridSpan="2">
                  <a:txBody>
                    <a:bodyPr/>
                    <a:lstStyle/>
                    <a:p>
                      <a:pPr algn="ctr"/>
                      <a:r>
                        <a:rPr lang="en-CA">
                          <a:effectLst/>
                        </a:rPr>
                        <a:t>9</a:t>
                      </a:r>
                    </a:p>
                  </a:txBody>
                  <a:tcPr marL="0" marR="0" marT="0" marB="0" anchor="ctr"/>
                </a:tc>
                <a:tc hMerge="1">
                  <a:txBody>
                    <a:bodyPr/>
                    <a:lstStyle/>
                    <a:p>
                      <a:endParaRPr lang="en-CA"/>
                    </a:p>
                  </a:txBody>
                  <a:tcPr/>
                </a:tc>
                <a:tc gridSpan="2">
                  <a:txBody>
                    <a:bodyPr/>
                    <a:lstStyle/>
                    <a:p>
                      <a:pPr algn="ctr"/>
                      <a:r>
                        <a:rPr lang="en-CA">
                          <a:effectLst/>
                        </a:rPr>
                        <a:t>15</a:t>
                      </a:r>
                    </a:p>
                  </a:txBody>
                  <a:tcPr marL="0" marR="0" marT="0" marB="0" anchor="ctr"/>
                </a:tc>
                <a:tc hMerge="1">
                  <a:txBody>
                    <a:bodyPr/>
                    <a:lstStyle/>
                    <a:p>
                      <a:endParaRPr lang="en-CA"/>
                    </a:p>
                  </a:txBody>
                  <a:tcPr/>
                </a:tc>
                <a:extLst>
                  <a:ext uri="{0D108BD9-81ED-4DB2-BD59-A6C34878D82A}">
                    <a16:rowId xmlns:a16="http://schemas.microsoft.com/office/drawing/2014/main" val="10005"/>
                  </a:ext>
                </a:extLst>
              </a:tr>
              <a:tr h="435429">
                <a:tc>
                  <a:txBody>
                    <a:bodyPr/>
                    <a:lstStyle/>
                    <a:p>
                      <a:r>
                        <a:rPr lang="en-CA" b="1" dirty="0">
                          <a:effectLst/>
                        </a:rPr>
                        <a:t>Total (MSc IS)</a:t>
                      </a:r>
                    </a:p>
                  </a:txBody>
                  <a:tcPr marL="0" marR="0" marT="0" marB="0" anchor="ctr"/>
                </a:tc>
                <a:tc>
                  <a:txBody>
                    <a:bodyPr/>
                    <a:lstStyle/>
                    <a:p>
                      <a:pPr algn="ctr"/>
                      <a:r>
                        <a:rPr lang="en-CA" dirty="0">
                          <a:effectLst/>
                        </a:rPr>
                        <a:t>30</a:t>
                      </a:r>
                    </a:p>
                  </a:txBody>
                  <a:tcPr marL="0" marR="0" marT="0" marB="0" anchor="ctr"/>
                </a:tc>
                <a:tc>
                  <a:txBody>
                    <a:bodyPr/>
                    <a:lstStyle/>
                    <a:p>
                      <a:pPr algn="ctr"/>
                      <a:r>
                        <a:rPr lang="en-CA" dirty="0">
                          <a:effectLst/>
                        </a:rPr>
                        <a:t>39</a:t>
                      </a:r>
                    </a:p>
                  </a:txBody>
                  <a:tcPr marL="0" marR="0" marT="0" marB="0" anchor="ctr"/>
                </a:tc>
                <a:tc>
                  <a:txBody>
                    <a:bodyPr/>
                    <a:lstStyle/>
                    <a:p>
                      <a:pPr algn="ctr"/>
                      <a:r>
                        <a:rPr lang="en-CA" dirty="0">
                          <a:effectLst/>
                        </a:rPr>
                        <a:t>30</a:t>
                      </a:r>
                    </a:p>
                  </a:txBody>
                  <a:tcPr marL="0" marR="0" marT="0" marB="0" anchor="ctr"/>
                </a:tc>
                <a:tc>
                  <a:txBody>
                    <a:bodyPr/>
                    <a:lstStyle/>
                    <a:p>
                      <a:pPr algn="ctr"/>
                      <a:r>
                        <a:rPr lang="en-CA" dirty="0">
                          <a:effectLst/>
                        </a:rPr>
                        <a:t>39</a:t>
                      </a:r>
                    </a:p>
                  </a:txBody>
                  <a:tcPr marL="0" marR="0" marT="0" marB="0" anchor="ctr"/>
                </a:tc>
                <a:tc>
                  <a:txBody>
                    <a:bodyPr/>
                    <a:lstStyle/>
                    <a:p>
                      <a:pPr algn="ctr"/>
                      <a:r>
                        <a:rPr lang="en-CA" dirty="0">
                          <a:effectLst/>
                        </a:rPr>
                        <a:t>30</a:t>
                      </a:r>
                    </a:p>
                  </a:txBody>
                  <a:tcPr marL="0" marR="0" marT="0" marB="0" anchor="ctr"/>
                </a:tc>
                <a:tc>
                  <a:txBody>
                    <a:bodyPr/>
                    <a:lstStyle/>
                    <a:p>
                      <a:pPr algn="ctr"/>
                      <a:r>
                        <a:rPr lang="en-CA" dirty="0">
                          <a:effectLst/>
                        </a:rPr>
                        <a:t>39</a:t>
                      </a:r>
                    </a:p>
                  </a:txBody>
                  <a:tcPr marL="0" marR="0" marT="0" marB="0" anchor="ctr"/>
                </a:tc>
                <a:extLst>
                  <a:ext uri="{0D108BD9-81ED-4DB2-BD59-A6C34878D82A}">
                    <a16:rowId xmlns:a16="http://schemas.microsoft.com/office/drawing/2014/main" val="10006"/>
                  </a:ext>
                </a:extLst>
              </a:tr>
            </a:tbl>
          </a:graphicData>
        </a:graphic>
      </p:graphicFrame>
      <p:cxnSp>
        <p:nvCxnSpPr>
          <p:cNvPr id="5" name="Straight Connector 4">
            <a:extLst>
              <a:ext uri="{FF2B5EF4-FFF2-40B4-BE49-F238E27FC236}">
                <a16:creationId xmlns:a16="http://schemas.microsoft.com/office/drawing/2014/main" id="{90C52450-9893-4560-9C63-99A70DBD3EC5}"/>
              </a:ext>
            </a:extLst>
          </p:cNvPr>
          <p:cNvCxnSpPr>
            <a:cxnSpLocks/>
          </p:cNvCxnSpPr>
          <p:nvPr/>
        </p:nvCxnSpPr>
        <p:spPr>
          <a:xfrm>
            <a:off x="533400" y="3505200"/>
            <a:ext cx="1447800" cy="5334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428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0" y="203140"/>
            <a:ext cx="8763000" cy="533400"/>
          </a:xfrm>
        </p:spPr>
        <p:txBody>
          <a:bodyPr>
            <a:noAutofit/>
          </a:bodyPr>
          <a:lstStyle/>
          <a:p>
            <a:pPr algn="ctr"/>
            <a:r>
              <a:rPr lang="en-US" sz="4400" b="1" dirty="0">
                <a:solidFill>
                  <a:srgbClr val="FF0000"/>
                </a:solidFill>
              </a:rPr>
              <a:t>Master of Science in Information Systems (MSc-IS)</a:t>
            </a:r>
          </a:p>
        </p:txBody>
      </p:sp>
      <p:sp>
        <p:nvSpPr>
          <p:cNvPr id="4" name="Rectangle 3"/>
          <p:cNvSpPr/>
          <p:nvPr/>
        </p:nvSpPr>
        <p:spPr>
          <a:xfrm>
            <a:off x="228600" y="990600"/>
            <a:ext cx="8686800" cy="5196166"/>
          </a:xfrm>
          <a:prstGeom prst="rect">
            <a:avLst/>
          </a:prstGeom>
        </p:spPr>
        <p:txBody>
          <a:bodyPr wrap="square">
            <a:spAutoFit/>
          </a:bodyPr>
          <a:lstStyle/>
          <a:p>
            <a:pPr>
              <a:lnSpc>
                <a:spcPct val="150000"/>
              </a:lnSpc>
            </a:pPr>
            <a:r>
              <a:rPr lang="en-US" sz="2800" b="1" dirty="0"/>
              <a:t>Residency requirements: </a:t>
            </a:r>
            <a:r>
              <a:rPr lang="en-US" sz="2800" dirty="0"/>
              <a:t>18 credits through AU.</a:t>
            </a:r>
          </a:p>
          <a:p>
            <a:pPr>
              <a:lnSpc>
                <a:spcPct val="150000"/>
              </a:lnSpc>
            </a:pPr>
            <a:r>
              <a:rPr lang="en-US" sz="2800" b="1" dirty="0"/>
              <a:t>Program Status: </a:t>
            </a:r>
            <a:r>
              <a:rPr lang="en-US" sz="2800" dirty="0"/>
              <a:t>minimum 6 credits per year.</a:t>
            </a:r>
          </a:p>
          <a:p>
            <a:pPr>
              <a:lnSpc>
                <a:spcPct val="150000"/>
              </a:lnSpc>
            </a:pPr>
            <a:r>
              <a:rPr lang="en-US" sz="2800" b="1" dirty="0"/>
              <a:t>Time limit: </a:t>
            </a:r>
            <a:r>
              <a:rPr lang="en-US" sz="2800" dirty="0"/>
              <a:t>5 years.</a:t>
            </a:r>
          </a:p>
          <a:p>
            <a:pPr>
              <a:lnSpc>
                <a:spcPct val="150000"/>
              </a:lnSpc>
            </a:pPr>
            <a:r>
              <a:rPr lang="en-US" sz="2800" b="1" dirty="0"/>
              <a:t>Program Extension/ Program Deferral: </a:t>
            </a:r>
            <a:r>
              <a:rPr lang="en-US" sz="2800" dirty="0"/>
              <a:t>up to one year.</a:t>
            </a:r>
          </a:p>
          <a:p>
            <a:pPr>
              <a:lnSpc>
                <a:spcPct val="150000"/>
              </a:lnSpc>
            </a:pPr>
            <a:r>
              <a:rPr lang="en-US" sz="2800" b="1" dirty="0"/>
              <a:t>Advanced standing: </a:t>
            </a:r>
            <a:r>
              <a:rPr lang="en-US" sz="2800" dirty="0"/>
              <a:t>up to 9 credits.</a:t>
            </a:r>
          </a:p>
          <a:p>
            <a:pPr>
              <a:lnSpc>
                <a:spcPct val="150000"/>
              </a:lnSpc>
            </a:pPr>
            <a:r>
              <a:rPr lang="en-US" sz="2800" b="1" dirty="0"/>
              <a:t>Transfer of credits: </a:t>
            </a:r>
            <a:r>
              <a:rPr lang="en-US" sz="2800" dirty="0"/>
              <a:t>Grad course with grade &gt; B- and &lt; 7 years old.</a:t>
            </a:r>
          </a:p>
          <a:p>
            <a:pPr>
              <a:lnSpc>
                <a:spcPct val="150000"/>
              </a:lnSpc>
            </a:pPr>
            <a:r>
              <a:rPr lang="en-US" sz="2800" b="1" dirty="0"/>
              <a:t>Laddering a GC into MSc-IS:  </a:t>
            </a:r>
            <a:r>
              <a:rPr lang="en-US" sz="2800" dirty="0"/>
              <a:t>Courses &lt; 7 years old. </a:t>
            </a:r>
          </a:p>
        </p:txBody>
      </p:sp>
    </p:spTree>
    <p:extLst>
      <p:ext uri="{BB962C8B-B14F-4D97-AF65-F5344CB8AC3E}">
        <p14:creationId xmlns:p14="http://schemas.microsoft.com/office/powerpoint/2010/main" val="280925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0" y="114300"/>
            <a:ext cx="8763000" cy="533400"/>
          </a:xfrm>
        </p:spPr>
        <p:txBody>
          <a:bodyPr>
            <a:normAutofit/>
          </a:bodyPr>
          <a:lstStyle/>
          <a:p>
            <a:pPr algn="ctr"/>
            <a:r>
              <a:rPr lang="en-US" sz="3200" b="1" dirty="0">
                <a:solidFill>
                  <a:srgbClr val="FF0000"/>
                </a:solidFill>
              </a:rPr>
              <a:t>Master of Science in Information Systems (MSc-IS)</a:t>
            </a:r>
          </a:p>
        </p:txBody>
      </p:sp>
      <p:sp>
        <p:nvSpPr>
          <p:cNvPr id="4" name="Rectangle 3"/>
          <p:cNvSpPr/>
          <p:nvPr/>
        </p:nvSpPr>
        <p:spPr>
          <a:xfrm>
            <a:off x="257175" y="838200"/>
            <a:ext cx="8629650" cy="5447645"/>
          </a:xfrm>
          <a:prstGeom prst="rect">
            <a:avLst/>
          </a:prstGeom>
        </p:spPr>
        <p:txBody>
          <a:bodyPr wrap="square">
            <a:spAutoFit/>
          </a:bodyPr>
          <a:lstStyle/>
          <a:p>
            <a:r>
              <a:rPr lang="en-US" sz="2400" b="1" dirty="0"/>
              <a:t>Foundation courses: (3-12 credits)</a:t>
            </a:r>
          </a:p>
          <a:p>
            <a:r>
              <a:rPr lang="en-US" b="1" i="1" dirty="0"/>
              <a:t>COMP 601: Survey of Computing and Information Systems (3 credits, required).</a:t>
            </a:r>
          </a:p>
          <a:p>
            <a:r>
              <a:rPr lang="en-US" dirty="0"/>
              <a:t>Courses to select from: COMP 501, COMP 503, and COMP 504, COMP 505, COMP 506. </a:t>
            </a:r>
          </a:p>
          <a:p>
            <a:endParaRPr lang="en-US" dirty="0"/>
          </a:p>
          <a:p>
            <a:r>
              <a:rPr lang="en-US" sz="2400" b="1" dirty="0"/>
              <a:t>Core courses: (9-15 credits)</a:t>
            </a:r>
          </a:p>
          <a:p>
            <a:r>
              <a:rPr lang="en-US" b="1" i="1" dirty="0"/>
              <a:t>COMP 695: Research Methods in Information Systems (3 credits, required).</a:t>
            </a:r>
          </a:p>
          <a:p>
            <a:r>
              <a:rPr lang="en-US" dirty="0"/>
              <a:t>Courses to select from: COMP 602, COMP 604, COMP 605, COMP 607, COMP 610, COMP 638, COMP 648, COMP 657, COMP 682, COMP 689.</a:t>
            </a:r>
          </a:p>
          <a:p>
            <a:endParaRPr lang="en-US" dirty="0"/>
          </a:p>
          <a:p>
            <a:r>
              <a:rPr lang="en-US" sz="2400" b="1" dirty="0"/>
              <a:t>Elective courses: (3-9 credits)</a:t>
            </a:r>
          </a:p>
          <a:p>
            <a:r>
              <a:rPr lang="en-US" dirty="0"/>
              <a:t>Any of the core courses and the following:</a:t>
            </a:r>
          </a:p>
          <a:p>
            <a:r>
              <a:rPr lang="en-US" dirty="0"/>
              <a:t>COMP 617, COMP 635, COMP 637, COMP 650, COMP 656, COMP 658, COMP 659, COMP 660, COMP 667, COMP 674, COMP 683, COMP 684,, COMP 692, COMP 693, COMP 694.</a:t>
            </a:r>
          </a:p>
          <a:p>
            <a:endParaRPr lang="en-US" b="1" dirty="0"/>
          </a:p>
          <a:p>
            <a:r>
              <a:rPr lang="en-US" sz="2400" b="1" dirty="0"/>
              <a:t>Integration Route: (3-15 credits)</a:t>
            </a:r>
          </a:p>
          <a:p>
            <a:r>
              <a:rPr lang="en-US" dirty="0"/>
              <a:t>Course based Route/ Essay: COMP 696 (3 credits)</a:t>
            </a:r>
          </a:p>
          <a:p>
            <a:r>
              <a:rPr lang="en-US" dirty="0"/>
              <a:t>Project-based Route: COMP 697-699 (9 credits)</a:t>
            </a:r>
          </a:p>
          <a:p>
            <a:r>
              <a:rPr lang="en-US" dirty="0"/>
              <a:t>Thesis-based Route: COMP 676-680 (15 credits)</a:t>
            </a:r>
          </a:p>
        </p:txBody>
      </p:sp>
    </p:spTree>
    <p:extLst>
      <p:ext uri="{BB962C8B-B14F-4D97-AF65-F5344CB8AC3E}">
        <p14:creationId xmlns:p14="http://schemas.microsoft.com/office/powerpoint/2010/main" val="3511698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07335"/>
          </a:xfrm>
        </p:spPr>
        <p:txBody>
          <a:bodyPr>
            <a:normAutofit/>
          </a:bodyPr>
          <a:lstStyle/>
          <a:p>
            <a:pPr algn="ctr"/>
            <a:r>
              <a:rPr lang="en-US" sz="4000" b="1" dirty="0">
                <a:solidFill>
                  <a:srgbClr val="FF0000"/>
                </a:solidFill>
              </a:rPr>
              <a:t>MSc IS Route selection</a:t>
            </a:r>
            <a:endParaRPr lang="en-CA" sz="4000" b="1" dirty="0">
              <a:solidFill>
                <a:srgbClr val="FF0000"/>
              </a:solidFill>
            </a:endParaRPr>
          </a:p>
        </p:txBody>
      </p:sp>
      <p:grpSp>
        <p:nvGrpSpPr>
          <p:cNvPr id="16" name="Group 15"/>
          <p:cNvGrpSpPr/>
          <p:nvPr/>
        </p:nvGrpSpPr>
        <p:grpSpPr>
          <a:xfrm>
            <a:off x="0" y="1295400"/>
            <a:ext cx="9144000" cy="5538900"/>
            <a:chOff x="0" y="1295400"/>
            <a:chExt cx="9144000" cy="5538900"/>
          </a:xfrm>
        </p:grpSpPr>
        <p:pic>
          <p:nvPicPr>
            <p:cNvPr id="1026" name="Picture 2" descr="Related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6" y="1295400"/>
              <a:ext cx="9133114" cy="55389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16430" y="4082142"/>
              <a:ext cx="1774372" cy="707886"/>
            </a:xfrm>
            <a:prstGeom prst="rect">
              <a:avLst/>
            </a:prstGeom>
            <a:solidFill>
              <a:schemeClr val="accent3">
                <a:lumMod val="50000"/>
              </a:schemeClr>
            </a:solidFill>
          </p:spPr>
          <p:txBody>
            <a:bodyPr wrap="square" rtlCol="0">
              <a:spAutoFit/>
            </a:bodyPr>
            <a:lstStyle/>
            <a:p>
              <a:r>
                <a:rPr lang="en-US" sz="2000" b="1" dirty="0">
                  <a:solidFill>
                    <a:schemeClr val="bg1"/>
                  </a:solidFill>
                </a:rPr>
                <a:t>Essay </a:t>
              </a:r>
            </a:p>
            <a:p>
              <a:r>
                <a:rPr lang="en-US" sz="2000" b="1" dirty="0">
                  <a:solidFill>
                    <a:schemeClr val="bg1"/>
                  </a:solidFill>
                </a:rPr>
                <a:t>Route</a:t>
              </a:r>
              <a:endParaRPr lang="en-CA" sz="2000" b="1" dirty="0">
                <a:solidFill>
                  <a:schemeClr val="bg1"/>
                </a:solidFill>
              </a:endParaRPr>
            </a:p>
          </p:txBody>
        </p:sp>
        <p:sp>
          <p:nvSpPr>
            <p:cNvPr id="12" name="TextBox 11"/>
            <p:cNvSpPr txBox="1"/>
            <p:nvPr/>
          </p:nvSpPr>
          <p:spPr>
            <a:xfrm>
              <a:off x="6074228" y="4038600"/>
              <a:ext cx="1828800" cy="707886"/>
            </a:xfrm>
            <a:prstGeom prst="rect">
              <a:avLst/>
            </a:prstGeom>
            <a:solidFill>
              <a:schemeClr val="accent3">
                <a:lumMod val="50000"/>
              </a:schemeClr>
            </a:solidFill>
          </p:spPr>
          <p:txBody>
            <a:bodyPr wrap="square" rtlCol="0">
              <a:spAutoFit/>
            </a:bodyPr>
            <a:lstStyle/>
            <a:p>
              <a:r>
                <a:rPr lang="en-US" sz="2000" b="1" dirty="0">
                  <a:solidFill>
                    <a:schemeClr val="bg1"/>
                  </a:solidFill>
                </a:rPr>
                <a:t>Thesis </a:t>
              </a:r>
            </a:p>
            <a:p>
              <a:r>
                <a:rPr lang="en-US" sz="2000" b="1" dirty="0">
                  <a:solidFill>
                    <a:schemeClr val="bg1"/>
                  </a:solidFill>
                </a:rPr>
                <a:t>Route</a:t>
              </a:r>
              <a:endParaRPr lang="en-CA" sz="2000" b="1" dirty="0">
                <a:solidFill>
                  <a:schemeClr val="bg1"/>
                </a:solidFill>
              </a:endParaRPr>
            </a:p>
          </p:txBody>
        </p:sp>
        <p:sp>
          <p:nvSpPr>
            <p:cNvPr id="13" name="TextBox 12"/>
            <p:cNvSpPr txBox="1"/>
            <p:nvPr/>
          </p:nvSpPr>
          <p:spPr>
            <a:xfrm>
              <a:off x="4811484" y="2895600"/>
              <a:ext cx="1360716" cy="646331"/>
            </a:xfrm>
            <a:prstGeom prst="rect">
              <a:avLst/>
            </a:prstGeom>
            <a:solidFill>
              <a:schemeClr val="accent3">
                <a:lumMod val="50000"/>
              </a:schemeClr>
            </a:solidFill>
          </p:spPr>
          <p:txBody>
            <a:bodyPr wrap="square" rtlCol="0">
              <a:spAutoFit/>
            </a:bodyPr>
            <a:lstStyle/>
            <a:p>
              <a:r>
                <a:rPr lang="en-US" b="1" dirty="0">
                  <a:solidFill>
                    <a:schemeClr val="bg1"/>
                  </a:solidFill>
                </a:rPr>
                <a:t>Project </a:t>
              </a:r>
            </a:p>
            <a:p>
              <a:r>
                <a:rPr lang="en-US" b="1" dirty="0">
                  <a:solidFill>
                    <a:schemeClr val="bg1"/>
                  </a:solidFill>
                </a:rPr>
                <a:t>Route</a:t>
              </a:r>
              <a:endParaRPr lang="en-CA" b="1" dirty="0">
                <a:solidFill>
                  <a:schemeClr val="bg1"/>
                </a:solidFill>
              </a:endParaRPr>
            </a:p>
          </p:txBody>
        </p:sp>
        <p:sp>
          <p:nvSpPr>
            <p:cNvPr id="11" name="TextBox 10"/>
            <p:cNvSpPr txBox="1"/>
            <p:nvPr/>
          </p:nvSpPr>
          <p:spPr>
            <a:xfrm>
              <a:off x="0" y="1295400"/>
              <a:ext cx="4911344" cy="523220"/>
            </a:xfrm>
            <a:prstGeom prst="rect">
              <a:avLst/>
            </a:prstGeom>
            <a:noFill/>
          </p:spPr>
          <p:txBody>
            <a:bodyPr wrap="none" rtlCol="0">
              <a:spAutoFit/>
            </a:bodyPr>
            <a:lstStyle/>
            <a:p>
              <a:r>
                <a:rPr lang="en-US" sz="2800" dirty="0">
                  <a:latin typeface="Cooper Black" panose="0208090404030B020404" pitchFamily="18" charset="0"/>
                </a:rPr>
                <a:t>After Foundation Courses</a:t>
              </a:r>
              <a:endParaRPr lang="en-CA" sz="2800" dirty="0">
                <a:latin typeface="Cooper Black" panose="0208090404030B020404" pitchFamily="18" charset="0"/>
              </a:endParaRPr>
            </a:p>
          </p:txBody>
        </p:sp>
        <p:sp>
          <p:nvSpPr>
            <p:cNvPr id="15" name="Oval Callout 14"/>
            <p:cNvSpPr/>
            <p:nvPr/>
          </p:nvSpPr>
          <p:spPr>
            <a:xfrm>
              <a:off x="283027" y="2971800"/>
              <a:ext cx="1676400" cy="914400"/>
            </a:xfrm>
            <a:prstGeom prst="wedgeEllipse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 Cores</a:t>
              </a:r>
            </a:p>
            <a:p>
              <a:pPr algn="ctr"/>
              <a:r>
                <a:rPr lang="en-US" dirty="0"/>
                <a:t>3 Electives</a:t>
              </a:r>
            </a:p>
            <a:p>
              <a:pPr algn="ctr"/>
              <a:r>
                <a:rPr lang="en-US" dirty="0"/>
                <a:t>Essay</a:t>
              </a:r>
              <a:endParaRPr lang="en-CA" dirty="0"/>
            </a:p>
          </p:txBody>
        </p:sp>
        <p:sp>
          <p:nvSpPr>
            <p:cNvPr id="17" name="Oval Callout 16"/>
            <p:cNvSpPr/>
            <p:nvPr/>
          </p:nvSpPr>
          <p:spPr>
            <a:xfrm>
              <a:off x="5527623" y="1801468"/>
              <a:ext cx="1676400" cy="914400"/>
            </a:xfrm>
            <a:prstGeom prst="wedgeEllipse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 Cores</a:t>
              </a:r>
            </a:p>
            <a:p>
              <a:pPr algn="ctr"/>
              <a:r>
                <a:rPr lang="en-US" dirty="0"/>
                <a:t>1 Electives</a:t>
              </a:r>
            </a:p>
            <a:p>
              <a:pPr algn="ctr"/>
              <a:r>
                <a:rPr lang="en-US" dirty="0"/>
                <a:t>Project</a:t>
              </a:r>
              <a:endParaRPr lang="en-CA" dirty="0"/>
            </a:p>
          </p:txBody>
        </p:sp>
        <p:sp>
          <p:nvSpPr>
            <p:cNvPr id="18" name="Oval Callout 17"/>
            <p:cNvSpPr/>
            <p:nvPr/>
          </p:nvSpPr>
          <p:spPr>
            <a:xfrm>
              <a:off x="7391400" y="3048000"/>
              <a:ext cx="1676400" cy="914400"/>
            </a:xfrm>
            <a:prstGeom prst="wedgeEllipse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 Cores</a:t>
              </a:r>
            </a:p>
            <a:p>
              <a:pPr algn="ctr"/>
              <a:r>
                <a:rPr lang="en-US" dirty="0"/>
                <a:t>1 Elective</a:t>
              </a:r>
            </a:p>
            <a:p>
              <a:pPr algn="ctr"/>
              <a:r>
                <a:rPr lang="en-US" dirty="0"/>
                <a:t>Thesis</a:t>
              </a:r>
              <a:endParaRPr lang="en-CA" dirty="0"/>
            </a:p>
          </p:txBody>
        </p:sp>
      </p:grpSp>
    </p:spTree>
    <p:extLst>
      <p:ext uri="{BB962C8B-B14F-4D97-AF65-F5344CB8AC3E}">
        <p14:creationId xmlns:p14="http://schemas.microsoft.com/office/powerpoint/2010/main" val="1460357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0B57212-D278-4F09-9602-9B26806117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1544</Words>
  <Application>Microsoft Office PowerPoint</Application>
  <PresentationFormat>On-screen Show (4:3)</PresentationFormat>
  <Paragraphs>200</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Cooper Black</vt:lpstr>
      <vt:lpstr>Wingdings</vt:lpstr>
      <vt:lpstr>Office Theme</vt:lpstr>
      <vt:lpstr>PowerPoint Presentation</vt:lpstr>
      <vt:lpstr>Regulations for Graduate Certificates </vt:lpstr>
      <vt:lpstr>Courses for  GC in Information Technology Management (GC-ITM)</vt:lpstr>
      <vt:lpstr>Courses for GC in Data Analytics (GC-DA)</vt:lpstr>
      <vt:lpstr>Courses for GC in Information Security (GC-IS)</vt:lpstr>
      <vt:lpstr>Master of Science in Information Systems (MSc-IS)</vt:lpstr>
      <vt:lpstr>Master of Science in Information Systems (MSc-IS)</vt:lpstr>
      <vt:lpstr>Master of Science in Information Systems (MSc-IS)</vt:lpstr>
      <vt:lpstr>MSc IS Route selection</vt:lpstr>
      <vt:lpstr>Focus Areas for MSc IS</vt:lpstr>
      <vt:lpstr>Focus Areas Regulations</vt:lpstr>
      <vt:lpstr>Course Regulations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2015-11-21T19:42:47Z</dcterms:created>
  <dcterms:modified xsi:type="dcterms:W3CDTF">2024-01-03T16:31:36Z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