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57" r:id="rId6"/>
    <p:sldId id="262" r:id="rId7"/>
    <p:sldId id="258" r:id="rId8"/>
    <p:sldId id="260" r:id="rId9"/>
    <p:sldId id="268" r:id="rId10"/>
    <p:sldId id="266" r:id="rId11"/>
    <p:sldId id="264" r:id="rId12"/>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249" autoAdjust="0"/>
  </p:normalViewPr>
  <p:slideViewPr>
    <p:cSldViewPr>
      <p:cViewPr varScale="1">
        <p:scale>
          <a:sx n="62" d="100"/>
          <a:sy n="62" d="100"/>
        </p:scale>
        <p:origin x="1400" y="2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4" d="100"/>
          <a:sy n="54" d="100"/>
        </p:scale>
        <p:origin x="289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7311"/>
          </a:xfrm>
          <a:prstGeom prst="rect">
            <a:avLst/>
          </a:prstGeom>
        </p:spPr>
        <p:txBody>
          <a:bodyPr vert="horz" lIns="91440" tIns="45720" rIns="91440" bIns="45720" rtlCol="0"/>
          <a:lstStyle>
            <a:lvl1pPr algn="r">
              <a:defRPr sz="1200"/>
            </a:lvl1pPr>
          </a:lstStyle>
          <a:p>
            <a:fld id="{F55BBD40-C725-4635-BD24-2682F549446E}" type="datetimeFigureOut">
              <a:rPr lang="en-US" smtClean="0"/>
              <a:t>11/23/2023</a:t>
            </a:fld>
            <a:endParaRPr lang="en-US" dirty="0"/>
          </a:p>
        </p:txBody>
      </p:sp>
      <p:sp>
        <p:nvSpPr>
          <p:cNvPr id="4" name="Slide Image Placeholder 3"/>
          <p:cNvSpPr>
            <a:spLocks noGrp="1" noRot="1" noChangeAspect="1"/>
          </p:cNvSpPr>
          <p:nvPr>
            <p:ph type="sldImg" idx="2"/>
          </p:nvPr>
        </p:nvSpPr>
        <p:spPr>
          <a:xfrm>
            <a:off x="1333500" y="1163638"/>
            <a:ext cx="4191000" cy="31432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82296"/>
            <a:ext cx="5486400" cy="366733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46554"/>
            <a:ext cx="2971800" cy="467310"/>
          </a:xfrm>
          <a:prstGeom prst="rect">
            <a:avLst/>
          </a:prstGeom>
        </p:spPr>
        <p:txBody>
          <a:bodyPr vert="horz" lIns="91440" tIns="45720" rIns="91440" bIns="45720" rtlCol="0" anchor="b"/>
          <a:lstStyle>
            <a:lvl1pPr algn="r">
              <a:defRPr sz="1200"/>
            </a:lvl1pPr>
          </a:lstStyle>
          <a:p>
            <a:fld id="{5BCB8AA4-3A68-49D5-BAE7-05680F0992E9}" type="slidenum">
              <a:rPr lang="en-US" smtClean="0"/>
              <a:t>‹#›</a:t>
            </a:fld>
            <a:endParaRPr lang="en-US" dirty="0"/>
          </a:p>
        </p:txBody>
      </p:sp>
    </p:spTree>
    <p:extLst>
      <p:ext uri="{BB962C8B-B14F-4D97-AF65-F5344CB8AC3E}">
        <p14:creationId xmlns:p14="http://schemas.microsoft.com/office/powerpoint/2010/main" val="277782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5BCB8AA4-3A68-49D5-BAE7-05680F0992E9}" type="slidenum">
              <a:rPr lang="en-US" smtClean="0"/>
              <a:t>1</a:t>
            </a:fld>
            <a:endParaRPr lang="en-US" dirty="0"/>
          </a:p>
        </p:txBody>
      </p:sp>
    </p:spTree>
    <p:extLst>
      <p:ext uri="{BB962C8B-B14F-4D97-AF65-F5344CB8AC3E}">
        <p14:creationId xmlns:p14="http://schemas.microsoft.com/office/powerpoint/2010/main" val="3436244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D9C71BE-CBE8-4212-9291-68EE37A48EC8}" type="datetime1">
              <a:rPr lang="en-US" smtClean="0"/>
              <a:t>11/23/2023</a:t>
            </a:fld>
            <a:endParaRPr lang="en-US" dirty="0"/>
          </a:p>
        </p:txBody>
      </p:sp>
      <p:sp>
        <p:nvSpPr>
          <p:cNvPr id="5" name="Footer Placeholder 4"/>
          <p:cNvSpPr>
            <a:spLocks noGrp="1"/>
          </p:cNvSpPr>
          <p:nvPr>
            <p:ph type="ftr" sz="quarter" idx="11"/>
          </p:nvPr>
        </p:nvSpPr>
        <p:spPr/>
        <p:txBody>
          <a:bodyPr/>
          <a:lstStyle/>
          <a:p>
            <a:r>
              <a:rPr lang="en-CA" dirty="0"/>
              <a:t>Student Orientation November 8, 2022 </a:t>
            </a:r>
            <a:endParaRPr lang="en-US" dirty="0"/>
          </a:p>
        </p:txBody>
      </p:sp>
      <p:sp>
        <p:nvSpPr>
          <p:cNvPr id="6" name="Slide Number Placeholder 5"/>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2736114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6B0A60-8B92-49AD-9E14-45DC7ED6DB78}" type="datetime1">
              <a:rPr lang="en-US" smtClean="0"/>
              <a:t>11/23/2023</a:t>
            </a:fld>
            <a:endParaRPr lang="en-US" dirty="0"/>
          </a:p>
        </p:txBody>
      </p:sp>
      <p:sp>
        <p:nvSpPr>
          <p:cNvPr id="5" name="Footer Placeholder 4"/>
          <p:cNvSpPr>
            <a:spLocks noGrp="1"/>
          </p:cNvSpPr>
          <p:nvPr>
            <p:ph type="ftr" sz="quarter" idx="11"/>
          </p:nvPr>
        </p:nvSpPr>
        <p:spPr/>
        <p:txBody>
          <a:bodyPr/>
          <a:lstStyle/>
          <a:p>
            <a:r>
              <a:rPr lang="en-CA" dirty="0"/>
              <a:t>Student Orientation November 8, 2022 </a:t>
            </a:r>
            <a:endParaRPr lang="en-US" dirty="0"/>
          </a:p>
        </p:txBody>
      </p:sp>
      <p:sp>
        <p:nvSpPr>
          <p:cNvPr id="6" name="Slide Number Placeholder 5"/>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3883132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806B89-CA72-42BB-8019-3553B02624DC}" type="datetime1">
              <a:rPr lang="en-US" smtClean="0"/>
              <a:t>11/23/2023</a:t>
            </a:fld>
            <a:endParaRPr lang="en-US" dirty="0"/>
          </a:p>
        </p:txBody>
      </p:sp>
      <p:sp>
        <p:nvSpPr>
          <p:cNvPr id="5" name="Footer Placeholder 4"/>
          <p:cNvSpPr>
            <a:spLocks noGrp="1"/>
          </p:cNvSpPr>
          <p:nvPr>
            <p:ph type="ftr" sz="quarter" idx="11"/>
          </p:nvPr>
        </p:nvSpPr>
        <p:spPr/>
        <p:txBody>
          <a:bodyPr/>
          <a:lstStyle/>
          <a:p>
            <a:r>
              <a:rPr lang="en-CA" dirty="0"/>
              <a:t>Student Orientation November 8, 2022 </a:t>
            </a:r>
            <a:endParaRPr lang="en-US" dirty="0"/>
          </a:p>
        </p:txBody>
      </p:sp>
      <p:sp>
        <p:nvSpPr>
          <p:cNvPr id="6" name="Slide Number Placeholder 5"/>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633208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C5BFF4BE-6428-4EA3-A667-11D011887DD5}" type="datetime1">
              <a:rPr lang="en-US" smtClean="0"/>
              <a:t>11/23/2023</a:t>
            </a:fld>
            <a:endParaRPr lang="en-US" dirty="0"/>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dirty="0"/>
          </a:p>
        </p:txBody>
      </p:sp>
      <p:sp>
        <p:nvSpPr>
          <p:cNvPr id="11" name="Footer Placeholder 10"/>
          <p:cNvSpPr>
            <a:spLocks noGrp="1"/>
          </p:cNvSpPr>
          <p:nvPr>
            <p:ph type="ftr" sz="quarter" idx="12"/>
          </p:nvPr>
        </p:nvSpPr>
        <p:spPr/>
        <p:txBody>
          <a:bodyPr/>
          <a:lstStyle/>
          <a:p>
            <a:r>
              <a:rPr lang="en-CA" dirty="0"/>
              <a:t>Student Orientation November 8, 2022 </a:t>
            </a:r>
            <a:endParaRPr lang="en-US" dirty="0"/>
          </a:p>
        </p:txBody>
      </p:sp>
    </p:spTree>
    <p:extLst>
      <p:ext uri="{BB962C8B-B14F-4D97-AF65-F5344CB8AC3E}">
        <p14:creationId xmlns:p14="http://schemas.microsoft.com/office/powerpoint/2010/main" val="3011399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801B0A-442D-4855-A8BF-5EBD6174BD8D}" type="datetime1">
              <a:rPr lang="en-US" smtClean="0"/>
              <a:t>11/23/2023</a:t>
            </a:fld>
            <a:endParaRPr lang="en-US" dirty="0"/>
          </a:p>
        </p:txBody>
      </p:sp>
      <p:sp>
        <p:nvSpPr>
          <p:cNvPr id="5" name="Footer Placeholder 4"/>
          <p:cNvSpPr>
            <a:spLocks noGrp="1"/>
          </p:cNvSpPr>
          <p:nvPr>
            <p:ph type="ftr" sz="quarter" idx="11"/>
          </p:nvPr>
        </p:nvSpPr>
        <p:spPr/>
        <p:txBody>
          <a:bodyPr/>
          <a:lstStyle/>
          <a:p>
            <a:r>
              <a:rPr lang="en-CA" dirty="0"/>
              <a:t>Student Orientation November 8, 2022 </a:t>
            </a:r>
            <a:endParaRPr lang="en-US" dirty="0"/>
          </a:p>
        </p:txBody>
      </p:sp>
      <p:sp>
        <p:nvSpPr>
          <p:cNvPr id="6" name="Slide Number Placeholder 5"/>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94284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989A40-37B9-4BD8-BE94-2FDE6A1B49F9}" type="datetime1">
              <a:rPr lang="en-US" smtClean="0"/>
              <a:t>11/23/2023</a:t>
            </a:fld>
            <a:endParaRPr lang="en-US" dirty="0"/>
          </a:p>
        </p:txBody>
      </p:sp>
      <p:sp>
        <p:nvSpPr>
          <p:cNvPr id="5" name="Footer Placeholder 4"/>
          <p:cNvSpPr>
            <a:spLocks noGrp="1"/>
          </p:cNvSpPr>
          <p:nvPr>
            <p:ph type="ftr" sz="quarter" idx="11"/>
          </p:nvPr>
        </p:nvSpPr>
        <p:spPr/>
        <p:txBody>
          <a:bodyPr/>
          <a:lstStyle/>
          <a:p>
            <a:r>
              <a:rPr lang="en-CA" dirty="0"/>
              <a:t>Student Orientation November 8, 2022 </a:t>
            </a:r>
            <a:endParaRPr lang="en-US" dirty="0"/>
          </a:p>
        </p:txBody>
      </p:sp>
      <p:sp>
        <p:nvSpPr>
          <p:cNvPr id="6" name="Slide Number Placeholder 5"/>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3756780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F69C6C-B766-43CB-92EE-4633F6793D03}" type="datetime1">
              <a:rPr lang="en-US" smtClean="0"/>
              <a:t>11/23/2023</a:t>
            </a:fld>
            <a:endParaRPr lang="en-US" dirty="0"/>
          </a:p>
        </p:txBody>
      </p:sp>
      <p:sp>
        <p:nvSpPr>
          <p:cNvPr id="6" name="Footer Placeholder 5"/>
          <p:cNvSpPr>
            <a:spLocks noGrp="1"/>
          </p:cNvSpPr>
          <p:nvPr>
            <p:ph type="ftr" sz="quarter" idx="11"/>
          </p:nvPr>
        </p:nvSpPr>
        <p:spPr/>
        <p:txBody>
          <a:bodyPr/>
          <a:lstStyle/>
          <a:p>
            <a:r>
              <a:rPr lang="en-CA" dirty="0"/>
              <a:t>Student Orientation November 8, 2022 </a:t>
            </a:r>
            <a:endParaRPr lang="en-US" dirty="0"/>
          </a:p>
        </p:txBody>
      </p:sp>
      <p:sp>
        <p:nvSpPr>
          <p:cNvPr id="7" name="Slide Number Placeholder 6"/>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2009089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85FD814-6138-481A-B933-42F596CA9378}" type="datetime1">
              <a:rPr lang="en-US" smtClean="0"/>
              <a:t>11/23/2023</a:t>
            </a:fld>
            <a:endParaRPr lang="en-US" dirty="0"/>
          </a:p>
        </p:txBody>
      </p:sp>
      <p:sp>
        <p:nvSpPr>
          <p:cNvPr id="8" name="Footer Placeholder 7"/>
          <p:cNvSpPr>
            <a:spLocks noGrp="1"/>
          </p:cNvSpPr>
          <p:nvPr>
            <p:ph type="ftr" sz="quarter" idx="11"/>
          </p:nvPr>
        </p:nvSpPr>
        <p:spPr/>
        <p:txBody>
          <a:bodyPr/>
          <a:lstStyle/>
          <a:p>
            <a:r>
              <a:rPr lang="en-CA" dirty="0"/>
              <a:t>Student Orientation November 8, 2022 </a:t>
            </a:r>
            <a:endParaRPr lang="en-US" dirty="0"/>
          </a:p>
        </p:txBody>
      </p:sp>
      <p:sp>
        <p:nvSpPr>
          <p:cNvPr id="9" name="Slide Number Placeholder 8"/>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630253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AFED7A-0022-4DFD-B436-3BAD4CFC46BB}" type="datetime1">
              <a:rPr lang="en-US" smtClean="0"/>
              <a:t>11/23/2023</a:t>
            </a:fld>
            <a:endParaRPr lang="en-US" dirty="0"/>
          </a:p>
        </p:txBody>
      </p:sp>
      <p:sp>
        <p:nvSpPr>
          <p:cNvPr id="4" name="Footer Placeholder 3"/>
          <p:cNvSpPr>
            <a:spLocks noGrp="1"/>
          </p:cNvSpPr>
          <p:nvPr>
            <p:ph type="ftr" sz="quarter" idx="11"/>
          </p:nvPr>
        </p:nvSpPr>
        <p:spPr/>
        <p:txBody>
          <a:bodyPr/>
          <a:lstStyle/>
          <a:p>
            <a:r>
              <a:rPr lang="en-CA" dirty="0"/>
              <a:t>Student Orientation November 8, 2022 </a:t>
            </a:r>
            <a:endParaRPr lang="en-US" dirty="0"/>
          </a:p>
        </p:txBody>
      </p:sp>
      <p:sp>
        <p:nvSpPr>
          <p:cNvPr id="5" name="Slide Number Placeholder 4"/>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1201323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762DC3-A705-451A-81BE-9EC6D2827730}" type="datetime1">
              <a:rPr lang="en-US" smtClean="0"/>
              <a:t>11/23/2023</a:t>
            </a:fld>
            <a:endParaRPr lang="en-US" dirty="0"/>
          </a:p>
        </p:txBody>
      </p:sp>
      <p:sp>
        <p:nvSpPr>
          <p:cNvPr id="3" name="Footer Placeholder 2"/>
          <p:cNvSpPr>
            <a:spLocks noGrp="1"/>
          </p:cNvSpPr>
          <p:nvPr>
            <p:ph type="ftr" sz="quarter" idx="11"/>
          </p:nvPr>
        </p:nvSpPr>
        <p:spPr/>
        <p:txBody>
          <a:bodyPr/>
          <a:lstStyle/>
          <a:p>
            <a:r>
              <a:rPr lang="en-CA" dirty="0"/>
              <a:t>Student Orientation November 8, 2022 </a:t>
            </a:r>
            <a:endParaRPr lang="en-US" dirty="0"/>
          </a:p>
        </p:txBody>
      </p:sp>
      <p:sp>
        <p:nvSpPr>
          <p:cNvPr id="4" name="Slide Number Placeholder 3"/>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1810289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70B050-BA65-49EC-960F-CAD3120F439A}" type="datetime1">
              <a:rPr lang="en-US" smtClean="0"/>
              <a:t>11/23/2023</a:t>
            </a:fld>
            <a:endParaRPr lang="en-US" dirty="0"/>
          </a:p>
        </p:txBody>
      </p:sp>
      <p:sp>
        <p:nvSpPr>
          <p:cNvPr id="6" name="Footer Placeholder 5"/>
          <p:cNvSpPr>
            <a:spLocks noGrp="1"/>
          </p:cNvSpPr>
          <p:nvPr>
            <p:ph type="ftr" sz="quarter" idx="11"/>
          </p:nvPr>
        </p:nvSpPr>
        <p:spPr/>
        <p:txBody>
          <a:bodyPr/>
          <a:lstStyle/>
          <a:p>
            <a:r>
              <a:rPr lang="en-CA" dirty="0"/>
              <a:t>Student Orientation November 8, 2022 </a:t>
            </a:r>
            <a:endParaRPr lang="en-US" dirty="0"/>
          </a:p>
        </p:txBody>
      </p:sp>
      <p:sp>
        <p:nvSpPr>
          <p:cNvPr id="7" name="Slide Number Placeholder 6"/>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828506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CC0F61-8BE9-41DB-992B-4146F5C54940}" type="datetime1">
              <a:rPr lang="en-US" smtClean="0"/>
              <a:t>11/23/2023</a:t>
            </a:fld>
            <a:endParaRPr lang="en-US" dirty="0"/>
          </a:p>
        </p:txBody>
      </p:sp>
      <p:sp>
        <p:nvSpPr>
          <p:cNvPr id="6" name="Footer Placeholder 5"/>
          <p:cNvSpPr>
            <a:spLocks noGrp="1"/>
          </p:cNvSpPr>
          <p:nvPr>
            <p:ph type="ftr" sz="quarter" idx="11"/>
          </p:nvPr>
        </p:nvSpPr>
        <p:spPr/>
        <p:txBody>
          <a:bodyPr/>
          <a:lstStyle/>
          <a:p>
            <a:r>
              <a:rPr lang="en-CA" dirty="0"/>
              <a:t>Student Orientation November 8, 2022 </a:t>
            </a:r>
            <a:endParaRPr lang="en-US" dirty="0"/>
          </a:p>
        </p:txBody>
      </p:sp>
      <p:sp>
        <p:nvSpPr>
          <p:cNvPr id="7" name="Slide Number Placeholder 6"/>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948221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B6712B-B5E8-4176-B650-07709C1ED379}" type="datetime1">
              <a:rPr lang="en-US" smtClean="0"/>
              <a:t>11/23/2023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dirty="0"/>
              <a:t>Student Orientation November 8, 2022 </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2BC25-DF36-4923-9F1A-16668A4222A2}" type="slidenum">
              <a:rPr lang="en-US" smtClean="0"/>
              <a:t>‹#›</a:t>
            </a:fld>
            <a:endParaRPr lang="en-US" dirty="0"/>
          </a:p>
        </p:txBody>
      </p:sp>
    </p:spTree>
    <p:extLst>
      <p:ext uri="{BB962C8B-B14F-4D97-AF65-F5344CB8AC3E}">
        <p14:creationId xmlns:p14="http://schemas.microsoft.com/office/powerpoint/2010/main" val="1425761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athabascau.ca/calendar/graduate/fst/master-of-science-in-information-systems.html#courseregulationsandprocedures"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www.athabascau.ca/science-and-technology/resources/school-of-computing-information-systems/exam-information-scis.html" TargetMode="External"/><Relationship Id="rId2" Type="http://schemas.openxmlformats.org/officeDocument/2006/relationships/hyperlink" Target="https://www.athabascau.ca/calendar/graduate/fst/master-of-science-in-information-systems.html#courseregulationsandprocedures" TargetMode="External"/><Relationship Id="rId1" Type="http://schemas.openxmlformats.org/officeDocument/2006/relationships/slideLayout" Target="../slideLayouts/slideLayout7.xml"/><Relationship Id="rId4" Type="http://schemas.openxmlformats.org/officeDocument/2006/relationships/hyperlink" Target="https://www.athabascau.ca/calendar/graduate/fst/master-of-science-in-information-systems.html#fee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athabascau.ca/science-and-technology/resources/school-of-computing-information-systems/master-of-science-in-information-systems/comp-697-699-integration-project-mscis/index.html" TargetMode="External"/><Relationship Id="rId2" Type="http://schemas.openxmlformats.org/officeDocument/2006/relationships/hyperlink" Target="https://www.athabascau.ca/science-and-technology/resources/school-of-computing-information-systems/master-of-science-in-information-systems/comp-696-masters-essay-mscis/index.html" TargetMode="External"/><Relationship Id="rId1" Type="http://schemas.openxmlformats.org/officeDocument/2006/relationships/slideLayout" Target="../slideLayouts/slideLayout7.xml"/><Relationship Id="rId6" Type="http://schemas.openxmlformats.org/officeDocument/2006/relationships/hyperlink" Target="https://www.athabascau.ca/graduate-studies/index.html" TargetMode="External"/><Relationship Id="rId5" Type="http://schemas.openxmlformats.org/officeDocument/2006/relationships/hyperlink" Target="https://www.athabascau.ca/science-and-technology/resources/school-of-computing-information-systems/master-of-science-in-information-systems/submission-schedule-for-comp-680-696-699-mscis.html" TargetMode="External"/><Relationship Id="rId4" Type="http://schemas.openxmlformats.org/officeDocument/2006/relationships/hyperlink" Target="https://www.athabascau.ca/science-and-technology/resources/school-of-computing-information-systems/master-of-science-in-information-systems/comp-676-680-integration-thesis-mscis/index.html"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athabascau.ca/science-and-technology/programs/graduate-certificate-in-information-security.html" TargetMode="External"/><Relationship Id="rId3" Type="http://schemas.openxmlformats.org/officeDocument/2006/relationships/hyperlink" Target="https://www.athabascau.ca/calendar/graduate/fst/master-of-science-in-information-systems.html#programregulations" TargetMode="External"/><Relationship Id="rId7" Type="http://schemas.openxmlformats.org/officeDocument/2006/relationships/hyperlink" Target="https://www.athabascau.ca/science-and-technology/programs/graduate-certificate-in-data-analytics.html" TargetMode="External"/><Relationship Id="rId2" Type="http://schemas.openxmlformats.org/officeDocument/2006/relationships/hyperlink" Target="https://www.athabascau.ca/calendar/graduate/fst/master-of-science-in-information-systems.html#academicschedule" TargetMode="External"/><Relationship Id="rId1" Type="http://schemas.openxmlformats.org/officeDocument/2006/relationships/slideLayout" Target="../slideLayouts/slideLayout7.xml"/><Relationship Id="rId6" Type="http://schemas.openxmlformats.org/officeDocument/2006/relationships/hyperlink" Target="https://www.athabascau.ca/science-and-technology/programs/graduate-certificate-in-information-technology-management.html" TargetMode="External"/><Relationship Id="rId5" Type="http://schemas.openxmlformats.org/officeDocument/2006/relationships/hyperlink" Target="https://www.athabascau.ca/science-and-technology/programs/master-of-science-in-information-systems.html" TargetMode="External"/><Relationship Id="rId4" Type="http://schemas.openxmlformats.org/officeDocument/2006/relationships/hyperlink" Target="ASK%20AU%20Questions" TargetMode="External"/><Relationship Id="rId9" Type="http://schemas.openxmlformats.org/officeDocument/2006/relationships/hyperlink" Target="https://scis.lms.athabascau.ca/"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registrar.athabascau.ca/financial/" TargetMode="External"/><Relationship Id="rId2" Type="http://schemas.openxmlformats.org/officeDocument/2006/relationships/hyperlink" Target="http://orientation.lms.athabascau.ca/" TargetMode="External"/><Relationship Id="rId1" Type="http://schemas.openxmlformats.org/officeDocument/2006/relationships/slideLayout" Target="../slideLayouts/slideLayout7.xml"/><Relationship Id="rId5" Type="http://schemas.openxmlformats.org/officeDocument/2006/relationships/hyperlink" Target="https://secure3.athabascau.ca/degreeworks/" TargetMode="External"/><Relationship Id="rId4" Type="http://schemas.openxmlformats.org/officeDocument/2006/relationships/hyperlink" Target="http://registrar.athabascau.ca/studentawards/studawrds.ph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landing.athabascau.ca/" TargetMode="External"/><Relationship Id="rId2" Type="http://schemas.openxmlformats.org/officeDocument/2006/relationships/hyperlink" Target="https://www.athabascau.ca/support-services/about/technical-support/office365-for-students.html" TargetMode="External"/><Relationship Id="rId1" Type="http://schemas.openxmlformats.org/officeDocument/2006/relationships/slideLayout" Target="../slideLayouts/slideLayout7.xml"/><Relationship Id="rId6" Type="http://schemas.openxmlformats.org/officeDocument/2006/relationships/hyperlink" Target="mailto:fst_grad_success@athabascau.ca" TargetMode="External"/><Relationship Id="rId5" Type="http://schemas.openxmlformats.org/officeDocument/2006/relationships/hyperlink" Target="https://www.athabascau.ca/graduate-studies/resources/graduate-handbook/index.html#section17programdeferralrequests" TargetMode="External"/><Relationship Id="rId4" Type="http://schemas.openxmlformats.org/officeDocument/2006/relationships/hyperlink" Target="https://www.athabascau.ca/graduate-studies/resources/graduate-handbook/index.html#section18programextensionreques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Course Registration, Withdrawal &amp; Extension</a:t>
            </a:r>
            <a:br>
              <a:rPr lang="en-US" dirty="0"/>
            </a:br>
            <a:r>
              <a:rPr lang="en-US" dirty="0"/>
              <a:t>Links &amp; Tips</a:t>
            </a:r>
          </a:p>
        </p:txBody>
      </p:sp>
      <p:sp>
        <p:nvSpPr>
          <p:cNvPr id="3" name="Subtitle 2"/>
          <p:cNvSpPr>
            <a:spLocks noGrp="1"/>
          </p:cNvSpPr>
          <p:nvPr>
            <p:ph type="subTitle" idx="1"/>
          </p:nvPr>
        </p:nvSpPr>
        <p:spPr/>
        <p:txBody>
          <a:bodyPr/>
          <a:lstStyle/>
          <a:p>
            <a:r>
              <a:rPr lang="en-US" dirty="0"/>
              <a:t> Program Advisors - Linda Gray</a:t>
            </a:r>
          </a:p>
          <a:p>
            <a:r>
              <a:rPr lang="en-US" dirty="0"/>
              <a:t>&amp; Paula Stiles</a:t>
            </a:r>
          </a:p>
        </p:txBody>
      </p:sp>
      <p:sp>
        <p:nvSpPr>
          <p:cNvPr id="4" name="Footer Placeholder 3"/>
          <p:cNvSpPr>
            <a:spLocks noGrp="1"/>
          </p:cNvSpPr>
          <p:nvPr>
            <p:ph type="ftr" sz="quarter" idx="11"/>
          </p:nvPr>
        </p:nvSpPr>
        <p:spPr/>
        <p:txBody>
          <a:bodyPr/>
          <a:lstStyle/>
          <a:p>
            <a:r>
              <a:rPr lang="en-US" dirty="0"/>
              <a:t>Student Orientation November 27, 2023 </a:t>
            </a:r>
          </a:p>
        </p:txBody>
      </p:sp>
    </p:spTree>
    <p:extLst>
      <p:ext uri="{BB962C8B-B14F-4D97-AF65-F5344CB8AC3E}">
        <p14:creationId xmlns:p14="http://schemas.microsoft.com/office/powerpoint/2010/main" val="2743058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143000"/>
            <a:ext cx="8229600" cy="4983163"/>
          </a:xfrm>
        </p:spPr>
        <p:txBody>
          <a:bodyPr>
            <a:normAutofit fontScale="25000" lnSpcReduction="20000"/>
          </a:bodyPr>
          <a:lstStyle/>
          <a:p>
            <a:r>
              <a:rPr lang="en-US" sz="6400" dirty="0">
                <a:highlight>
                  <a:srgbClr val="FFFF00"/>
                </a:highlight>
              </a:rPr>
              <a:t>It is important to check course prerequisites prior to registering.  If you are not sure, please check with the program advisor or contact the course instructor.  Prerequisites for courses are listed on each course syllabi.  </a:t>
            </a:r>
          </a:p>
          <a:p>
            <a:endParaRPr lang="en-US" sz="6400" dirty="0"/>
          </a:p>
          <a:p>
            <a:pPr marL="0" indent="0">
              <a:buNone/>
            </a:pPr>
            <a:r>
              <a:rPr lang="en-US" sz="6400" dirty="0">
                <a:hlinkClick r:id="rId2"/>
              </a:rPr>
              <a:t>Delivery Modes </a:t>
            </a:r>
            <a:endParaRPr lang="en-US" sz="6400" dirty="0"/>
          </a:p>
          <a:p>
            <a:r>
              <a:rPr lang="en-US" sz="6400" dirty="0"/>
              <a:t>Online Grouped Study Courses run for 13 weeks.   Sessions starting in January – Winter, September – Fall, April-May –Spring Delivery</a:t>
            </a:r>
          </a:p>
          <a:p>
            <a:pPr marL="0" indent="0">
              <a:buNone/>
            </a:pPr>
            <a:endParaRPr lang="en-US" sz="6400" dirty="0"/>
          </a:p>
          <a:p>
            <a:r>
              <a:rPr lang="en-US" sz="6400" dirty="0"/>
              <a:t>Grouped Study Online registration services are only available during the following dates </a:t>
            </a:r>
          </a:p>
          <a:p>
            <a:pPr marL="0" indent="0">
              <a:buNone/>
            </a:pPr>
            <a:r>
              <a:rPr lang="en-US" sz="6400" dirty="0"/>
              <a:t>	February 15 – April 1 (Spring Session) </a:t>
            </a:r>
            <a:br>
              <a:rPr lang="en-US" sz="6400" dirty="0"/>
            </a:br>
            <a:r>
              <a:rPr lang="en-US" sz="6400" dirty="0"/>
              <a:t>	June 23 – August 4 (Fall Session) </a:t>
            </a:r>
            <a:br>
              <a:rPr lang="en-US" sz="6400" dirty="0"/>
            </a:br>
            <a:r>
              <a:rPr lang="en-US" sz="6400" dirty="0"/>
              <a:t>	October 15 – November 15 (Winter Session) </a:t>
            </a:r>
          </a:p>
          <a:p>
            <a:pPr marL="0" indent="0">
              <a:buNone/>
            </a:pPr>
            <a:endParaRPr lang="en-US" sz="6400" dirty="0"/>
          </a:p>
          <a:p>
            <a:r>
              <a:rPr lang="en-US" sz="6400" dirty="0">
                <a:highlight>
                  <a:srgbClr val="FFFF00"/>
                </a:highlight>
              </a:rPr>
              <a:t>You will always be preregistering in a course for a future start date.  When registering online you will be told materials are not available and asked if you wish to be put on a waiting list.  The answer is yes.  We will contact you if there is a problem with the registration.  If there is a print textbook, we will ship it out to you.  Check the courses syllabi to see if there is a print textbook or not.</a:t>
            </a:r>
          </a:p>
          <a:p>
            <a:pPr marL="0" indent="0">
              <a:buNone/>
            </a:pPr>
            <a:endParaRPr lang="en-US" sz="6400" dirty="0"/>
          </a:p>
          <a:p>
            <a:pPr marL="0" indent="0">
              <a:buNone/>
            </a:pPr>
            <a:endParaRPr lang="en-US" dirty="0"/>
          </a:p>
        </p:txBody>
      </p:sp>
      <p:sp>
        <p:nvSpPr>
          <p:cNvPr id="3" name="Title 2"/>
          <p:cNvSpPr>
            <a:spLocks noGrp="1"/>
          </p:cNvSpPr>
          <p:nvPr>
            <p:ph type="title"/>
          </p:nvPr>
        </p:nvSpPr>
        <p:spPr>
          <a:xfrm>
            <a:off x="457200" y="359465"/>
            <a:ext cx="8229600" cy="631135"/>
          </a:xfrm>
        </p:spPr>
        <p:txBody>
          <a:bodyPr>
            <a:normAutofit/>
          </a:bodyPr>
          <a:lstStyle/>
          <a:p>
            <a:r>
              <a:rPr lang="en-US" sz="2800" dirty="0"/>
              <a:t>Course Registration</a:t>
            </a:r>
          </a:p>
        </p:txBody>
      </p:sp>
      <p:sp>
        <p:nvSpPr>
          <p:cNvPr id="4" name="Footer Placeholder 3"/>
          <p:cNvSpPr>
            <a:spLocks noGrp="1"/>
          </p:cNvSpPr>
          <p:nvPr>
            <p:ph type="ftr" sz="quarter" idx="12"/>
          </p:nvPr>
        </p:nvSpPr>
        <p:spPr/>
        <p:txBody>
          <a:bodyPr/>
          <a:lstStyle/>
          <a:p>
            <a:r>
              <a:rPr lang="en-CA" dirty="0"/>
              <a:t>Student Orientation November 8, 2022 </a:t>
            </a:r>
            <a:endParaRPr lang="en-US" dirty="0"/>
          </a:p>
        </p:txBody>
      </p:sp>
    </p:spTree>
    <p:extLst>
      <p:ext uri="{BB962C8B-B14F-4D97-AF65-F5344CB8AC3E}">
        <p14:creationId xmlns:p14="http://schemas.microsoft.com/office/powerpoint/2010/main" val="2364837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143000"/>
            <a:ext cx="8229600" cy="4983163"/>
          </a:xfrm>
        </p:spPr>
        <p:txBody>
          <a:bodyPr>
            <a:normAutofit lnSpcReduction="10000"/>
          </a:bodyPr>
          <a:lstStyle/>
          <a:p>
            <a:r>
              <a:rPr lang="en-US" sz="1600" dirty="0"/>
              <a:t>Online Individualized courses begin on the first day of every month.   You will be given a six-month contract for these courses (COMP617, 667, 682, 692/3 and 694).  These courses </a:t>
            </a:r>
            <a:r>
              <a:rPr lang="en-US" sz="1600" b="1" dirty="0"/>
              <a:t>may not </a:t>
            </a:r>
            <a:r>
              <a:rPr lang="en-US" sz="1600" dirty="0"/>
              <a:t>qualify for student finance funding on their own because of the length of time given to take the course.  Contact us for further details.    The essay (696), project (697,698,699) and thesis (676,677,678,679,680) courses are also individualized courses.</a:t>
            </a:r>
          </a:p>
          <a:p>
            <a:endParaRPr lang="en-US" sz="1600" dirty="0"/>
          </a:p>
          <a:p>
            <a:r>
              <a:rPr lang="en-US" sz="1600" dirty="0">
                <a:highlight>
                  <a:srgbClr val="FFFF00"/>
                </a:highlight>
              </a:rPr>
              <a:t>There are normally 30 students allowed per course for grouped study.  Program students are registered first on a first come basis and then non-program student are allowed to register.   Late registrations may be allowed if space is still available.  You will need to contact us with the course you would like to register for, and we will let you know if it is possible.</a:t>
            </a:r>
          </a:p>
          <a:p>
            <a:endParaRPr lang="en-US" sz="1600" dirty="0">
              <a:highlight>
                <a:srgbClr val="FFFF00"/>
              </a:highlight>
            </a:endParaRPr>
          </a:p>
          <a:p>
            <a:r>
              <a:rPr lang="en-US" sz="1600" dirty="0">
                <a:highlight>
                  <a:srgbClr val="FFFF00"/>
                </a:highlight>
              </a:rPr>
              <a:t>If registering in two or more courses per session you may wish to ensure that at least one of the courses has the extension option.  You must extend before the course contract date.  </a:t>
            </a:r>
          </a:p>
          <a:p>
            <a:endParaRPr lang="en-US" sz="1600" dirty="0"/>
          </a:p>
          <a:p>
            <a:r>
              <a:rPr lang="en-US" sz="1600" dirty="0">
                <a:highlight>
                  <a:srgbClr val="FFFF00"/>
                </a:highlight>
              </a:rPr>
              <a:t>COMP695 – this course expects students to have some idea about the topic/area of research they want to do for their essay, project or thesis since many assignment questions invite the student to orient solutions based on the topic/area of research.  Students are expected to develop a research plan in close consultation with a supervisor and defend the same in the final assessment.   </a:t>
            </a:r>
            <a:endParaRPr lang="en-US" sz="2300" dirty="0">
              <a:highlight>
                <a:srgbClr val="FFFF00"/>
              </a:highlight>
            </a:endParaRPr>
          </a:p>
          <a:p>
            <a:endParaRPr lang="en-US" dirty="0"/>
          </a:p>
          <a:p>
            <a:pPr marL="0" indent="0">
              <a:buNone/>
            </a:pPr>
            <a:endParaRPr lang="en-US" dirty="0"/>
          </a:p>
          <a:p>
            <a:pPr marL="0" indent="0">
              <a:buNone/>
            </a:pPr>
            <a:endParaRPr lang="en-US" dirty="0"/>
          </a:p>
        </p:txBody>
      </p:sp>
      <p:sp>
        <p:nvSpPr>
          <p:cNvPr id="3" name="Title 2"/>
          <p:cNvSpPr>
            <a:spLocks noGrp="1"/>
          </p:cNvSpPr>
          <p:nvPr>
            <p:ph type="title"/>
          </p:nvPr>
        </p:nvSpPr>
        <p:spPr>
          <a:xfrm>
            <a:off x="457200" y="359465"/>
            <a:ext cx="8229600" cy="631135"/>
          </a:xfrm>
        </p:spPr>
        <p:txBody>
          <a:bodyPr>
            <a:normAutofit/>
          </a:bodyPr>
          <a:lstStyle/>
          <a:p>
            <a:r>
              <a:rPr lang="en-US" sz="2800" dirty="0"/>
              <a:t>Course Registration Continued</a:t>
            </a:r>
          </a:p>
        </p:txBody>
      </p:sp>
      <p:sp>
        <p:nvSpPr>
          <p:cNvPr id="4" name="Footer Placeholder 3"/>
          <p:cNvSpPr>
            <a:spLocks noGrp="1"/>
          </p:cNvSpPr>
          <p:nvPr>
            <p:ph type="ftr" sz="quarter" idx="12"/>
          </p:nvPr>
        </p:nvSpPr>
        <p:spPr/>
        <p:txBody>
          <a:bodyPr/>
          <a:lstStyle/>
          <a:p>
            <a:r>
              <a:rPr lang="en-CA" dirty="0"/>
              <a:t>Student Orientation November 8, 2022 </a:t>
            </a:r>
            <a:endParaRPr lang="en-US" dirty="0"/>
          </a:p>
        </p:txBody>
      </p:sp>
    </p:spTree>
    <p:extLst>
      <p:ext uri="{BB962C8B-B14F-4D97-AF65-F5344CB8AC3E}">
        <p14:creationId xmlns:p14="http://schemas.microsoft.com/office/powerpoint/2010/main" val="1060159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74345"/>
            <a:ext cx="8534400" cy="4955203"/>
          </a:xfrm>
          <a:prstGeom prst="rect">
            <a:avLst/>
          </a:prstGeom>
        </p:spPr>
        <p:txBody>
          <a:bodyPr wrap="square">
            <a:spAutoFit/>
          </a:bodyPr>
          <a:lstStyle/>
          <a:p>
            <a:pPr algn="ctr"/>
            <a:r>
              <a:rPr lang="en-US" sz="2800" dirty="0"/>
              <a:t>Extensions &amp; Withdrawals</a:t>
            </a:r>
          </a:p>
          <a:p>
            <a:r>
              <a:rPr lang="en-US" sz="1600" dirty="0">
                <a:hlinkClick r:id="rId2"/>
              </a:rPr>
              <a:t>Course Extensions</a:t>
            </a:r>
            <a:endParaRPr lang="en-US" sz="1600" dirty="0"/>
          </a:p>
          <a:p>
            <a:pPr marL="285750" indent="-285750">
              <a:buFont typeface="Arial" panose="020B0604020202020204" pitchFamily="34" charset="0"/>
              <a:buChar char="•"/>
            </a:pPr>
            <a:r>
              <a:rPr lang="en-US" sz="1600" dirty="0">
                <a:highlight>
                  <a:srgbClr val="FFFF00"/>
                </a:highlight>
              </a:rPr>
              <a:t>Course extension are available for some (not all) of our courses for 2 months.</a:t>
            </a:r>
          </a:p>
          <a:p>
            <a:endParaRPr lang="en-US" sz="1600" dirty="0">
              <a:hlinkClick r:id="rId2"/>
            </a:endParaRPr>
          </a:p>
          <a:p>
            <a:r>
              <a:rPr lang="en-US" sz="1600" dirty="0">
                <a:hlinkClick r:id="rId2"/>
              </a:rPr>
              <a:t>Course Withdrawal</a:t>
            </a:r>
            <a:endParaRPr lang="en-US" sz="1600" dirty="0"/>
          </a:p>
          <a:p>
            <a:pPr marL="285750" indent="-285750">
              <a:buFont typeface="Arial" panose="020B0604020202020204" pitchFamily="34" charset="0"/>
              <a:buChar char="•"/>
            </a:pPr>
            <a:r>
              <a:rPr lang="en-US" sz="1600" dirty="0">
                <a:highlight>
                  <a:srgbClr val="FFFF00"/>
                </a:highlight>
              </a:rPr>
              <a:t>It is important that you withdraw from a course you do not intend on finishing as the system will assign an automatic fail and you will receive a failure letter from the Office of the Registrar.  Courses that are not completed by your contract date will be assigned a fail if you don’t withdraw or extend.    </a:t>
            </a:r>
          </a:p>
          <a:p>
            <a:endParaRPr lang="en-US" sz="1600" dirty="0"/>
          </a:p>
          <a:p>
            <a:pPr marL="285750" indent="-285750">
              <a:buFont typeface="Arial" panose="020B0604020202020204" pitchFamily="34" charset="0"/>
              <a:buChar char="•"/>
            </a:pPr>
            <a:r>
              <a:rPr lang="en-US" sz="1600" dirty="0"/>
              <a:t>You will receive a partial refund (less Course Withdrawal Processing Fee) if you withdraw within the first 30 days.  After that there is no refund.  Do not return the materials.</a:t>
            </a:r>
          </a:p>
          <a:p>
            <a:pPr marL="285750" indent="-285750">
              <a:buFont typeface="Arial" panose="020B0604020202020204" pitchFamily="34" charset="0"/>
              <a:buChar char="•"/>
            </a:pPr>
            <a:endParaRPr lang="en-US" sz="1600" dirty="0">
              <a:highlight>
                <a:srgbClr val="FFFF00"/>
              </a:highlight>
            </a:endParaRPr>
          </a:p>
          <a:p>
            <a:endParaRPr lang="en-US" sz="1600" dirty="0"/>
          </a:p>
          <a:p>
            <a:r>
              <a:rPr lang="en-US" sz="1600" dirty="0">
                <a:hlinkClick r:id="rId3"/>
              </a:rPr>
              <a:t>Exams</a:t>
            </a:r>
            <a:endParaRPr lang="en-US" sz="1600" dirty="0"/>
          </a:p>
          <a:p>
            <a:r>
              <a:rPr lang="en-US" sz="1600" dirty="0">
                <a:highlight>
                  <a:srgbClr val="FFFF00"/>
                </a:highlight>
              </a:rPr>
              <a:t>Exams must be written within the 13 week session or by your course end date for individualized Study.</a:t>
            </a:r>
          </a:p>
          <a:p>
            <a:endParaRPr lang="en-US" sz="1600" dirty="0"/>
          </a:p>
          <a:p>
            <a:r>
              <a:rPr lang="en-US" sz="1600" dirty="0">
                <a:hlinkClick r:id="rId4"/>
              </a:rPr>
              <a:t>Graduate Fees</a:t>
            </a:r>
            <a:r>
              <a:rPr lang="en-US" sz="1600" dirty="0"/>
              <a:t>	</a:t>
            </a:r>
          </a:p>
        </p:txBody>
      </p:sp>
      <p:sp>
        <p:nvSpPr>
          <p:cNvPr id="3" name="Footer Placeholder 2"/>
          <p:cNvSpPr>
            <a:spLocks noGrp="1"/>
          </p:cNvSpPr>
          <p:nvPr>
            <p:ph type="ftr" sz="quarter" idx="11"/>
          </p:nvPr>
        </p:nvSpPr>
        <p:spPr/>
        <p:txBody>
          <a:bodyPr/>
          <a:lstStyle/>
          <a:p>
            <a:r>
              <a:rPr lang="en-CA" dirty="0"/>
              <a:t>Student Orientation November 8, 2022 </a:t>
            </a:r>
            <a:endParaRPr lang="en-US" dirty="0"/>
          </a:p>
        </p:txBody>
      </p:sp>
    </p:spTree>
    <p:extLst>
      <p:ext uri="{BB962C8B-B14F-4D97-AF65-F5344CB8AC3E}">
        <p14:creationId xmlns:p14="http://schemas.microsoft.com/office/powerpoint/2010/main" val="1486915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74345"/>
            <a:ext cx="8534400" cy="6432530"/>
          </a:xfrm>
          <a:prstGeom prst="rect">
            <a:avLst/>
          </a:prstGeom>
        </p:spPr>
        <p:txBody>
          <a:bodyPr wrap="square">
            <a:spAutoFit/>
          </a:bodyPr>
          <a:lstStyle/>
          <a:p>
            <a:pPr algn="ctr"/>
            <a:r>
              <a:rPr lang="en-US" sz="1600" dirty="0"/>
              <a:t>	</a:t>
            </a:r>
            <a:r>
              <a:rPr lang="en-US" sz="2800" dirty="0"/>
              <a:t>Other Tips</a:t>
            </a:r>
          </a:p>
          <a:p>
            <a:pPr marL="285750" indent="-285750">
              <a:buFont typeface="Arial" panose="020B0604020202020204" pitchFamily="34" charset="0"/>
              <a:buChar char="•"/>
            </a:pPr>
            <a:r>
              <a:rPr lang="en-US" sz="1600" dirty="0">
                <a:highlight>
                  <a:srgbClr val="FFFF00"/>
                </a:highlight>
              </a:rPr>
              <a:t>The Essay, Project or Thesis courses are meant to be your last courses in the program.  These courses have 6 or 8 month contracts and are not part of the session offerings.</a:t>
            </a:r>
          </a:p>
          <a:p>
            <a:pPr marL="285750" indent="-285750">
              <a:buFont typeface="Arial" panose="020B0604020202020204" pitchFamily="34" charset="0"/>
              <a:buChar char="•"/>
            </a:pPr>
            <a:endParaRPr lang="en-US" sz="1600" dirty="0"/>
          </a:p>
          <a:p>
            <a:r>
              <a:rPr lang="en-US" sz="1600" dirty="0">
                <a:hlinkClick r:id="rId2"/>
              </a:rPr>
              <a:t>Essay</a:t>
            </a:r>
            <a:r>
              <a:rPr lang="en-US" sz="1600" dirty="0"/>
              <a:t> (COMP696) – 8 month contract – 6 months to submit the essay and the remaining 2 months is for examination and any revisions you are asked to make.</a:t>
            </a:r>
          </a:p>
          <a:p>
            <a:endParaRPr lang="en-US" sz="1600" dirty="0"/>
          </a:p>
          <a:p>
            <a:r>
              <a:rPr lang="en-US" sz="1600" dirty="0">
                <a:hlinkClick r:id="rId3"/>
              </a:rPr>
              <a:t>Project</a:t>
            </a:r>
            <a:r>
              <a:rPr lang="en-US" sz="1600" dirty="0"/>
              <a:t> (COMP697, 698, 699)   - COMP697 and 698 have 6 months each.   COMP699 - 8 month contract – 6 months to submit the project, defence and the remaining 2 months is for examination and any revisions you are asked to make.</a:t>
            </a:r>
          </a:p>
          <a:p>
            <a:endParaRPr lang="en-US" sz="1600" dirty="0"/>
          </a:p>
          <a:p>
            <a:r>
              <a:rPr lang="en-US" sz="1600" dirty="0">
                <a:hlinkClick r:id="rId4"/>
              </a:rPr>
              <a:t>Thesis</a:t>
            </a:r>
            <a:r>
              <a:rPr lang="en-US" sz="1600" dirty="0"/>
              <a:t> (COMP676, 677, 678, 679, 680) – First four courses are 6 months each.  COMP680 - 8 month contract – 6 months to submit the thesis and the remaining 2 months is for examination, defence and any revisions you are asked to make.</a:t>
            </a:r>
          </a:p>
          <a:p>
            <a:endParaRPr lang="en-US" sz="1600" dirty="0"/>
          </a:p>
          <a:p>
            <a:r>
              <a:rPr lang="en-US" sz="1600" dirty="0">
                <a:highlight>
                  <a:srgbClr val="FFFF00"/>
                </a:highlight>
              </a:rPr>
              <a:t>If you don’t complete by the contract date or extend the course you will receive a fail and need to re-register.  I’ve provided the link for each of the pages from our website which shows the Handbooks and Resources such as suggested research topics at each site.  You can also access completed Essay and Projects from this site in the Digital Repository.  Thesis are available from FGS website.</a:t>
            </a:r>
          </a:p>
          <a:p>
            <a:endParaRPr lang="en-US" sz="1600" dirty="0"/>
          </a:p>
          <a:p>
            <a:r>
              <a:rPr lang="en-US" sz="1600" dirty="0">
                <a:hlinkClick r:id="rId5"/>
              </a:rPr>
              <a:t>Submission Schedule</a:t>
            </a:r>
            <a:endParaRPr lang="en-US" sz="1600" dirty="0"/>
          </a:p>
          <a:p>
            <a:r>
              <a:rPr lang="en-US" sz="1600" dirty="0">
                <a:hlinkClick r:id="rId6"/>
              </a:rPr>
              <a:t>Faculty of Graduate Studies </a:t>
            </a:r>
            <a:endParaRPr lang="en-US" sz="1600" dirty="0"/>
          </a:p>
          <a:p>
            <a:endParaRPr lang="en-US" sz="1600" dirty="0"/>
          </a:p>
          <a:p>
            <a:endParaRPr lang="en-US" sz="1600" dirty="0"/>
          </a:p>
          <a:p>
            <a:endParaRPr lang="en-US" sz="1600" dirty="0"/>
          </a:p>
        </p:txBody>
      </p:sp>
      <p:sp>
        <p:nvSpPr>
          <p:cNvPr id="4" name="Footer Placeholder 3"/>
          <p:cNvSpPr>
            <a:spLocks noGrp="1"/>
          </p:cNvSpPr>
          <p:nvPr>
            <p:ph type="ftr" sz="quarter" idx="11"/>
          </p:nvPr>
        </p:nvSpPr>
        <p:spPr/>
        <p:txBody>
          <a:bodyPr/>
          <a:lstStyle/>
          <a:p>
            <a:r>
              <a:rPr lang="en-CA" dirty="0"/>
              <a:t>Student Orientation November 8, 2022 </a:t>
            </a:r>
            <a:endParaRPr lang="en-US" dirty="0"/>
          </a:p>
        </p:txBody>
      </p:sp>
    </p:spTree>
    <p:extLst>
      <p:ext uri="{BB962C8B-B14F-4D97-AF65-F5344CB8AC3E}">
        <p14:creationId xmlns:p14="http://schemas.microsoft.com/office/powerpoint/2010/main" val="4221385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74345"/>
            <a:ext cx="8534400" cy="6924973"/>
          </a:xfrm>
          <a:prstGeom prst="rect">
            <a:avLst/>
          </a:prstGeom>
        </p:spPr>
        <p:txBody>
          <a:bodyPr wrap="square">
            <a:spAutoFit/>
          </a:bodyPr>
          <a:lstStyle/>
          <a:p>
            <a:pPr algn="ctr"/>
            <a:r>
              <a:rPr lang="en-US" sz="1600" dirty="0"/>
              <a:t>	</a:t>
            </a:r>
            <a:r>
              <a:rPr lang="en-US" sz="2800" dirty="0"/>
              <a:t>Other Tips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highlight>
                  <a:srgbClr val="FFFF00"/>
                </a:highlight>
              </a:rPr>
              <a:t>All our dates and deadlines are listed in our </a:t>
            </a:r>
            <a:r>
              <a:rPr lang="en-US" sz="1600" dirty="0">
                <a:highlight>
                  <a:srgbClr val="FFFF00"/>
                </a:highlight>
                <a:hlinkClick r:id="rId2"/>
              </a:rPr>
              <a:t>Academic Schedule </a:t>
            </a:r>
            <a:r>
              <a:rPr lang="en-US" sz="1600" dirty="0">
                <a:highlight>
                  <a:srgbClr val="FFFF00"/>
                </a:highlight>
              </a:rPr>
              <a:t>on each of the program websites</a:t>
            </a:r>
            <a:r>
              <a:rPr lang="en-US" sz="1600" dirty="0"/>
              <a:t>.</a:t>
            </a:r>
          </a:p>
          <a:p>
            <a:endParaRPr lang="en-US" sz="1600" dirty="0"/>
          </a:p>
          <a:p>
            <a:pPr marL="285750" indent="-285750">
              <a:buFont typeface="Arial" panose="020B0604020202020204" pitchFamily="34" charset="0"/>
              <a:buChar char="•"/>
            </a:pPr>
            <a:r>
              <a:rPr lang="en-US" sz="1600" dirty="0">
                <a:highlight>
                  <a:srgbClr val="FFFF00"/>
                </a:highlight>
              </a:rPr>
              <a:t>To maintain </a:t>
            </a:r>
            <a:r>
              <a:rPr lang="en-US" sz="1600" dirty="0">
                <a:highlight>
                  <a:srgbClr val="FFFF00"/>
                </a:highlight>
                <a:hlinkClick r:id="rId3"/>
              </a:rPr>
              <a:t>program status </a:t>
            </a:r>
            <a:r>
              <a:rPr lang="en-US" sz="1600" dirty="0">
                <a:highlight>
                  <a:srgbClr val="FFFF00"/>
                </a:highlight>
              </a:rPr>
              <a:t>you must complete two course per academic year.  If you start in the Fall your year runs from September-August 31, if you started in Winter your year runs from January to December 31</a:t>
            </a:r>
            <a:r>
              <a:rPr lang="en-US" sz="1600" baseline="30000" dirty="0">
                <a:highlight>
                  <a:srgbClr val="FFFF00"/>
                </a:highlight>
              </a:rPr>
              <a:t>st</a:t>
            </a:r>
            <a:r>
              <a:rPr lang="en-US" sz="1600" dirty="0">
                <a:highlight>
                  <a:srgbClr val="FFFF00"/>
                </a:highlight>
              </a:rPr>
              <a:t>.  If you don’t maintain program status you will receive a reminder message that you must maintain program status in the following year or you risk being removed from the program and would have to re-apply if you wish to continue.</a:t>
            </a:r>
          </a:p>
          <a:p>
            <a:endParaRPr lang="en-US" sz="1600" dirty="0">
              <a:hlinkClick r:id="rId4" action="ppaction://hlinkfile"/>
            </a:endParaRPr>
          </a:p>
          <a:p>
            <a:pPr marL="285750" indent="-285750">
              <a:buFont typeface="Arial" panose="020B0604020202020204" pitchFamily="34" charset="0"/>
              <a:buChar char="•"/>
            </a:pPr>
            <a:r>
              <a:rPr lang="en-US" sz="1600" dirty="0">
                <a:highlight>
                  <a:srgbClr val="FFFF00"/>
                </a:highlight>
                <a:hlinkClick r:id="rId4" action="ppaction://hlinkfile"/>
              </a:rPr>
              <a:t>Ask AU </a:t>
            </a:r>
            <a:r>
              <a:rPr lang="en-US" sz="1600" dirty="0">
                <a:highlight>
                  <a:srgbClr val="FFFF00"/>
                </a:highlight>
              </a:rPr>
              <a:t>can be used to answer some general questions; like questions on student Id cards, T2202A for tax receipts and transcripts.  Please remember that most information from this site is for undergraduate courses.  Go to your program website for graduate information.</a:t>
            </a:r>
          </a:p>
          <a:p>
            <a:endParaRPr lang="en-US" sz="1600" dirty="0"/>
          </a:p>
          <a:p>
            <a:r>
              <a:rPr lang="en-US" sz="1600" dirty="0">
                <a:hlinkClick r:id="rId5"/>
              </a:rPr>
              <a:t>Master of Science in Information Systems</a:t>
            </a:r>
            <a:endParaRPr lang="en-US" sz="1600" dirty="0"/>
          </a:p>
          <a:p>
            <a:r>
              <a:rPr lang="en-US" sz="1600" dirty="0">
                <a:hlinkClick r:id="rId6"/>
              </a:rPr>
              <a:t>Graduate Certificate in Information Technology Management</a:t>
            </a:r>
            <a:endParaRPr lang="en-US" sz="1600" dirty="0"/>
          </a:p>
          <a:p>
            <a:r>
              <a:rPr lang="en-US" sz="1600" dirty="0">
                <a:hlinkClick r:id="rId7"/>
              </a:rPr>
              <a:t>Graduate Certificate in Data Analytics</a:t>
            </a:r>
            <a:endParaRPr lang="en-US" sz="1600" dirty="0"/>
          </a:p>
          <a:p>
            <a:r>
              <a:rPr lang="en-US" sz="1600" dirty="0">
                <a:hlinkClick r:id="rId8"/>
              </a:rPr>
              <a:t>Graduate Certificate in Information Security</a:t>
            </a:r>
            <a:endParaRPr lang="en-US" sz="1600" dirty="0"/>
          </a:p>
          <a:p>
            <a:endParaRPr lang="en-US" sz="1600" dirty="0"/>
          </a:p>
          <a:p>
            <a:r>
              <a:rPr lang="en-US" sz="1600" dirty="0"/>
              <a:t>	</a:t>
            </a:r>
          </a:p>
          <a:p>
            <a:pPr marL="285750" indent="-285750">
              <a:buFont typeface="Arial" panose="020B0604020202020204" pitchFamily="34" charset="0"/>
              <a:buChar char="•"/>
            </a:pPr>
            <a:r>
              <a:rPr lang="en-US" sz="1600" dirty="0">
                <a:hlinkClick r:id="rId9"/>
              </a:rPr>
              <a:t>Course Access (Moodle)</a:t>
            </a:r>
            <a:endParaRPr lang="en-US" sz="1600" dirty="0"/>
          </a:p>
          <a:p>
            <a:r>
              <a:rPr lang="en-US" sz="1600" dirty="0"/>
              <a:t>		</a:t>
            </a:r>
          </a:p>
          <a:p>
            <a:endParaRPr lang="en-US" sz="1600" dirty="0"/>
          </a:p>
          <a:p>
            <a:endParaRPr lang="en-US" sz="1600" dirty="0"/>
          </a:p>
          <a:p>
            <a:endParaRPr lang="en-US" sz="1600" dirty="0"/>
          </a:p>
          <a:p>
            <a:endParaRPr lang="en-US" sz="1600" dirty="0"/>
          </a:p>
          <a:p>
            <a:endParaRPr lang="en-US" sz="1600" dirty="0"/>
          </a:p>
        </p:txBody>
      </p:sp>
      <p:sp>
        <p:nvSpPr>
          <p:cNvPr id="4" name="Footer Placeholder 3"/>
          <p:cNvSpPr>
            <a:spLocks noGrp="1"/>
          </p:cNvSpPr>
          <p:nvPr>
            <p:ph type="ftr" sz="quarter" idx="11"/>
          </p:nvPr>
        </p:nvSpPr>
        <p:spPr/>
        <p:txBody>
          <a:bodyPr/>
          <a:lstStyle/>
          <a:p>
            <a:r>
              <a:rPr lang="en-CA" dirty="0"/>
              <a:t>Student Orientation November 8, 2022 </a:t>
            </a:r>
            <a:endParaRPr lang="en-US" dirty="0"/>
          </a:p>
        </p:txBody>
      </p:sp>
    </p:spTree>
    <p:extLst>
      <p:ext uri="{BB962C8B-B14F-4D97-AF65-F5344CB8AC3E}">
        <p14:creationId xmlns:p14="http://schemas.microsoft.com/office/powerpoint/2010/main" val="1760247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74345"/>
            <a:ext cx="8534400" cy="5447645"/>
          </a:xfrm>
          <a:prstGeom prst="rect">
            <a:avLst/>
          </a:prstGeom>
        </p:spPr>
        <p:txBody>
          <a:bodyPr wrap="square">
            <a:spAutoFit/>
          </a:bodyPr>
          <a:lstStyle/>
          <a:p>
            <a:pPr algn="ctr"/>
            <a:r>
              <a:rPr lang="en-US" sz="1600" dirty="0"/>
              <a:t>	</a:t>
            </a:r>
            <a:r>
              <a:rPr lang="en-US" sz="2800" dirty="0"/>
              <a:t>Other Tips</a:t>
            </a:r>
            <a:endParaRPr lang="en-US" sz="1600" dirty="0"/>
          </a:p>
          <a:p>
            <a:endParaRPr lang="en-US" sz="1600" dirty="0"/>
          </a:p>
          <a:p>
            <a:pPr marL="285750" indent="-285750">
              <a:buFont typeface="Arial" panose="020B0604020202020204" pitchFamily="34" charset="0"/>
              <a:buChar char="•"/>
            </a:pPr>
            <a:r>
              <a:rPr lang="en-US" sz="1600" dirty="0"/>
              <a:t>Moodle – Student Orientation</a:t>
            </a:r>
          </a:p>
          <a:p>
            <a:endParaRPr lang="en-US" sz="1600" dirty="0"/>
          </a:p>
          <a:p>
            <a:r>
              <a:rPr lang="en-US" sz="1600" dirty="0"/>
              <a:t>	</a:t>
            </a:r>
            <a:r>
              <a:rPr lang="en-US" sz="1600" dirty="0">
                <a:hlinkClick r:id="rId2"/>
              </a:rPr>
              <a:t>http://orientation.lms.athabascau.ca</a:t>
            </a:r>
            <a:endParaRPr lang="en-US" sz="1600" dirty="0"/>
          </a:p>
          <a:p>
            <a:endParaRPr lang="en-US" sz="1600" dirty="0"/>
          </a:p>
          <a:p>
            <a:pPr marL="285750" indent="-285750">
              <a:buFont typeface="Arial" panose="020B0604020202020204" pitchFamily="34" charset="0"/>
              <a:buChar char="•"/>
            </a:pPr>
            <a:r>
              <a:rPr lang="en-US" sz="1600" dirty="0"/>
              <a:t>The Office of the Registrar has information available regarding Finance, Scholarships, Grants and Bursaries.</a:t>
            </a:r>
          </a:p>
          <a:p>
            <a:endParaRPr lang="en-US" sz="1600" dirty="0"/>
          </a:p>
          <a:p>
            <a:r>
              <a:rPr lang="en-US" sz="1600" dirty="0"/>
              <a:t>	</a:t>
            </a:r>
            <a:r>
              <a:rPr lang="en-US" sz="1600" dirty="0">
                <a:hlinkClick r:id="rId3"/>
              </a:rPr>
              <a:t>http://registrar.athabascau.ca/financial/</a:t>
            </a:r>
            <a:endParaRPr lang="en-US" sz="1600" dirty="0"/>
          </a:p>
          <a:p>
            <a:r>
              <a:rPr lang="en-US" sz="1600" dirty="0"/>
              <a:t>	</a:t>
            </a:r>
            <a:r>
              <a:rPr lang="en-US" sz="1600" dirty="0">
                <a:hlinkClick r:id="rId4"/>
              </a:rPr>
              <a:t>http://registrar.athabascau.ca/studentawards/studawrds.php</a:t>
            </a:r>
            <a:endParaRPr lang="en-US" sz="1600" dirty="0"/>
          </a:p>
          <a:p>
            <a:r>
              <a:rPr lang="en-US" sz="1600" dirty="0"/>
              <a:t>	</a:t>
            </a:r>
            <a:endParaRPr lang="en-US" sz="1600" dirty="0">
              <a:highlight>
                <a:srgbClr val="FFFF00"/>
              </a:highlight>
            </a:endParaRPr>
          </a:p>
          <a:p>
            <a:r>
              <a:rPr lang="en-US" sz="1600" dirty="0">
                <a:highlight>
                  <a:srgbClr val="FFFF00"/>
                </a:highlight>
                <a:hlinkClick r:id="rId5"/>
              </a:rPr>
              <a:t>DegreeWorks</a:t>
            </a:r>
            <a:endParaRPr lang="en-US" sz="1600" dirty="0">
              <a:highlight>
                <a:srgbClr val="FFFF00"/>
              </a:highlight>
            </a:endParaRPr>
          </a:p>
          <a:p>
            <a:r>
              <a:rPr lang="en-CA" sz="1600" b="0" i="0" dirty="0">
                <a:solidFill>
                  <a:srgbClr val="333333"/>
                </a:solidFill>
                <a:effectLst/>
                <a:latin typeface="Lucida Grande"/>
              </a:rPr>
              <a:t>DegreeWorks is a web-based tool for graduate students that will help you and your advisor review and track your degree progress and more easily navigate AU’s curriculum requirements.  This program provides academic planning tools that create new efficiencies and foster more personal interactions between advisors and students.  You receive the academic advice you need to succeed, and advisors gain new capacity to support you.</a:t>
            </a:r>
          </a:p>
          <a:p>
            <a:endParaRPr lang="en-CA" sz="1600" b="0" i="0" dirty="0">
              <a:solidFill>
                <a:srgbClr val="333333"/>
              </a:solidFill>
              <a:effectLst/>
              <a:latin typeface="Lucida Grande"/>
            </a:endParaRPr>
          </a:p>
          <a:p>
            <a:r>
              <a:rPr lang="en-CA" sz="1600" b="0" i="0" dirty="0">
                <a:solidFill>
                  <a:srgbClr val="333333"/>
                </a:solidFill>
                <a:effectLst/>
                <a:latin typeface="Lucida Grande"/>
              </a:rPr>
              <a:t>Log on to this service right away at https://secure3.athabascau.ca/degreeworks/ and see what DegreeWorks can do for you.  DegreeWorks can also be accessed within MyAU.</a:t>
            </a:r>
            <a:endParaRPr lang="en-US" sz="1600" dirty="0"/>
          </a:p>
        </p:txBody>
      </p:sp>
      <p:sp>
        <p:nvSpPr>
          <p:cNvPr id="3" name="Footer Placeholder 2"/>
          <p:cNvSpPr>
            <a:spLocks noGrp="1"/>
          </p:cNvSpPr>
          <p:nvPr>
            <p:ph type="ftr" sz="quarter" idx="11"/>
          </p:nvPr>
        </p:nvSpPr>
        <p:spPr/>
        <p:txBody>
          <a:bodyPr/>
          <a:lstStyle/>
          <a:p>
            <a:r>
              <a:rPr lang="en-CA" dirty="0"/>
              <a:t>Student Orientation November 8, 2022 </a:t>
            </a:r>
            <a:endParaRPr lang="en-US" dirty="0"/>
          </a:p>
        </p:txBody>
      </p:sp>
    </p:spTree>
    <p:extLst>
      <p:ext uri="{BB962C8B-B14F-4D97-AF65-F5344CB8AC3E}">
        <p14:creationId xmlns:p14="http://schemas.microsoft.com/office/powerpoint/2010/main" val="2113688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74345"/>
            <a:ext cx="8534400" cy="7017306"/>
          </a:xfrm>
          <a:prstGeom prst="rect">
            <a:avLst/>
          </a:prstGeom>
        </p:spPr>
        <p:txBody>
          <a:bodyPr wrap="square">
            <a:spAutoFit/>
          </a:bodyPr>
          <a:lstStyle/>
          <a:p>
            <a:pPr algn="ctr"/>
            <a:r>
              <a:rPr lang="en-US" sz="1600" dirty="0"/>
              <a:t>	</a:t>
            </a:r>
            <a:r>
              <a:rPr lang="en-US" sz="2800" dirty="0"/>
              <a:t>Other Tips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highlight>
                  <a:srgbClr val="FFFF00"/>
                </a:highlight>
              </a:rPr>
              <a:t>Student e-mail accounts with AU:  If you don’t already have an AU e-mail account you will receive one once you register in a course.  When you activate it this becomes your primary e-mail with us.  You need to check it or change it back to the e-mail you wish to use.</a:t>
            </a:r>
          </a:p>
          <a:p>
            <a:r>
              <a:rPr lang="en-US" sz="1600" dirty="0">
                <a:hlinkClick r:id="rId2"/>
              </a:rPr>
              <a:t>Office 365 for Students</a:t>
            </a:r>
            <a:r>
              <a:rPr lang="en-US" sz="1600" dirty="0"/>
              <a:t>		</a:t>
            </a:r>
          </a:p>
          <a:p>
            <a:endParaRPr lang="en-US" sz="1600" dirty="0"/>
          </a:p>
          <a:p>
            <a:pPr marL="285750" indent="-285750">
              <a:buFont typeface="Arial" panose="020B0604020202020204" pitchFamily="34" charset="0"/>
              <a:buChar char="•"/>
            </a:pPr>
            <a:r>
              <a:rPr lang="en-US" sz="1600" dirty="0"/>
              <a:t>Join “The Landing”   </a:t>
            </a:r>
            <a:r>
              <a:rPr lang="en-US" dirty="0"/>
              <a:t>If you have an AU login or are an invited guest, this is </a:t>
            </a:r>
            <a:r>
              <a:rPr lang="en-US" i="1" dirty="0"/>
              <a:t>your</a:t>
            </a:r>
            <a:r>
              <a:rPr lang="en-US" dirty="0"/>
              <a:t> site. You can use this site to </a:t>
            </a:r>
            <a:r>
              <a:rPr lang="en-US" b="1" dirty="0"/>
              <a:t>share</a:t>
            </a:r>
            <a:r>
              <a:rPr lang="en-US" dirty="0"/>
              <a:t>, </a:t>
            </a:r>
            <a:r>
              <a:rPr lang="en-US" b="1" dirty="0"/>
              <a:t>communicate</a:t>
            </a:r>
            <a:r>
              <a:rPr lang="en-US" dirty="0"/>
              <a:t> and </a:t>
            </a:r>
            <a:r>
              <a:rPr lang="en-US" b="1" dirty="0"/>
              <a:t>connect. </a:t>
            </a:r>
            <a:r>
              <a:rPr lang="en-US" dirty="0"/>
              <a:t>Just log in with your AU username and password to join over 10,000 other members.</a:t>
            </a:r>
            <a:endParaRPr lang="en-US" sz="1600" dirty="0"/>
          </a:p>
          <a:p>
            <a:r>
              <a:rPr lang="en-US" sz="1600" dirty="0"/>
              <a:t>	</a:t>
            </a:r>
            <a:r>
              <a:rPr lang="en-US" sz="1600" dirty="0">
                <a:hlinkClick r:id="rId3"/>
              </a:rPr>
              <a:t>https://landing.athabascau.ca/</a:t>
            </a:r>
            <a:endParaRPr lang="en-US" sz="1600" dirty="0"/>
          </a:p>
          <a:p>
            <a:endParaRPr lang="en-US" sz="1600" dirty="0">
              <a:highlight>
                <a:srgbClr val="FFFF00"/>
              </a:highlight>
            </a:endParaRPr>
          </a:p>
          <a:p>
            <a:r>
              <a:rPr lang="en-US" sz="1600" dirty="0">
                <a:highlight>
                  <a:srgbClr val="FFFF00"/>
                </a:highlight>
              </a:rPr>
              <a:t>If you need more time to complete your program or need a break in your studies there are possibilities.  See the following links and contact us to discuss what will work for you.  </a:t>
            </a:r>
          </a:p>
          <a:p>
            <a:pPr marL="285750" indent="-285750">
              <a:buFont typeface="Arial" panose="020B0604020202020204" pitchFamily="34" charset="0"/>
              <a:buChar char="•"/>
            </a:pPr>
            <a:r>
              <a:rPr lang="en-US" sz="1600" dirty="0">
                <a:highlight>
                  <a:srgbClr val="FFFF00"/>
                </a:highlight>
                <a:hlinkClick r:id="rId4"/>
              </a:rPr>
              <a:t>Program Extension</a:t>
            </a:r>
            <a:endParaRPr lang="en-US" sz="1600" dirty="0">
              <a:highlight>
                <a:srgbClr val="FFFF00"/>
              </a:highlight>
            </a:endParaRPr>
          </a:p>
          <a:p>
            <a:pPr marL="285750" indent="-285750">
              <a:buFont typeface="Arial" panose="020B0604020202020204" pitchFamily="34" charset="0"/>
              <a:buChar char="•"/>
            </a:pPr>
            <a:r>
              <a:rPr lang="en-US" sz="1600" dirty="0">
                <a:highlight>
                  <a:srgbClr val="FFFF00"/>
                </a:highlight>
                <a:hlinkClick r:id="rId5"/>
              </a:rPr>
              <a:t>Program Deferral</a:t>
            </a:r>
            <a:endParaRPr lang="en-US" sz="1600" dirty="0">
              <a:highlight>
                <a:srgbClr val="FFFF00"/>
              </a:highlight>
            </a:endParaRPr>
          </a:p>
          <a:p>
            <a:pPr lvl="1"/>
            <a:r>
              <a:rPr lang="en-US" sz="1600" dirty="0"/>
              <a:t>	</a:t>
            </a:r>
          </a:p>
          <a:p>
            <a:r>
              <a:rPr lang="en-US" sz="1600" dirty="0"/>
              <a:t>Write Site</a:t>
            </a:r>
          </a:p>
          <a:p>
            <a:r>
              <a:rPr lang="en-US" sz="1600" dirty="0"/>
              <a:t>https://www.athabascau.ca/write-site/index.html</a:t>
            </a:r>
          </a:p>
          <a:p>
            <a:endParaRPr lang="en-US" sz="1600" dirty="0">
              <a:highlight>
                <a:srgbClr val="FFFF00"/>
              </a:highlight>
            </a:endParaRPr>
          </a:p>
          <a:p>
            <a:r>
              <a:rPr lang="en-US" sz="1600" dirty="0">
                <a:highlight>
                  <a:srgbClr val="FFFF00"/>
                </a:highlight>
              </a:rPr>
              <a:t>Any time you have a question or an issue please contact </a:t>
            </a:r>
            <a:r>
              <a:rPr lang="en-US" sz="1600" dirty="0">
                <a:highlight>
                  <a:srgbClr val="FFFF00"/>
                </a:highlight>
                <a:hlinkClick r:id="rId6"/>
              </a:rPr>
              <a:t>fst_grad_success@athabascau.ca</a:t>
            </a:r>
            <a:r>
              <a:rPr lang="en-US" sz="1600" dirty="0">
                <a:highlight>
                  <a:srgbClr val="FFFF00"/>
                </a:highlight>
              </a:rPr>
              <a:t> and we will do our best to help or direct you to the appropriate person who can.</a:t>
            </a:r>
          </a:p>
          <a:p>
            <a:endParaRPr lang="en-US" sz="1600" dirty="0"/>
          </a:p>
          <a:p>
            <a:pPr marL="285750" indent="-285750">
              <a:buFont typeface="Arial" panose="020B0604020202020204" pitchFamily="34" charset="0"/>
              <a:buChar char="•"/>
            </a:pPr>
            <a:endParaRPr lang="en-US" sz="1600" dirty="0"/>
          </a:p>
          <a:p>
            <a:endParaRPr lang="en-US" sz="1600" dirty="0"/>
          </a:p>
          <a:p>
            <a:endParaRPr lang="en-US" sz="1600" dirty="0"/>
          </a:p>
          <a:p>
            <a:endParaRPr lang="en-US" sz="1600" dirty="0"/>
          </a:p>
        </p:txBody>
      </p:sp>
      <p:sp>
        <p:nvSpPr>
          <p:cNvPr id="3" name="Footer Placeholder 2"/>
          <p:cNvSpPr>
            <a:spLocks noGrp="1"/>
          </p:cNvSpPr>
          <p:nvPr>
            <p:ph type="ftr" sz="quarter" idx="11"/>
          </p:nvPr>
        </p:nvSpPr>
        <p:spPr/>
        <p:txBody>
          <a:bodyPr/>
          <a:lstStyle/>
          <a:p>
            <a:r>
              <a:rPr lang="en-CA" dirty="0"/>
              <a:t>Student Orientation November 8, 2022 </a:t>
            </a:r>
            <a:endParaRPr lang="en-US" dirty="0"/>
          </a:p>
        </p:txBody>
      </p:sp>
    </p:spTree>
    <p:extLst>
      <p:ext uri="{BB962C8B-B14F-4D97-AF65-F5344CB8AC3E}">
        <p14:creationId xmlns:p14="http://schemas.microsoft.com/office/powerpoint/2010/main" val="6310275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ACE8737A9D3A5409C2AABBBFCF0EFC4" ma:contentTypeVersion="3" ma:contentTypeDescription="Create a new document." ma:contentTypeScope="" ma:versionID="bc31582db8a8bf22734ebf3149862789">
  <xsd:schema xmlns:xsd="http://www.w3.org/2001/XMLSchema" xmlns:xs="http://www.w3.org/2001/XMLSchema" xmlns:p="http://schemas.microsoft.com/office/2006/metadata/properties" xmlns:ns2="1646d476-366a-4c48-9574-211e67f97798" targetNamespace="http://schemas.microsoft.com/office/2006/metadata/properties" ma:root="true" ma:fieldsID="c79604417bb73426bbac2b46b0c3c087" ns2:_="">
    <xsd:import namespace="1646d476-366a-4c48-9574-211e67f97798"/>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46d476-366a-4c48-9574-211e67f977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9A3DBBE-8D97-43E6-AB8F-A9D1D18B6E14}">
  <ds:schemaRefs>
    <ds:schemaRef ds:uri="http://schemas.microsoft.com/sharepoint/v3/contenttype/forms"/>
  </ds:schemaRefs>
</ds:datastoreItem>
</file>

<file path=customXml/itemProps2.xml><?xml version="1.0" encoding="utf-8"?>
<ds:datastoreItem xmlns:ds="http://schemas.openxmlformats.org/officeDocument/2006/customXml" ds:itemID="{49E7339B-56C7-414C-8D6A-49A77DD4C5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46d476-366a-4c48-9574-211e67f977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DE19518-05A2-43B3-8B83-40ABEC717EF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1197</TotalTime>
  <Words>1472</Words>
  <Application>Microsoft Office PowerPoint</Application>
  <PresentationFormat>On-screen Show (4:3)</PresentationFormat>
  <Paragraphs>112</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Lucida Grande</vt:lpstr>
      <vt:lpstr>Office Theme</vt:lpstr>
      <vt:lpstr>Course Registration, Withdrawal &amp; Extension Links &amp; Tips</vt:lpstr>
      <vt:lpstr>Course Registration</vt:lpstr>
      <vt:lpstr>Course Registration Continued</vt:lpstr>
      <vt:lpstr>PowerPoint Presentation</vt:lpstr>
      <vt:lpstr>PowerPoint Presentation</vt:lpstr>
      <vt:lpstr>PowerPoint Presentation</vt:lpstr>
      <vt:lpstr>PowerPoint Presentation</vt:lpstr>
      <vt:lpstr>PowerPoint Presentation</vt:lpstr>
    </vt:vector>
  </TitlesOfParts>
  <Company>Athabasca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Gray</dc:creator>
  <cp:lastModifiedBy>Linda Gray</cp:lastModifiedBy>
  <cp:revision>42</cp:revision>
  <cp:lastPrinted>2020-11-09T15:00:35Z</cp:lastPrinted>
  <dcterms:created xsi:type="dcterms:W3CDTF">2015-12-01T17:44:55Z</dcterms:created>
  <dcterms:modified xsi:type="dcterms:W3CDTF">2023-11-23T22:46:37Z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0x0101008ACE8737A9D3A5409C2AABBBFCF0EFC4</vt:lpwstr>
  </property>
</Properties>
</file>