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304" r:id="rId5"/>
    <p:sldId id="303" r:id="rId6"/>
    <p:sldId id="258" r:id="rId7"/>
    <p:sldId id="265" r:id="rId8"/>
    <p:sldId id="266" r:id="rId9"/>
    <p:sldId id="305" r:id="rId10"/>
    <p:sldId id="269" r:id="rId11"/>
    <p:sldId id="270" r:id="rId12"/>
    <p:sldId id="302" r:id="rId13"/>
    <p:sldId id="271" r:id="rId14"/>
    <p:sldId id="272" r:id="rId15"/>
    <p:sldId id="273" r:id="rId16"/>
    <p:sldId id="274" r:id="rId17"/>
    <p:sldId id="301" r:id="rId18"/>
    <p:sldId id="276" r:id="rId19"/>
    <p:sldId id="277" r:id="rId20"/>
    <p:sldId id="278" r:id="rId21"/>
    <p:sldId id="300" r:id="rId22"/>
    <p:sldId id="280" r:id="rId23"/>
    <p:sldId id="281" r:id="rId24"/>
    <p:sldId id="293" r:id="rId25"/>
    <p:sldId id="292" r:id="rId26"/>
    <p:sldId id="298" r:id="rId27"/>
    <p:sldId id="288" r:id="rId28"/>
    <p:sldId id="299" r:id="rId29"/>
    <p:sldId id="287" r:id="rId30"/>
    <p:sldId id="291" r:id="rId31"/>
    <p:sldId id="26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5D"/>
    <a:srgbClr val="F15A22"/>
    <a:srgbClr val="474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63EA6-A85E-42FA-B90F-A5941B421D9A}" v="13" dt="2022-11-08T02:55:24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0" autoAdjust="0"/>
    <p:restoredTop sz="94677"/>
  </p:normalViewPr>
  <p:slideViewPr>
    <p:cSldViewPr snapToGrid="0">
      <p:cViewPr varScale="1">
        <p:scale>
          <a:sx n="59" d="100"/>
          <a:sy n="59" d="100"/>
        </p:scale>
        <p:origin x="10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Purchase" userId="S::hpurchase@athabascau.ca::e0a2aaf8-d483-40e4-8c47-1da561d6ef8a" providerId="AD" clId="Web-{B6C63EA6-A85E-42FA-B90F-A5941B421D9A}"/>
    <pc:docChg chg="modSld">
      <pc:chgData name="Heather Purchase" userId="S::hpurchase@athabascau.ca::e0a2aaf8-d483-40e4-8c47-1da561d6ef8a" providerId="AD" clId="Web-{B6C63EA6-A85E-42FA-B90F-A5941B421D9A}" dt="2022-11-08T02:55:24.310" v="11" actId="20577"/>
      <pc:docMkLst>
        <pc:docMk/>
      </pc:docMkLst>
      <pc:sldChg chg="modSp">
        <pc:chgData name="Heather Purchase" userId="S::hpurchase@athabascau.ca::e0a2aaf8-d483-40e4-8c47-1da561d6ef8a" providerId="AD" clId="Web-{B6C63EA6-A85E-42FA-B90F-A5941B421D9A}" dt="2022-11-08T02:55:24.310" v="11" actId="20577"/>
        <pc:sldMkLst>
          <pc:docMk/>
          <pc:sldMk cId="3543193722" sldId="267"/>
        </pc:sldMkLst>
        <pc:spChg chg="mod">
          <ac:chgData name="Heather Purchase" userId="S::hpurchase@athabascau.ca::e0a2aaf8-d483-40e4-8c47-1da561d6ef8a" providerId="AD" clId="Web-{B6C63EA6-A85E-42FA-B90F-A5941B421D9A}" dt="2022-11-08T02:55:24.310" v="11" actId="20577"/>
          <ac:spMkLst>
            <pc:docMk/>
            <pc:sldMk cId="3543193722" sldId="267"/>
            <ac:spMk id="3" creationId="{C161D1F3-99BD-EFCE-CE3B-F094B6791C57}"/>
          </ac:spMkLst>
        </pc:spChg>
      </pc:sldChg>
      <pc:sldChg chg="modSp">
        <pc:chgData name="Heather Purchase" userId="S::hpurchase@athabascau.ca::e0a2aaf8-d483-40e4-8c47-1da561d6ef8a" providerId="AD" clId="Web-{B6C63EA6-A85E-42FA-B90F-A5941B421D9A}" dt="2022-11-08T02:02:09.240" v="9" actId="20577"/>
        <pc:sldMkLst>
          <pc:docMk/>
          <pc:sldMk cId="522271423" sldId="277"/>
        </pc:sldMkLst>
        <pc:spChg chg="mod">
          <ac:chgData name="Heather Purchase" userId="S::hpurchase@athabascau.ca::e0a2aaf8-d483-40e4-8c47-1da561d6ef8a" providerId="AD" clId="Web-{B6C63EA6-A85E-42FA-B90F-A5941B421D9A}" dt="2022-11-08T02:02:09.240" v="9" actId="20577"/>
          <ac:spMkLst>
            <pc:docMk/>
            <pc:sldMk cId="522271423" sldId="277"/>
            <ac:spMk id="3" creationId="{D0393EFB-B752-6CCB-1E31-5968204A695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1F580-7F01-490D-AE75-5B47297C033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F993A-5027-417C-8A4A-74EE29AF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F993A-5027-417C-8A4A-74EE29AF8D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7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F993A-5027-417C-8A4A-74EE29AF8D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62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F993A-5027-417C-8A4A-74EE29AF8D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8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6546A51-92B6-93F3-C202-D9E36CC27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35EE3-ABD5-BE9B-69B6-E9B100F4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C53BF-7C95-ED43-9D9B-0D1BA5598F9D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CE35D-B8A4-2F57-CB0D-FEA850A1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BAB87-06FE-BEBE-DD95-4A607386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A5FAAF-8C32-CB46-85A3-EFF3D43AAE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67A0F11-E0FC-DFC8-FE3F-2BF034B9FE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0" y="2564296"/>
            <a:ext cx="7613374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8D01-8142-C26A-DBA8-15314421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11DFB-67E1-16DF-2F8C-3DD06EE90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1C694-37E4-4265-101B-BD724430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53BF-7C95-ED43-9D9B-0D1BA5598F9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D570-F558-3C2A-5245-F2522FF0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A42D0-AE98-1146-27CF-7D26C988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AF-8C32-CB46-85A3-EFF3D43AAE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icon&#10;&#10;Description automatically generated with medium confidence">
            <a:extLst>
              <a:ext uri="{FF2B5EF4-FFF2-40B4-BE49-F238E27FC236}">
                <a16:creationId xmlns:a16="http://schemas.microsoft.com/office/drawing/2014/main" id="{C89E8626-2665-9108-00F2-D274029B5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550" y="591158"/>
            <a:ext cx="1608086" cy="19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5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312F-82EC-9C69-DCD8-B44660D1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AD663-AFAD-61E3-8EB8-6D6DA3BE7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E87D8-B91C-7EDB-2B0A-65A4E8821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1EA3F-AC0B-EF47-B99D-36CAFCA2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53BF-7C95-ED43-9D9B-0D1BA5598F9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D0C7E-B4FB-D7D2-8836-468C9FEB9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D5D92-29C7-4CF5-D5E8-D0F303A1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AF-8C32-CB46-85A3-EFF3D43A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0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CB94-24B0-D68E-A510-727807A4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AB25D-0F30-08A9-4862-9B8A84E2E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E28BB-ADC5-0866-74A1-05DBC92CE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F8B79-F231-215D-8EEA-6E88A0DBB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E24E9-1EEC-9A14-ECA3-18D812DD73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BFD6F-DFF3-6D96-DC66-7A918641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53BF-7C95-ED43-9D9B-0D1BA5598F9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9000AE-2B66-6B38-FC19-3D904E92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00D527-A7C9-F310-13A0-74222C46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AF-8C32-CB46-85A3-EFF3D43A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1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CA52-352B-7B24-23C8-FD22B76C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076CE-16A5-824F-98D0-E1D24E61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3E635-D5FE-D7EB-10B0-A4FBE4170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9290"/>
            <a:ext cx="3932237" cy="36696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11668-7739-FA32-5C82-7DBCCD7B1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53BF-7C95-ED43-9D9B-0D1BA5598F9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58111-7CA8-016A-8E14-04D3DDBA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A420E-19E4-A1C1-F15C-E2E7FB63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AF-8C32-CB46-85A3-EFF3D43A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93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9A4C7-B5C2-DEE6-2003-0C0C36678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24CEA2-C9E4-3693-3408-DDDF64FC0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172D8-F833-B0AE-7189-4BB9CAD44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9290"/>
            <a:ext cx="3932237" cy="36696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480EF-5E26-15D9-EF42-18DF0445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53BF-7C95-ED43-9D9B-0D1BA5598F9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7C1A7-9055-8265-137F-860F0A4B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CD4B7-A26E-F235-6CCD-1906A298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AF-8C32-CB46-85A3-EFF3D43A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4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85C1C994-4EB7-A66F-7FC6-FA18BF5044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35EE3-ABD5-BE9B-69B6-E9B100F4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C53BF-7C95-ED43-9D9B-0D1BA5598F9D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CE35D-B8A4-2F57-CB0D-FEA850A1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BAB87-06FE-BEBE-DD95-4A607386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A5FAAF-8C32-CB46-85A3-EFF3D43AAE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99C41E-65C6-AF4E-EA0B-4D0388F43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9957" y="2469687"/>
            <a:ext cx="8489742" cy="19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1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B57C26D4-D25A-EC0A-FCC7-89809DEFAD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06437-401D-70FC-F96F-B6C86762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391" y="4052543"/>
            <a:ext cx="9170505" cy="9687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B338A-FF6B-AD64-8063-9DBC0645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C53BF-7C95-ED43-9D9B-0D1BA5598F9D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50F98-FF04-4E10-F44D-5DE6780E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37BD4-A49F-E268-1554-3F9B9849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A5FAAF-8C32-CB46-85A3-EFF3D43AAE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4C7FAC4-A541-4FE5-D773-AC80DC0293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26" y="1097280"/>
            <a:ext cx="6327913" cy="19380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333B41-31EA-449C-0278-24CE99B928B9}"/>
              </a:ext>
            </a:extLst>
          </p:cNvPr>
          <p:cNvSpPr/>
          <p:nvPr userDrawn="1"/>
        </p:nvSpPr>
        <p:spPr>
          <a:xfrm>
            <a:off x="11936896" y="0"/>
            <a:ext cx="255104" cy="6858000"/>
          </a:xfrm>
          <a:prstGeom prst="rect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4D02722-FCE5-41FE-23C1-A947887EB1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53139" y="5161248"/>
            <a:ext cx="9144000" cy="599472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204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B57C26D4-D25A-EC0A-FCC7-89809DEFAD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06437-401D-70FC-F96F-B6C86762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543" y="4052543"/>
            <a:ext cx="9170505" cy="9687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B338A-FF6B-AD64-8063-9DBC0645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C53BF-7C95-ED43-9D9B-0D1BA5598F9D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50F98-FF04-4E10-F44D-5DE6780E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37BD4-A49F-E268-1554-3F9B9849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A5FAAF-8C32-CB46-85A3-EFF3D43AAE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333B41-31EA-449C-0278-24CE99B928B9}"/>
              </a:ext>
            </a:extLst>
          </p:cNvPr>
          <p:cNvSpPr/>
          <p:nvPr userDrawn="1"/>
        </p:nvSpPr>
        <p:spPr>
          <a:xfrm>
            <a:off x="11936896" y="0"/>
            <a:ext cx="255104" cy="6858000"/>
          </a:xfrm>
          <a:prstGeom prst="rect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4D02722-FCE5-41FE-23C1-A947887EB1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72291" y="5161248"/>
            <a:ext cx="9144000" cy="599472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661DA6-9650-3DB9-5B50-8AA6F546E9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43" y="1313246"/>
            <a:ext cx="6365966" cy="14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0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7592A1-155B-4E50-3C50-9ABA17249529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AA079-702E-9137-F550-4596B81D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72F7F-CDC4-71B2-8C66-1FCAE161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CC4C5-58C7-13F4-CC98-4CE15197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53BF-7C95-ED43-9D9B-0D1BA5598F9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266F2-F7AA-B3DD-D175-68167003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6E96A-9BB4-C816-B43B-38C67DDF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AF-8C32-CB46-85A3-EFF3D43AAE4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hape, icon&#10;&#10;Description automatically generated with medium confidence">
            <a:extLst>
              <a:ext uri="{FF2B5EF4-FFF2-40B4-BE49-F238E27FC236}">
                <a16:creationId xmlns:a16="http://schemas.microsoft.com/office/drawing/2014/main" id="{ACD8AD62-562C-C6A0-40A0-A939DEAB3B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8432" y="500969"/>
            <a:ext cx="633323" cy="77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6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E9CC81-25A6-962D-B904-F0EB5DAC1149}"/>
              </a:ext>
            </a:extLst>
          </p:cNvPr>
          <p:cNvSpPr/>
          <p:nvPr userDrawn="1"/>
        </p:nvSpPr>
        <p:spPr>
          <a:xfrm>
            <a:off x="0" y="0"/>
            <a:ext cx="1820917" cy="68580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AA079-702E-9137-F550-4596B81D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592" y="365125"/>
            <a:ext cx="897320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72F7F-CDC4-71B2-8C66-1FCAE161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592" y="1825625"/>
            <a:ext cx="897320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CC4C5-58C7-13F4-CC98-4CE15197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C53BF-7C95-ED43-9D9B-0D1BA5598F9D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266F2-F7AA-B3DD-D175-68167003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6E96A-9BB4-C816-B43B-38C67DDF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AF-8C32-CB46-85A3-EFF3D43AAE4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ape, icon&#10;&#10;Description automatically generated with medium confidence">
            <a:extLst>
              <a:ext uri="{FF2B5EF4-FFF2-40B4-BE49-F238E27FC236}">
                <a16:creationId xmlns:a16="http://schemas.microsoft.com/office/drawing/2014/main" id="{37598DD5-3E50-8DFE-0EC2-4341699E02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321" y="681037"/>
            <a:ext cx="633323" cy="77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3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A079-702E-9137-F550-4596B81D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944" y="365125"/>
            <a:ext cx="899685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72F7F-CDC4-71B2-8C66-1FCAE161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944" y="1825625"/>
            <a:ext cx="899685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CC4C5-58C7-13F4-CC98-4CE15197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2701"/>
            <a:ext cx="2743200" cy="365125"/>
          </a:xfrm>
        </p:spPr>
        <p:txBody>
          <a:bodyPr/>
          <a:lstStyle/>
          <a:p>
            <a:fld id="{272C53BF-7C95-ED43-9D9B-0D1BA5598F9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266F2-F7AA-B3DD-D175-68167003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2701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6E96A-9BB4-C816-B43B-38C67DDF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2701"/>
            <a:ext cx="2743200" cy="365125"/>
          </a:xfrm>
        </p:spPr>
        <p:txBody>
          <a:bodyPr/>
          <a:lstStyle/>
          <a:p>
            <a:fld id="{31A5FAAF-8C32-CB46-85A3-EFF3D43AAE4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ape, icon&#10;&#10;Description automatically generated with medium confidence">
            <a:extLst>
              <a:ext uri="{FF2B5EF4-FFF2-40B4-BE49-F238E27FC236}">
                <a16:creationId xmlns:a16="http://schemas.microsoft.com/office/drawing/2014/main" id="{C64A602C-A56D-3E7E-1A56-4C43D6528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321" y="681037"/>
            <a:ext cx="633323" cy="7760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1C2522-DC43-5861-0047-77992B265222}"/>
              </a:ext>
            </a:extLst>
          </p:cNvPr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0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7955D838-1FC2-CBD9-32E4-88631775E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AA079-702E-9137-F550-4596B81D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72F7F-CDC4-71B2-8C66-1FCAE1614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CC4C5-58C7-13F4-CC98-4CE15197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53BF-7C95-ED43-9D9B-0D1BA5598F9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266F2-F7AA-B3DD-D175-68167003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6E96A-9BB4-C816-B43B-38C67DDF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AF-8C32-CB46-85A3-EFF3D43A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1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5A4-1C2D-B1FF-A738-C88E82838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874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B36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76709-1554-403A-32D4-A0F9A1501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8424"/>
            <a:ext cx="9144000" cy="59947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15A2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5D6F6-CF83-211E-5102-E21B2327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53BF-7C95-ED43-9D9B-0D1BA5598F9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0BC3A-2B91-981E-F781-A3FAB27F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A01BC-AD26-B2BB-67AE-96C7E98B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AF-8C32-CB46-85A3-EFF3D43A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1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E4A181-C235-7F31-2C66-9F5A79CB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566AE-5B6B-D071-93C9-18C4886DD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E58F1-6B46-9680-6CE5-DC3A98AA2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272C53BF-7C95-ED43-9D9B-0D1BA5598F9D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9A259-CCC6-BBAB-45DC-BD75740AC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9E991-C55F-1F13-0A88-2A7C2C954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31A5FAAF-8C32-CB46-85A3-EFF3D43AA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3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54" r:id="rId3"/>
    <p:sldLayoutId id="2147483665" r:id="rId4"/>
    <p:sldLayoutId id="2147483650" r:id="rId5"/>
    <p:sldLayoutId id="2147483662" r:id="rId6"/>
    <p:sldLayoutId id="2147483663" r:id="rId7"/>
    <p:sldLayoutId id="2147483664" r:id="rId8"/>
    <p:sldLayoutId id="2147483649" r:id="rId9"/>
    <p:sldLayoutId id="2147483651" r:id="rId10"/>
    <p:sldLayoutId id="2147483652" r:id="rId11"/>
    <p:sldLayoutId id="2147483653" r:id="rId12"/>
    <p:sldLayoutId id="2147483656" r:id="rId13"/>
    <p:sldLayoutId id="214748365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B365D"/>
          </a:solidFill>
          <a:latin typeface="Montserrat" pitchFamily="2" charset="77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1B365D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7444D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7444D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7444D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7444D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fgsawards@athabascau.ca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athabascau.ca/events/2022-graduate-student-research-conference/?mc_cid=0b8c1f2cb2&amp;mc_eid=UNIQI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fgs@athabascau.ca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s@athabascau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fgsawards@athabascau.ca" TargetMode="External"/><Relationship Id="rId5" Type="http://schemas.openxmlformats.org/officeDocument/2006/relationships/hyperlink" Target="mailto:fgs@athabascau.ca" TargetMode="External"/><Relationship Id="rId4" Type="http://schemas.openxmlformats.org/officeDocument/2006/relationships/hyperlink" Target="mailto:hpurchase@athabascau.c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BFF89-F80A-8739-ADFE-9A0648E2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FACULTY OF GRADUATE STUDIES AND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B764E-A09D-1C2C-0496-0C6E7180D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2022 ORIENTATION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AE717-08F9-1F03-B848-6D04A1ADD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48" y="3229748"/>
            <a:ext cx="11251099" cy="197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38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D200-B046-CA80-83C1-E14C58B1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 graduate student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3EFB-B752-6CCB-1E31-5968204A6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Average age of AU graduate students at admission = 33.9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77.8% of graduate students are women (2021-22 data)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87.4% work while studying</a:t>
            </a:r>
          </a:p>
        </p:txBody>
      </p:sp>
    </p:spTree>
    <p:extLst>
      <p:ext uri="{BB962C8B-B14F-4D97-AF65-F5344CB8AC3E}">
        <p14:creationId xmlns:p14="http://schemas.microsoft.com/office/powerpoint/2010/main" val="412943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AD200-B046-CA80-83C1-E14C58B1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Where are they from?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441F1-4228-C50A-6F29-07CA3C4E7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71" y="1251857"/>
            <a:ext cx="6544330" cy="43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3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3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AD200-B046-CA80-83C1-E14C58B1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Globally</a:t>
            </a:r>
          </a:p>
        </p:txBody>
      </p:sp>
      <p:pic>
        <p:nvPicPr>
          <p:cNvPr id="3" name="Google Shape;100;p16">
            <a:extLst>
              <a:ext uri="{FF2B5EF4-FFF2-40B4-BE49-F238E27FC236}">
                <a16:creationId xmlns:a16="http://schemas.microsoft.com/office/drawing/2014/main" id="{C9BCD8E0-F62D-049D-6FF3-7F725F9AC380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502428" y="1179986"/>
            <a:ext cx="7225748" cy="4498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794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AD200-B046-CA80-83C1-E14C58B1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Graduate gende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 by program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1E245C-1849-A63D-78DC-9B07988A1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4" y="1132114"/>
            <a:ext cx="7805053" cy="48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1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98E3C-B1B3-6B58-5F7A-776C9A97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sz="4000" dirty="0"/>
              <a:t>GRADUATE STUDENT </a:t>
            </a:r>
            <a:br>
              <a:rPr lang="en-US" sz="4000" dirty="0"/>
            </a:br>
            <a:r>
              <a:rPr lang="en-US" sz="4000" dirty="0"/>
              <a:t>HANDBOOK</a:t>
            </a:r>
            <a:br>
              <a:rPr lang="en-US" dirty="0"/>
            </a:br>
            <a:br>
              <a:rPr lang="en-US" dirty="0"/>
            </a:br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8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D200-B046-CA80-83C1-E14C58B1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graduate student handbook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3EFB-B752-6CCB-1E31-5968204A6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Graduate Handbook covers all faculty policies, procedures, and regulations. From admissions to dissertations and more, the handbook is your guide to success in graduate studies at AU.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500" dirty="0"/>
              <a:t>https://www.athabascau.ca/graduate-studies/resources/graduate-handbook/index.html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43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D200-B046-CA80-83C1-E14C58B1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handbook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3EFB-B752-6CCB-1E31-5968204A6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ontserrat"/>
              </a:rPr>
              <a:t>Appeal process</a:t>
            </a:r>
            <a:endParaRPr lang="en-US" dirty="0"/>
          </a:p>
          <a:p>
            <a:r>
              <a:rPr lang="en-US" dirty="0">
                <a:latin typeface="Montserrat"/>
              </a:rPr>
              <a:t>Master’s and Doctoral study regulations</a:t>
            </a:r>
          </a:p>
          <a:p>
            <a:r>
              <a:rPr lang="en-US" dirty="0">
                <a:latin typeface="Montserrat"/>
              </a:rPr>
              <a:t>Copyright information</a:t>
            </a:r>
            <a:endParaRPr lang="en-US" dirty="0"/>
          </a:p>
          <a:p>
            <a:r>
              <a:rPr lang="en-US" dirty="0">
                <a:latin typeface="Montserrat"/>
              </a:rPr>
              <a:t>FGS forms</a:t>
            </a:r>
            <a:endParaRPr lang="en-US" dirty="0"/>
          </a:p>
          <a:p>
            <a:r>
              <a:rPr lang="en-US" dirty="0">
                <a:latin typeface="Montserrat"/>
              </a:rPr>
              <a:t>Oral exam guidelines</a:t>
            </a:r>
            <a:endParaRPr lang="en-US" dirty="0"/>
          </a:p>
          <a:p>
            <a:r>
              <a:rPr lang="en-US" dirty="0">
                <a:latin typeface="Montserrat"/>
              </a:rPr>
              <a:t>Program deferrals and extensions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7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0EAF74-B3EA-BCD0-5163-7C71F66A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anchor="ctr">
            <a:normAutofit/>
          </a:bodyPr>
          <a:lstStyle/>
          <a:p>
            <a:r>
              <a:rPr lang="en-CA" sz="4000" dirty="0">
                <a:solidFill>
                  <a:srgbClr val="FFFFFF"/>
                </a:solidFill>
              </a:rPr>
              <a:t>Faculty of Graduate Studies forms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Google Shape;160;p24">
            <a:extLst>
              <a:ext uri="{FF2B5EF4-FFF2-40B4-BE49-F238E27FC236}">
                <a16:creationId xmlns:a16="http://schemas.microsoft.com/office/drawing/2014/main" id="{7319BCCC-310D-BC2F-14BC-C52DF69BF6DF}"/>
              </a:ext>
            </a:extLst>
          </p:cNvPr>
          <p:cNvPicPr preferRelativeResize="0"/>
          <p:nvPr/>
        </p:nvPicPr>
        <p:blipFill rotWithShape="1">
          <a:blip r:embed="rId2"/>
          <a:srcRect l="2357" t="12806" r="1210"/>
          <a:stretch/>
        </p:blipFill>
        <p:spPr>
          <a:xfrm>
            <a:off x="395248" y="1842146"/>
            <a:ext cx="4948911" cy="4696540"/>
          </a:xfrm>
          <a:prstGeom prst="rect">
            <a:avLst/>
          </a:prstGeom>
          <a:noFill/>
        </p:spPr>
      </p:pic>
      <p:pic>
        <p:nvPicPr>
          <p:cNvPr id="5" name="Google Shape;161;p24">
            <a:extLst>
              <a:ext uri="{FF2B5EF4-FFF2-40B4-BE49-F238E27FC236}">
                <a16:creationId xmlns:a16="http://schemas.microsoft.com/office/drawing/2014/main" id="{A2273639-0768-0A0D-A377-5A735CB4AD87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462443" y="1746419"/>
            <a:ext cx="5457597" cy="4792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477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98E3C-B1B3-6B58-5F7A-776C9A97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GRADUATE FUNDING </a:t>
            </a:r>
            <a:br>
              <a:rPr lang="en-US" sz="4000" dirty="0"/>
            </a:br>
            <a:r>
              <a:rPr lang="en-US" sz="4000" dirty="0"/>
              <a:t>OPPORTUNITIES &amp; SCHOLARSHIPS </a:t>
            </a:r>
            <a:br>
              <a:rPr lang="en-US" sz="4000" dirty="0"/>
            </a:br>
            <a:r>
              <a:rPr lang="en-US" sz="4000" dirty="0"/>
              <a:t>AT AU</a:t>
            </a:r>
            <a:endParaRPr lang="en-US" sz="4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08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7BA1-B6EC-C945-0B49-52A41B73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 2021-2022…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3FBE2-F677-9C56-4305-B6EB6E7E1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Application awards: </a:t>
            </a:r>
          </a:p>
          <a:p>
            <a:r>
              <a:rPr lang="en-US" dirty="0"/>
              <a:t>228 awards for a total of $511,000</a:t>
            </a:r>
          </a:p>
          <a:p>
            <a:pPr lvl="1"/>
            <a:r>
              <a:rPr lang="en-US" dirty="0"/>
              <a:t>Success rate: 64%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Nomination awards: </a:t>
            </a:r>
          </a:p>
          <a:p>
            <a:r>
              <a:rPr lang="en-US" dirty="0"/>
              <a:t>65 awards for a total of $513,000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2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98E3C-B1B3-6B58-5F7A-776C9A97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WELCOME TO ATHABASCA UNIVERSITY, TO THE FACULTY OF GRADUATE STUDIES, AND TO FST</a:t>
            </a:r>
            <a:br>
              <a:rPr lang="en-US" dirty="0"/>
            </a:br>
            <a:br>
              <a:rPr lang="en-US" dirty="0"/>
            </a:br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3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7B09-6416-1090-4B27-AF0C0F26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Current opportunities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B2359-031F-2D89-CC68-0DCC8C378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Canada Graduate Scholarship—Master’s program</a:t>
            </a:r>
          </a:p>
          <a:p>
            <a:r>
              <a:rPr lang="en-US" dirty="0"/>
              <a:t>$17,500 for one year</a:t>
            </a:r>
          </a:p>
          <a:p>
            <a:r>
              <a:rPr lang="en-US" dirty="0"/>
              <a:t>SSHRC: 2; NSERC: 1; CIHR: 1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Alberta Innovates Graduate Student Scholarship</a:t>
            </a:r>
          </a:p>
          <a:p>
            <a:r>
              <a:rPr lang="en-US" dirty="0"/>
              <a:t>Up to $26,000/year for up to 2 years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Internal</a:t>
            </a:r>
          </a:p>
          <a:p>
            <a:r>
              <a:rPr lang="en-US" dirty="0"/>
              <a:t>Excluding open awards, there is approximately $530,000 available to masters and doctoral students at AU.</a:t>
            </a:r>
          </a:p>
          <a:p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https://www.athabascau.ca/graduate-studies/about/graduate-funding.html</a:t>
            </a:r>
          </a:p>
        </p:txBody>
      </p:sp>
    </p:spTree>
    <p:extLst>
      <p:ext uri="{BB962C8B-B14F-4D97-AF65-F5344CB8AC3E}">
        <p14:creationId xmlns:p14="http://schemas.microsoft.com/office/powerpoint/2010/main" val="593024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17738-3742-D959-A3B5-F7B1544E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 about awards?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1D1F3-99BD-EFCE-CE3B-F094B6791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I’m here!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Email me any time at </a:t>
            </a:r>
            <a:r>
              <a:rPr lang="en-US" sz="1400" dirty="0">
                <a:hlinkClick r:id="rId2"/>
              </a:rPr>
              <a:t>fgsawards@athabascau.ca</a:t>
            </a:r>
            <a:r>
              <a:rPr lang="en-US" sz="1400" dirty="0"/>
              <a:t>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Have a quick question? Find me in MS Teams.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Want to chat? Schedule a meeting or phone me at 780.691.2646.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67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98E3C-B1B3-6B58-5F7A-776C9A97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latin typeface="Montserrat" panose="00000500000000000000" pitchFamily="2" charset="0"/>
              </a:rPr>
              <a:t>EVENTS AND ACTIVITIES </a:t>
            </a:r>
            <a:br>
              <a:rPr lang="en-US" sz="4000" dirty="0">
                <a:latin typeface="Montserrat" panose="00000500000000000000" pitchFamily="2" charset="0"/>
              </a:rPr>
            </a:br>
            <a:r>
              <a:rPr lang="en-US" sz="4000" dirty="0">
                <a:latin typeface="Montserrat" panose="00000500000000000000" pitchFamily="2" charset="0"/>
              </a:rPr>
              <a:t>OF INTEREST TO GRADUATE STUDENTS</a:t>
            </a:r>
          </a:p>
        </p:txBody>
      </p:sp>
    </p:spTree>
    <p:extLst>
      <p:ext uri="{BB962C8B-B14F-4D97-AF65-F5344CB8AC3E}">
        <p14:creationId xmlns:p14="http://schemas.microsoft.com/office/powerpoint/2010/main" val="1872502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AD200-B046-CA80-83C1-E14C58B1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CA" sz="4000" dirty="0">
                <a:solidFill>
                  <a:schemeClr val="bg1"/>
                </a:solidFill>
              </a:rPr>
              <a:t>News, events, &amp; opportunities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6ECC4-F0FD-0E1C-643C-D769AD2E5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42" y="4580784"/>
            <a:ext cx="4772974" cy="2026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Stay in the know with the Faculty of Graduate Studies by visiting our News and Events Page!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https://www.athabascau.ca/graduate-studies/news-events.html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Google Shape;137;p21">
            <a:hlinkClick r:id="rId3"/>
            <a:extLst>
              <a:ext uri="{FF2B5EF4-FFF2-40B4-BE49-F238E27FC236}">
                <a16:creationId xmlns:a16="http://schemas.microsoft.com/office/drawing/2014/main" id="{1DA06B8F-5D6A-B014-F672-A30808C97A30}"/>
              </a:ext>
            </a:extLst>
          </p:cNvPr>
          <p:cNvPicPr preferRelativeResize="0"/>
          <p:nvPr/>
        </p:nvPicPr>
        <p:blipFill rotWithShape="1">
          <a:blip r:embed="rId4"/>
          <a:srcRect l="6384" t="5586" r="7919" b="30857"/>
          <a:stretch/>
        </p:blipFill>
        <p:spPr>
          <a:xfrm>
            <a:off x="6462432" y="364936"/>
            <a:ext cx="4940631" cy="2427538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6F4C712-6E98-5824-DEBD-CD579E013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58"/>
          <a:stretch/>
        </p:blipFill>
        <p:spPr bwMode="auto">
          <a:xfrm>
            <a:off x="6661778" y="3157410"/>
            <a:ext cx="4541938" cy="331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999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E5862-77C3-0004-AC10-C3D10D3E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Free 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86EF-FD2D-C7AA-1938-7AEF6F0CA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Webinars</a:t>
            </a:r>
          </a:p>
          <a:p>
            <a:r>
              <a:rPr lang="en-US" dirty="0"/>
              <a:t>Non-credit courses</a:t>
            </a:r>
          </a:p>
          <a:p>
            <a:r>
              <a:rPr lang="en-US" dirty="0"/>
              <a:t>Workshops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5028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98E3C-B1B3-6B58-5F7A-776C9A97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latin typeface="Montserrat" panose="00000500000000000000" pitchFamily="2" charset="0"/>
              </a:rPr>
              <a:t>LET’S</a:t>
            </a:r>
            <a:br>
              <a:rPr lang="en-US" sz="4000" dirty="0">
                <a:latin typeface="Montserrat" panose="00000500000000000000" pitchFamily="2" charset="0"/>
              </a:rPr>
            </a:br>
            <a:r>
              <a:rPr lang="en-US" sz="4000" dirty="0">
                <a:latin typeface="Montserrat" panose="00000500000000000000" pitchFamily="2" charset="0"/>
              </a:rPr>
              <a:t>TALK!</a:t>
            </a:r>
          </a:p>
        </p:txBody>
      </p:sp>
    </p:spTree>
    <p:extLst>
      <p:ext uri="{BB962C8B-B14F-4D97-AF65-F5344CB8AC3E}">
        <p14:creationId xmlns:p14="http://schemas.microsoft.com/office/powerpoint/2010/main" val="1623971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C8FFF-D048-EAA7-FE3E-DFC4B0860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Interactions with FGS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D1C87-5849-8062-8026-3F6A1188B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Progress Report (APR)</a:t>
            </a:r>
          </a:p>
          <a:p>
            <a:r>
              <a:rPr lang="en-US" dirty="0"/>
              <a:t>Once you identify a supervisor, then you will become more involved with FGS</a:t>
            </a:r>
          </a:p>
          <a:p>
            <a:r>
              <a:rPr lang="en-US" dirty="0"/>
              <a:t>You will begin to work on your thesis proposal, then need a committee to provide you with expert advice and information to analyze your research problems</a:t>
            </a:r>
          </a:p>
          <a:p>
            <a:r>
              <a:rPr lang="en-US" dirty="0"/>
              <a:t>Then prepare for your proposal oral exam</a:t>
            </a:r>
          </a:p>
        </p:txBody>
      </p:sp>
    </p:spTree>
    <p:extLst>
      <p:ext uri="{BB962C8B-B14F-4D97-AF65-F5344CB8AC3E}">
        <p14:creationId xmlns:p14="http://schemas.microsoft.com/office/powerpoint/2010/main" val="2759595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5EDC-1612-EBC2-4A4F-78AD0EA1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We’re here to help.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E420-4D00-636E-D50E-80B176F67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understand that life happens. Our students may experience many interruptions to their studies, such as: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Birth/adoption</a:t>
            </a:r>
          </a:p>
          <a:p>
            <a:r>
              <a:rPr lang="en-US" dirty="0"/>
              <a:t>Research delays</a:t>
            </a:r>
          </a:p>
          <a:p>
            <a:r>
              <a:rPr lang="en-US" dirty="0"/>
              <a:t>Illness</a:t>
            </a:r>
          </a:p>
          <a:p>
            <a:r>
              <a:rPr lang="en-US" dirty="0"/>
              <a:t>Work responsibilities</a:t>
            </a:r>
          </a:p>
          <a:p>
            <a:r>
              <a:rPr lang="en-US" dirty="0"/>
              <a:t>Self-doubt: “What have I gotten myself into!?”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Contact us at any time at </a:t>
            </a:r>
            <a:r>
              <a:rPr lang="en-US" dirty="0">
                <a:hlinkClick r:id="rId2"/>
              </a:rPr>
              <a:t>fgs@athabascau.ca</a:t>
            </a:r>
            <a:r>
              <a:rPr lang="en-US" dirty="0"/>
              <a:t> or reach out to the Support Services Team.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7569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17738-3742-D959-A3B5-F7B1544E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1D1F3-99BD-EFCE-CE3B-F094B6791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Find us: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Simon: </a:t>
            </a:r>
            <a:r>
              <a:rPr lang="en-US" sz="1400" dirty="0">
                <a:hlinkClick r:id="rId3"/>
              </a:rPr>
              <a:t>simons@athabascau.ca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Heather: </a:t>
            </a:r>
            <a:r>
              <a:rPr lang="en-US" sz="1400" dirty="0">
                <a:hlinkClick r:id="rId4"/>
              </a:rPr>
              <a:t>hpurchase@athabascau.ca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FGS: </a:t>
            </a:r>
            <a:r>
              <a:rPr lang="en-US" sz="1400" dirty="0">
                <a:hlinkClick r:id="rId5"/>
              </a:rPr>
              <a:t>fgs@athabascau.ca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>
                <a:latin typeface="Montserrat"/>
              </a:rPr>
              <a:t>Awards: </a:t>
            </a:r>
            <a:r>
              <a:rPr lang="en-US" sz="1400" dirty="0">
                <a:latin typeface="Montserrat"/>
                <a:hlinkClick r:id="rId6"/>
              </a:rPr>
              <a:t>fgsawards@athabascau.ca</a:t>
            </a:r>
            <a:endParaRPr lang="en-US" sz="1400">
              <a:latin typeface="Montserrat"/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Twitter: @fgsathabascau.ca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9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A6836-A040-15B4-D20A-5DC86689D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948"/>
            <a:ext cx="10515600" cy="1325563"/>
          </a:xfrm>
        </p:spPr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5BD31-27B3-7F23-5683-F68E0D7D6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94C"/>
              </a:buClr>
              <a:buSzPts val="2400"/>
              <a:buNone/>
            </a:pPr>
            <a:r>
              <a:rPr lang="en-US" dirty="0">
                <a:latin typeface="Nunito"/>
                <a:ea typeface="Nunito"/>
                <a:cs typeface="Nunito"/>
                <a:sym typeface="Nunito"/>
              </a:rPr>
              <a:t>Simon P. </a:t>
            </a:r>
            <a:r>
              <a:rPr lang="en-US" dirty="0" err="1">
                <a:latin typeface="Nunito"/>
                <a:ea typeface="Nunito"/>
                <a:cs typeface="Nunito"/>
                <a:sym typeface="Nunito"/>
              </a:rPr>
              <a:t>Sigué</a:t>
            </a:r>
            <a:r>
              <a:rPr lang="en-US" dirty="0">
                <a:latin typeface="Nunito"/>
                <a:ea typeface="Nunito"/>
                <a:cs typeface="Nunito"/>
                <a:sym typeface="Nunito"/>
              </a:rPr>
              <a:t>, Associate Dean Operations, FGS </a:t>
            </a:r>
          </a:p>
          <a:p>
            <a:pPr marL="76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94C"/>
              </a:buClr>
              <a:buSzPts val="2400"/>
              <a:buNone/>
            </a:pPr>
            <a:r>
              <a:rPr lang="en-US" dirty="0">
                <a:latin typeface="Nunito"/>
                <a:ea typeface="Nunito"/>
                <a:cs typeface="Nunito"/>
                <a:sym typeface="Nunito"/>
              </a:rPr>
              <a:t> </a:t>
            </a:r>
          </a:p>
          <a:p>
            <a:pPr marL="76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94C"/>
              </a:buClr>
              <a:buSzPts val="2400"/>
              <a:buNone/>
            </a:pPr>
            <a:r>
              <a:rPr lang="en-US" dirty="0">
                <a:latin typeface="Nunito"/>
                <a:ea typeface="Nunito"/>
                <a:cs typeface="Nunito"/>
                <a:sym typeface="Nunito"/>
              </a:rPr>
              <a:t>Heather Purchase, Graduate Awards Scholarship Liaison Officer, FGS</a:t>
            </a:r>
          </a:p>
          <a:p>
            <a:pPr marL="76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94C"/>
              </a:buClr>
              <a:buSzPts val="2400"/>
              <a:buNone/>
            </a:pPr>
            <a:br>
              <a:rPr lang="en-US" dirty="0">
                <a:latin typeface="Nunito"/>
                <a:ea typeface="Nunito"/>
                <a:cs typeface="Nunito"/>
                <a:sym typeface="Nunito"/>
              </a:rPr>
            </a:br>
            <a:endParaRPr lang="en-US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lang="en-US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lang="en-US" dirty="0">
              <a:latin typeface="Nunito"/>
              <a:ea typeface="Nunito"/>
              <a:cs typeface="Nunito"/>
              <a:sym typeface="Nunito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1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4285-6A96-7647-DD30-616498C26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Land acknowledgement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BBEA9-57EB-514C-1DAA-CD850E2DA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08" y="1883229"/>
            <a:ext cx="11869164" cy="47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5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D200-B046-CA80-83C1-E14C58B1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3EFB-B752-6CCB-1E31-5968204A6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FGS in brief </a:t>
            </a:r>
          </a:p>
          <a:p>
            <a:r>
              <a:rPr lang="en-US" dirty="0"/>
              <a:t>Profile of AU Graduate students </a:t>
            </a:r>
          </a:p>
          <a:p>
            <a:r>
              <a:rPr lang="en-US" dirty="0"/>
              <a:t>Graduate Student Handbook</a:t>
            </a:r>
          </a:p>
          <a:p>
            <a:r>
              <a:rPr lang="en-US" dirty="0"/>
              <a:t>Graduate funding opportunities &amp; scholarships</a:t>
            </a:r>
          </a:p>
          <a:p>
            <a:r>
              <a:rPr lang="en-US" dirty="0"/>
              <a:t>Events and activities of interest to graduate students</a:t>
            </a:r>
          </a:p>
          <a:p>
            <a:r>
              <a:rPr lang="en-US" dirty="0"/>
              <a:t>When to interact with FGS?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2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98E3C-B1B3-6B58-5F7A-776C9A97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sz="4000" dirty="0"/>
              <a:t>WHAT IS A FACULTY OF GRADUATE STUDIES?</a:t>
            </a:r>
            <a:br>
              <a:rPr lang="en-US" dirty="0"/>
            </a:br>
            <a:br>
              <a:rPr lang="en-US" dirty="0"/>
            </a:br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26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D200-B046-CA80-83C1-E14C58B1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3EFB-B752-6CCB-1E31-5968204A6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primary purpose of the Faculty of Graduate Studies is to define and support excellence in graduate education and the research and scholarly activities associated with it.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/>
              <a:t>fgs.athabascau.ca</a:t>
            </a:r>
          </a:p>
        </p:txBody>
      </p:sp>
      <p:pic>
        <p:nvPicPr>
          <p:cNvPr id="4" name="Google Shape;115;p18">
            <a:extLst>
              <a:ext uri="{FF2B5EF4-FFF2-40B4-BE49-F238E27FC236}">
                <a16:creationId xmlns:a16="http://schemas.microsoft.com/office/drawing/2014/main" id="{D8C72BA8-65D8-7371-C717-9A426D5CF1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1309"/>
          <a:stretch/>
        </p:blipFill>
        <p:spPr>
          <a:xfrm>
            <a:off x="5292853" y="3429000"/>
            <a:ext cx="6060946" cy="2747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82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D200-B046-CA80-83C1-E14C58B1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3EFB-B752-6CCB-1E31-5968204A6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oversight for high-quality and rigorous academic programs.</a:t>
            </a:r>
          </a:p>
          <a:p>
            <a:r>
              <a:rPr lang="en-US" dirty="0"/>
              <a:t>Develop minimum standards across all graduate programs.</a:t>
            </a:r>
          </a:p>
          <a:p>
            <a:r>
              <a:rPr lang="en-US" dirty="0"/>
              <a:t>Ensure policies are implemented fairly and consistently across all graduate programs.</a:t>
            </a:r>
          </a:p>
          <a:p>
            <a:r>
              <a:rPr lang="en-US" dirty="0"/>
              <a:t>Develop resources for faculty and students.</a:t>
            </a:r>
            <a:br>
              <a:rPr lang="en-US" dirty="0"/>
            </a:br>
            <a:endParaRPr lang="en-US" dirty="0"/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r>
              <a:rPr lang="en-US" sz="1400" dirty="0"/>
              <a:t>fgs.athabascau.ca</a:t>
            </a:r>
          </a:p>
        </p:txBody>
      </p:sp>
    </p:spTree>
    <p:extLst>
      <p:ext uri="{BB962C8B-B14F-4D97-AF65-F5344CB8AC3E}">
        <p14:creationId xmlns:p14="http://schemas.microsoft.com/office/powerpoint/2010/main" val="1407327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98E3C-B1B3-6B58-5F7A-776C9A97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WHO ARE AU GRADUATE</a:t>
            </a:r>
            <a:br>
              <a:rPr lang="en-US" dirty="0"/>
            </a:br>
            <a:r>
              <a:rPr lang="en-US" dirty="0"/>
              <a:t>STUDENTS?</a:t>
            </a:r>
            <a:br>
              <a:rPr lang="en-US" dirty="0"/>
            </a:br>
            <a:br>
              <a:rPr lang="en-US" dirty="0"/>
            </a:br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03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E8737A9D3A5409C2AABBBFCF0EFC4" ma:contentTypeVersion="3" ma:contentTypeDescription="Create a new document." ma:contentTypeScope="" ma:versionID="bc31582db8a8bf22734ebf3149862789">
  <xsd:schema xmlns:xsd="http://www.w3.org/2001/XMLSchema" xmlns:xs="http://www.w3.org/2001/XMLSchema" xmlns:p="http://schemas.microsoft.com/office/2006/metadata/properties" xmlns:ns2="1646d476-366a-4c48-9574-211e67f97798" targetNamespace="http://schemas.microsoft.com/office/2006/metadata/properties" ma:root="true" ma:fieldsID="c79604417bb73426bbac2b46b0c3c087" ns2:_="">
    <xsd:import namespace="1646d476-366a-4c48-9574-211e67f977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6d476-366a-4c48-9574-211e67f977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D4BE0C-FE0B-4ED5-90B1-434BADC9FF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3FD212-2B39-4976-A2FD-50D4F50293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6d476-366a-4c48-9574-211e67f977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31FB72-4D47-4299-B05F-FB32A1A830D0}">
  <ds:schemaRefs>
    <ds:schemaRef ds:uri="http://schemas.microsoft.com/office/2006/metadata/properties"/>
    <ds:schemaRef ds:uri="http://schemas.microsoft.com/office/infopath/2007/PartnerControls"/>
    <ds:schemaRef ds:uri="4fc4b93a-475f-43a8-9626-4a1a78cf8929"/>
    <ds:schemaRef ds:uri="26779e76-a9ef-4065-9cb9-3db961de7e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696</Words>
  <Application>Microsoft Office PowerPoint</Application>
  <PresentationFormat>Widescreen</PresentationFormat>
  <Paragraphs>128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FACULTY OF GRADUATE STUDIES AND YOU</vt:lpstr>
      <vt:lpstr>  WELCOME TO ATHABASCA UNIVERSITY, TO THE FACULTY OF GRADUATE STUDIES, AND TO FST  </vt:lpstr>
      <vt:lpstr>Speakers</vt:lpstr>
      <vt:lpstr>Land acknowledgement</vt:lpstr>
      <vt:lpstr>Contents</vt:lpstr>
      <vt:lpstr>  WHAT IS A FACULTY OF GRADUATE STUDIES?  </vt:lpstr>
      <vt:lpstr>Purpose</vt:lpstr>
      <vt:lpstr>What do we do?</vt:lpstr>
      <vt:lpstr>  WHO ARE AU GRADUATE STUDENTS?  </vt:lpstr>
      <vt:lpstr>AU graduate student profile</vt:lpstr>
      <vt:lpstr>Where are they from?</vt:lpstr>
      <vt:lpstr>Globally</vt:lpstr>
      <vt:lpstr>Graduate gender by program</vt:lpstr>
      <vt:lpstr>  GRADUATE STUDENT  HANDBOOK  </vt:lpstr>
      <vt:lpstr>The graduate student handbook</vt:lpstr>
      <vt:lpstr>Graduate handbook features</vt:lpstr>
      <vt:lpstr>Faculty of Graduate Studies forms</vt:lpstr>
      <vt:lpstr>GRADUATE FUNDING  OPPORTUNITIES &amp; SCHOLARSHIPS  AT AU</vt:lpstr>
      <vt:lpstr>In 2021-2022…</vt:lpstr>
      <vt:lpstr>Current opportunities</vt:lpstr>
      <vt:lpstr>Questions about awards?</vt:lpstr>
      <vt:lpstr>EVENTS AND ACTIVITIES  OF INTEREST TO GRADUATE STUDENTS</vt:lpstr>
      <vt:lpstr>News, events, &amp; opportunities</vt:lpstr>
      <vt:lpstr>Free professional development</vt:lpstr>
      <vt:lpstr>LET’S TALK!</vt:lpstr>
      <vt:lpstr>Interactions with FGS</vt:lpstr>
      <vt:lpstr>We’re here to help.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graham@curiostudio.ca</dc:creator>
  <cp:lastModifiedBy>Dr. Simon Sigue</cp:lastModifiedBy>
  <cp:revision>15</cp:revision>
  <dcterms:created xsi:type="dcterms:W3CDTF">2022-09-14T17:18:20Z</dcterms:created>
  <dcterms:modified xsi:type="dcterms:W3CDTF">2022-11-08T02:55:34Z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0x0101008ACE8737A9D3A5409C2AABBBFCF0EFC4</vt:lpwstr>
  </property>
</Properties>
</file>