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1"/>
  </p:sldMasterIdLst>
  <p:notesMasterIdLst>
    <p:notesMasterId r:id="rId8"/>
  </p:notesMasterIdLst>
  <p:handoutMasterIdLst>
    <p:handoutMasterId r:id="rId9"/>
  </p:handoutMasterIdLst>
  <p:sldIdLst>
    <p:sldId id="256" r:id="rId2"/>
    <p:sldId id="299" r:id="rId3"/>
    <p:sldId id="302" r:id="rId4"/>
    <p:sldId id="301" r:id="rId5"/>
    <p:sldId id="300" r:id="rId6"/>
    <p:sldId id="28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16" autoAdjust="0"/>
    <p:restoredTop sz="66334" autoAdjust="0"/>
  </p:normalViewPr>
  <p:slideViewPr>
    <p:cSldViewPr snapToGrid="0" snapToObjects="1">
      <p:cViewPr varScale="1">
        <p:scale>
          <a:sx n="60" d="100"/>
          <a:sy n="60" d="100"/>
        </p:scale>
        <p:origin x="208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38" d="100"/>
          <a:sy n="38" d="100"/>
        </p:scale>
        <p:origin x="-232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104B8-0B13-3245-865A-9E83FC8D5455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ADC97-B467-D743-BB10-7AD20AB555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175A5-1768-B84F-9C6C-39CBA816C0C3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7D0DD-18EB-694C-A74F-40A61ACA44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7D0DD-18EB-694C-A74F-40A61ACA44C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56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7D0DD-18EB-694C-A74F-40A61ACA44C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33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7D0DD-18EB-694C-A74F-40A61ACA44C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73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7D0DD-18EB-694C-A74F-40A61ACA44C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60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77D0DD-18EB-694C-A74F-40A61ACA44C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91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41400" y="1295400"/>
            <a:ext cx="7137400" cy="3352800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84301"/>
            <a:ext cx="6870699" cy="182581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299012"/>
            <a:ext cx="6870699" cy="126028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85F5-FB5E-4F79-A561-97039C58DE01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Macintosh%20HD:Users:qingt:Documents:QT_AU_Courses:Comp409:Assignment:KarandeepSingh:Assignment1_Singh_Karandeep_3185665.docx!OLE_LINK1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1A3F18A-3A03-7245-807F-B90E58D94BDA}" type="datetimeFigureOut">
              <a:rPr lang="en-US" smtClean="0"/>
              <a:pPr/>
              <a:t>11/7/22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073798FA-D9F6-E941-B172-BC4CB1B2D8FA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89090" name="Object 2"/>
          <p:cNvGraphicFramePr>
            <a:graphicFrameLocks noChangeAspect="1"/>
          </p:cNvGraphicFramePr>
          <p:nvPr/>
        </p:nvGraphicFramePr>
        <p:xfrm>
          <a:off x="8205524" y="107576"/>
          <a:ext cx="772053" cy="772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14" imgW="1993900" imgH="1993900" progId="Word.Document.12">
                  <p:link updateAutomatic="1"/>
                </p:oleObj>
              </mc:Choice>
              <mc:Fallback>
                <p:oleObj name="Document" r:id="rId14" imgW="1993900" imgH="1993900" progId="Word.Documen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5524" y="107576"/>
                        <a:ext cx="772053" cy="772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2C7C9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6">
              <a:lumMod val="40000"/>
              <a:lumOff val="60000"/>
            </a:schemeClr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Qingt@athabascau.ca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8600" y="2074443"/>
            <a:ext cx="7130199" cy="17248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SCIS Graduates Students Orientation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0041" y="3420932"/>
            <a:ext cx="6947319" cy="916641"/>
          </a:xfrm>
        </p:spPr>
        <p:txBody>
          <a:bodyPr/>
          <a:lstStyle/>
          <a:p>
            <a:r>
              <a:rPr lang="en-US" b="1" dirty="0"/>
              <a:t> </a:t>
            </a:r>
            <a:endParaRPr lang="en-US" b="1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959" y="4985913"/>
            <a:ext cx="3305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Dr. Qing Tan</a:t>
            </a:r>
          </a:p>
          <a:p>
            <a:pPr algn="r"/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algn="r"/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Nov. 8,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703122"/>
            <a:ext cx="8042276" cy="1336956"/>
          </a:xfrm>
        </p:spPr>
        <p:txBody>
          <a:bodyPr/>
          <a:lstStyle/>
          <a:p>
            <a:r>
              <a:rPr lang="en-US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578898"/>
            <a:ext cx="8042276" cy="2907502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Research Brief</a:t>
            </a:r>
          </a:p>
          <a:p>
            <a:endParaRPr lang="en-US" b="1" dirty="0"/>
          </a:p>
          <a:p>
            <a:r>
              <a:rPr lang="en-US" b="1" dirty="0"/>
              <a:t>Academic Interaction: Comp694</a:t>
            </a:r>
          </a:p>
          <a:p>
            <a:endParaRPr lang="en-US" b="1" dirty="0"/>
          </a:p>
          <a:p>
            <a:r>
              <a:rPr lang="en-US" b="1" dirty="0"/>
              <a:t>MOU </a:t>
            </a:r>
            <a:r>
              <a:rPr lang="mr-IN" b="1" dirty="0"/>
              <a:t>–</a:t>
            </a:r>
            <a:r>
              <a:rPr lang="en-US" b="1" dirty="0"/>
              <a:t>PHD Study for Graduates from MScIS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103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81295"/>
            <a:ext cx="8042276" cy="1336956"/>
          </a:xfrm>
        </p:spPr>
        <p:txBody>
          <a:bodyPr/>
          <a:lstStyle/>
          <a:p>
            <a:r>
              <a:rPr lang="en-US" b="1" dirty="0"/>
              <a:t>Research 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940442"/>
            <a:ext cx="8254483" cy="456614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Telepresence Robot Empowered Smart Lab (TRESL)</a:t>
            </a:r>
          </a:p>
          <a:p>
            <a:pPr lvl="1"/>
            <a:r>
              <a:rPr lang="en-US" sz="1600" dirty="0"/>
              <a:t>Human-in-the-Loop Cyber-Physical System and IoT</a:t>
            </a:r>
          </a:p>
          <a:p>
            <a:pPr lvl="1"/>
            <a:r>
              <a:rPr lang="en-US" sz="1600" dirty="0"/>
              <a:t>Multi[le Robot Path Planning</a:t>
            </a:r>
          </a:p>
          <a:p>
            <a:pPr lvl="1"/>
            <a:r>
              <a:rPr lang="en-US" sz="1600" dirty="0"/>
              <a:t>Human-Machine Fusion</a:t>
            </a:r>
          </a:p>
          <a:p>
            <a:pPr lvl="1"/>
            <a:r>
              <a:rPr lang="en-US" sz="1600" dirty="0"/>
              <a:t>Digital Twin and Metaverse</a:t>
            </a:r>
          </a:p>
          <a:p>
            <a:pPr lvl="1"/>
            <a:r>
              <a:rPr lang="en-US" sz="1600" dirty="0"/>
              <a:t>IT Security and OT Safely in </a:t>
            </a:r>
            <a:r>
              <a:rPr lang="en-US" sz="1600" dirty="0" err="1"/>
              <a:t>HilCPS</a:t>
            </a:r>
            <a:endParaRPr lang="en-US" sz="1600" b="1" dirty="0"/>
          </a:p>
          <a:p>
            <a:r>
              <a:rPr lang="en-US" b="1" dirty="0"/>
              <a:t>Privacy Enhanced Technology and Privacy and Ethic Issues in ITC</a:t>
            </a:r>
          </a:p>
          <a:p>
            <a:r>
              <a:rPr lang="en-US" b="1" dirty="0"/>
              <a:t>Cloud Computing </a:t>
            </a:r>
          </a:p>
          <a:p>
            <a:r>
              <a:rPr lang="en-US" b="1" dirty="0"/>
              <a:t>Computer Networking</a:t>
            </a:r>
          </a:p>
          <a:p>
            <a:r>
              <a:rPr lang="en-US" b="1" dirty="0"/>
              <a:t>Enterprise Modeling</a:t>
            </a:r>
          </a:p>
          <a:p>
            <a:pPr marL="349250" lvl="1" indent="0">
              <a:buNone/>
            </a:pPr>
            <a:endParaRPr lang="en-US" sz="1400" dirty="0"/>
          </a:p>
          <a:p>
            <a:pPr marL="349250" lvl="1" indent="0">
              <a:buNone/>
            </a:pPr>
            <a:endParaRPr lang="en-US" sz="1400" dirty="0"/>
          </a:p>
          <a:p>
            <a:pPr marL="349250" lvl="1" indent="0">
              <a:buNone/>
            </a:pPr>
            <a:endParaRPr lang="en-US" sz="1400" dirty="0"/>
          </a:p>
          <a:p>
            <a:pPr marL="349250" lvl="1" indent="0">
              <a:buNone/>
            </a:pPr>
            <a:endParaRPr lang="en-US" sz="1400" dirty="0"/>
          </a:p>
          <a:p>
            <a:endParaRPr lang="en-US" sz="1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95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1416"/>
            <a:ext cx="8042276" cy="1336956"/>
          </a:xfrm>
        </p:spPr>
        <p:txBody>
          <a:bodyPr/>
          <a:lstStyle/>
          <a:p>
            <a:r>
              <a:rPr lang="en-US" b="1" dirty="0"/>
              <a:t>Academic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270760"/>
            <a:ext cx="8042276" cy="3832328"/>
          </a:xfrm>
        </p:spPr>
        <p:txBody>
          <a:bodyPr/>
          <a:lstStyle/>
          <a:p>
            <a:r>
              <a:rPr lang="en-US" b="1" dirty="0"/>
              <a:t>Comp694: Advanced Topics in Information Systems</a:t>
            </a:r>
          </a:p>
          <a:p>
            <a:r>
              <a:rPr lang="en-US" dirty="0"/>
              <a:t>Every Second Saturday 10:00 am MST</a:t>
            </a:r>
          </a:p>
          <a:p>
            <a:r>
              <a:rPr lang="en-US" dirty="0"/>
              <a:t>Everyone can access</a:t>
            </a:r>
          </a:p>
          <a:p>
            <a:r>
              <a:rPr lang="en-US" b="1" dirty="0"/>
              <a:t>3 credits</a:t>
            </a:r>
          </a:p>
          <a:p>
            <a:pPr marL="0" indent="0">
              <a:buNone/>
            </a:pPr>
            <a:r>
              <a:rPr lang="en-US" dirty="0"/>
              <a:t>    8 Summaries, 2 Reflections, and 1 Presentation 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7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51416"/>
            <a:ext cx="8042276" cy="1336956"/>
          </a:xfrm>
        </p:spPr>
        <p:txBody>
          <a:bodyPr/>
          <a:lstStyle/>
          <a:p>
            <a:r>
              <a:rPr lang="en-US" b="1" dirty="0"/>
              <a:t>The MOU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035" y="2170972"/>
            <a:ext cx="8736965" cy="3925028"/>
          </a:xfrm>
        </p:spPr>
        <p:txBody>
          <a:bodyPr/>
          <a:lstStyle/>
          <a:p>
            <a:r>
              <a:rPr lang="en-US" b="1" dirty="0"/>
              <a:t>A MOU with the University of Oviedo, Spain</a:t>
            </a:r>
          </a:p>
          <a:p>
            <a:r>
              <a:rPr lang="en-US" b="1" dirty="0"/>
              <a:t>PhD program for MScIS graduates</a:t>
            </a:r>
          </a:p>
          <a:p>
            <a:r>
              <a:rPr lang="en-US" b="1" dirty="0"/>
              <a:t>Students continue working with AU’s faculty</a:t>
            </a:r>
          </a:p>
          <a:p>
            <a:r>
              <a:rPr lang="en-US" b="1" dirty="0"/>
              <a:t>Do research with our own PhD students</a:t>
            </a:r>
          </a:p>
          <a:p>
            <a:r>
              <a:rPr lang="en-US" b="1" dirty="0"/>
              <a:t>2 </a:t>
            </a:r>
            <a:r>
              <a:rPr lang="mr-IN" b="1" dirty="0"/>
              <a:t>–</a:t>
            </a:r>
            <a:r>
              <a:rPr lang="en-US" b="1" dirty="0"/>
              <a:t> 5 students/year with simplified enrollment process</a:t>
            </a:r>
          </a:p>
          <a:p>
            <a:r>
              <a:rPr lang="en-US" b="1" dirty="0"/>
              <a:t>A little cost to the students - online</a:t>
            </a:r>
          </a:p>
        </p:txBody>
      </p:sp>
    </p:spTree>
    <p:extLst>
      <p:ext uri="{BB962C8B-B14F-4D97-AF65-F5344CB8AC3E}">
        <p14:creationId xmlns:p14="http://schemas.microsoft.com/office/powerpoint/2010/main" val="168153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324" y="2531438"/>
            <a:ext cx="8042276" cy="1336956"/>
          </a:xfrm>
        </p:spPr>
        <p:txBody>
          <a:bodyPr/>
          <a:lstStyle/>
          <a:p>
            <a:r>
              <a:rPr lang="en-US" dirty="0"/>
              <a:t>   </a:t>
            </a:r>
            <a:r>
              <a:rPr lang="en-US" b="1" dirty="0"/>
              <a:t>Question?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" y="1990392"/>
            <a:ext cx="3929824" cy="29473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622A7E9-8A1A-B818-94CE-CD8D5FE259F3}"/>
              </a:ext>
            </a:extLst>
          </p:cNvPr>
          <p:cNvSpPr txBox="1"/>
          <p:nvPr/>
        </p:nvSpPr>
        <p:spPr>
          <a:xfrm>
            <a:off x="4937862" y="5442996"/>
            <a:ext cx="260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hlinkClick r:id="rId3"/>
              </a:rPr>
              <a:t>qingt@athabascau.ca</a:t>
            </a:r>
            <a:r>
              <a:rPr lang="en-US" b="1" dirty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CE8737A9D3A5409C2AABBBFCF0EFC4" ma:contentTypeVersion="3" ma:contentTypeDescription="Create a new document." ma:contentTypeScope="" ma:versionID="bc31582db8a8bf22734ebf3149862789">
  <xsd:schema xmlns:xsd="http://www.w3.org/2001/XMLSchema" xmlns:xs="http://www.w3.org/2001/XMLSchema" xmlns:p="http://schemas.microsoft.com/office/2006/metadata/properties" xmlns:ns2="1646d476-366a-4c48-9574-211e67f97798" targetNamespace="http://schemas.microsoft.com/office/2006/metadata/properties" ma:root="true" ma:fieldsID="c79604417bb73426bbac2b46b0c3c087" ns2:_="">
    <xsd:import namespace="1646d476-366a-4c48-9574-211e67f977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46d476-366a-4c48-9574-211e67f977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AD3125-3058-4C44-8C70-380257074402}"/>
</file>

<file path=customXml/itemProps2.xml><?xml version="1.0" encoding="utf-8"?>
<ds:datastoreItem xmlns:ds="http://schemas.openxmlformats.org/officeDocument/2006/customXml" ds:itemID="{C8D1DC37-10BD-44D7-B97D-549219D620E0}"/>
</file>

<file path=customXml/itemProps3.xml><?xml version="1.0" encoding="utf-8"?>
<ds:datastoreItem xmlns:ds="http://schemas.openxmlformats.org/officeDocument/2006/customXml" ds:itemID="{C355AA1B-7AFC-4E01-A00C-28D838475E88}"/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5012</TotalTime>
  <Words>170</Words>
  <Application>Microsoft Macintosh PowerPoint</Application>
  <PresentationFormat>On-screen Show (4:3)</PresentationFormat>
  <Paragraphs>47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News Gothic MT</vt:lpstr>
      <vt:lpstr>Wingdings 2</vt:lpstr>
      <vt:lpstr>Breeze</vt:lpstr>
      <vt:lpstr>Macintosh%20HD:Users:qingt:Documents:QT_AU_Courses:Comp409:Assignment:KarandeepSingh:Assignment1_Singh_Karandeep_3185665.docx!OLE_LINK1</vt:lpstr>
      <vt:lpstr>SCIS Graduates Students Orientation </vt:lpstr>
      <vt:lpstr>Outline</vt:lpstr>
      <vt:lpstr>Research Brief</vt:lpstr>
      <vt:lpstr>Academic Interaction</vt:lpstr>
      <vt:lpstr>The MOU</vt:lpstr>
      <vt:lpstr>   Question?</vt:lpstr>
    </vt:vector>
  </TitlesOfParts>
  <Company>Athabasca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the World and the Roadmap</dc:title>
  <dc:creator>Qing Tan</dc:creator>
  <cp:lastModifiedBy>Dr. Ching Tan</cp:lastModifiedBy>
  <cp:revision>96</cp:revision>
  <dcterms:created xsi:type="dcterms:W3CDTF">2016-05-22T21:56:21Z</dcterms:created>
  <dcterms:modified xsi:type="dcterms:W3CDTF">2022-11-08T03:30:22Z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0x0101008ACE8737A9D3A5409C2AABBBFCF0EFC4</vt:lpwstr>
  </property>
</Properties>
</file>