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2" r:id="rId3"/>
    <p:sldId id="344" r:id="rId4"/>
    <p:sldId id="339" r:id="rId5"/>
    <p:sldId id="322" r:id="rId6"/>
    <p:sldId id="352" r:id="rId7"/>
    <p:sldId id="328" r:id="rId8"/>
    <p:sldId id="333" r:id="rId9"/>
    <p:sldId id="330" r:id="rId10"/>
    <p:sldId id="337" r:id="rId11"/>
    <p:sldId id="345" r:id="rId12"/>
    <p:sldId id="346" r:id="rId13"/>
    <p:sldId id="340" r:id="rId14"/>
    <p:sldId id="350" r:id="rId15"/>
    <p:sldId id="334" r:id="rId16"/>
    <p:sldId id="335" r:id="rId17"/>
    <p:sldId id="349" r:id="rId18"/>
    <p:sldId id="341" r:id="rId19"/>
    <p:sldId id="268" r:id="rId20"/>
    <p:sldId id="347" r:id="rId21"/>
    <p:sldId id="351" r:id="rId22"/>
    <p:sldId id="343" r:id="rId23"/>
    <p:sldId id="299" r:id="rId24"/>
    <p:sldId id="305" r:id="rId25"/>
    <p:sldId id="353" r:id="rId26"/>
    <p:sldId id="308" r:id="rId27"/>
    <p:sldId id="354" r:id="rId28"/>
    <p:sldId id="293" r:id="rId29"/>
    <p:sldId id="30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A99B"/>
    <a:srgbClr val="33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3" autoAdjust="0"/>
  </p:normalViewPr>
  <p:slideViewPr>
    <p:cSldViewPr>
      <p:cViewPr>
        <p:scale>
          <a:sx n="150" d="100"/>
          <a:sy n="150" d="100"/>
        </p:scale>
        <p:origin x="-7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808321753898512E-2"/>
          <c:y val="2.9741379310344856E-2"/>
          <c:w val="0.82621455406309563"/>
          <c:h val="0.896920535795095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July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Aug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2.2000000000000002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Sept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2.5</c:v>
                </c:pt>
                <c:pt idx="1">
                  <c:v>4.5</c:v>
                </c:pt>
                <c:pt idx="2">
                  <c:v>3.5</c:v>
                </c:pt>
                <c:pt idx="3">
                  <c:v>1.2</c:v>
                </c:pt>
                <c:pt idx="4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Oct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6</c:v>
                </c:pt>
                <c:pt idx="1">
                  <c:v>2.5</c:v>
                </c:pt>
                <c:pt idx="2">
                  <c:v>1.7000000000000013</c:v>
                </c:pt>
                <c:pt idx="3">
                  <c:v>3.4</c:v>
                </c:pt>
                <c:pt idx="4">
                  <c:v>2.5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Nov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2.4</c:v>
                </c:pt>
                <c:pt idx="1">
                  <c:v>1.5</c:v>
                </c:pt>
                <c:pt idx="2">
                  <c:v>5.2</c:v>
                </c:pt>
                <c:pt idx="3">
                  <c:v>5</c:v>
                </c:pt>
                <c:pt idx="4">
                  <c:v>3.5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Dec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MAIS</c:v>
                </c:pt>
                <c:pt idx="1">
                  <c:v>ENGL 255</c:v>
                </c:pt>
                <c:pt idx="2">
                  <c:v>ENGL 155</c:v>
                </c:pt>
                <c:pt idx="3">
                  <c:v>ENGL14X</c:v>
                </c:pt>
                <c:pt idx="4">
                  <c:v>NURS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1.8</c:v>
                </c:pt>
                <c:pt idx="1">
                  <c:v>6.5</c:v>
                </c:pt>
                <c:pt idx="2">
                  <c:v>0</c:v>
                </c:pt>
                <c:pt idx="3">
                  <c:v>4.5</c:v>
                </c:pt>
                <c:pt idx="4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86880"/>
        <c:axId val="94188672"/>
      </c:lineChart>
      <c:catAx>
        <c:axId val="94186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94188672"/>
        <c:crosses val="autoZero"/>
        <c:auto val="1"/>
        <c:lblAlgn val="ctr"/>
        <c:lblOffset val="100"/>
        <c:noMultiLvlLbl val="0"/>
      </c:catAx>
      <c:valAx>
        <c:axId val="9418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86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4B8212-3FD9-48DC-B443-E3E16A4A9B57}" type="datetimeFigureOut">
              <a:rPr lang="en-US"/>
              <a:pPr>
                <a:defRPr/>
              </a:pPr>
              <a:t>7/31/2013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676FE17-DF46-4FB9-A1F5-DE54DEE4CB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402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2306A-724D-4A31-8E33-DC16BF19D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CDA9A92-0DC4-4A4B-9F9B-10431B7C3174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Introductions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r>
              <a:rPr lang="en-US" smtClean="0">
                <a:ea typeface="ＭＳ Ｐゴシック" pitchFamily="34" charset="-128"/>
              </a:rPr>
              <a:t>Think of your presentation as a road map that is leading your audience to your main findings/message. </a:t>
            </a:r>
          </a:p>
          <a:p>
            <a:r>
              <a:rPr lang="en-US" sz="2400" smtClean="0">
                <a:ea typeface="ＭＳ Ｐゴシック" pitchFamily="34" charset="-128"/>
              </a:rPr>
              <a:t>Does the material lead your audience to your main focus: your findings/message?</a:t>
            </a:r>
          </a:p>
          <a:p>
            <a:r>
              <a:rPr lang="en-US" sz="2400" smtClean="0">
                <a:ea typeface="ＭＳ Ｐゴシック" pitchFamily="34" charset="-128"/>
              </a:rPr>
              <a:t>Does the material have a natural and obvious flow to it? </a:t>
            </a:r>
          </a:p>
          <a:p>
            <a:r>
              <a:rPr lang="en-US" sz="2400" smtClean="0">
                <a:ea typeface="ＭＳ Ｐゴシック" pitchFamily="34" charset="-128"/>
              </a:rPr>
              <a:t>Have you told the story of the journey of your research in a way that is understandable to your audience and contains only the necessary elements? </a:t>
            </a:r>
          </a:p>
          <a:p>
            <a:r>
              <a:rPr lang="en-US" sz="2400" smtClean="0">
                <a:ea typeface="ＭＳ Ｐゴシック" pitchFamily="34" charset="-128"/>
              </a:rPr>
              <a:t>Does your presentation follow a logical structure, i.e., the process or chronology of your research?</a:t>
            </a:r>
          </a:p>
          <a:p>
            <a:pPr lvl="2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6E1CDF-EA5A-41C6-B321-8BF2692D2B6C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b="1" i="1" smtClean="0">
                <a:ea typeface="ＭＳ Ｐゴシック" pitchFamily="34" charset="-128"/>
              </a:rPr>
              <a:t>Tips: </a:t>
            </a:r>
            <a:r>
              <a:rPr lang="en-US" smtClean="0">
                <a:ea typeface="ＭＳ Ｐゴシック" pitchFamily="34" charset="-128"/>
              </a:rPr>
              <a:t>Do a formal topic  outline if you are one of those concrete sequential thinkers that liked the written agenda</a:t>
            </a:r>
          </a:p>
          <a:p>
            <a:pPr marL="0" lvl="2"/>
            <a:r>
              <a:rPr lang="en-US" smtClean="0">
                <a:ea typeface="ＭＳ Ｐゴシック" pitchFamily="34" charset="-128"/>
              </a:rPr>
              <a:t>There are software programs that will help you with this.</a:t>
            </a:r>
          </a:p>
          <a:p>
            <a:endParaRPr lang="en-US" b="1" i="1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C1149B-6121-4994-83C0-23DD1F3B8344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b="1" i="1" smtClean="0">
                <a:ea typeface="ＭＳ Ｐゴシック" pitchFamily="34" charset="-128"/>
              </a:rPr>
              <a:t>Tips:  </a:t>
            </a:r>
            <a:r>
              <a:rPr lang="en-US" smtClean="0">
                <a:ea typeface="ＭＳ Ｐゴシック" pitchFamily="34" charset="-128"/>
              </a:rPr>
              <a:t>Do a concept map if you are a more abstract/random or visual thinker.</a:t>
            </a:r>
          </a:p>
          <a:p>
            <a:endParaRPr lang="en-US" b="1" i="1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93C6B6-EA9A-4F6D-A147-73FD11C0D40F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I’m </a:t>
            </a:r>
            <a:r>
              <a:rPr lang="en-US" b="1" smtClean="0">
                <a:ea typeface="ＭＳ Ｐゴシック" pitchFamily="34" charset="-128"/>
              </a:rPr>
              <a:t>not </a:t>
            </a:r>
            <a:r>
              <a:rPr lang="en-US" smtClean="0">
                <a:ea typeface="ＭＳ Ｐゴシック" pitchFamily="34" charset="-128"/>
              </a:rPr>
              <a:t>going to ask you to answer out loud, so just think about these questions as you watch.</a:t>
            </a:r>
          </a:p>
          <a:p>
            <a:r>
              <a:rPr lang="en-US" smtClean="0">
                <a:ea typeface="ＭＳ Ｐゴシック" pitchFamily="34" charset="-128"/>
              </a:rPr>
              <a:t>(Warning: you might get an advertisement)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20FB2FA-773A-40A0-8111-FAC3414D50B8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This illustrates another important aspect of arrangement: the need for repetition.</a:t>
            </a:r>
          </a:p>
          <a:p>
            <a:r>
              <a:rPr lang="en-US" smtClean="0">
                <a:ea typeface="ＭＳ Ｐゴシック" pitchFamily="34" charset="-128"/>
              </a:rPr>
              <a:t>The introduction should preview the main points,</a:t>
            </a:r>
          </a:p>
          <a:p>
            <a:r>
              <a:rPr lang="en-US" smtClean="0">
                <a:ea typeface="ＭＳ Ｐゴシック" pitchFamily="34" charset="-128"/>
              </a:rPr>
              <a:t>The middle should elaborate on those points and</a:t>
            </a:r>
          </a:p>
          <a:p>
            <a:r>
              <a:rPr lang="en-US" smtClean="0">
                <a:ea typeface="ＭＳ Ｐゴシック" pitchFamily="34" charset="-128"/>
              </a:rPr>
              <a:t>The end should summarize the main message.</a:t>
            </a:r>
          </a:p>
          <a:p>
            <a:r>
              <a:rPr lang="en-US" b="1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Remember that you’ll be </a:t>
            </a:r>
            <a:r>
              <a:rPr lang="en-US" u="sng" smtClean="0">
                <a:ea typeface="ＭＳ Ｐゴシック" pitchFamily="34" charset="-128"/>
              </a:rPr>
              <a:t>speaking  </a:t>
            </a:r>
            <a:r>
              <a:rPr lang="en-US" smtClean="0">
                <a:ea typeface="ＭＳ Ｐゴシック" pitchFamily="34" charset="-128"/>
              </a:rPr>
              <a:t>and your audience will be</a:t>
            </a:r>
            <a:r>
              <a:rPr lang="en-US" u="sng" smtClean="0">
                <a:ea typeface="ＭＳ Ｐゴシック" pitchFamily="34" charset="-128"/>
              </a:rPr>
              <a:t> listening so repetition is key.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9477D9-A9BD-4078-AF8A-C12B0AC570D2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b="1" i="1" smtClean="0">
                <a:ea typeface="ＭＳ Ｐゴシック" pitchFamily="34" charset="-128"/>
              </a:rPr>
              <a:t>Tips</a:t>
            </a:r>
            <a:endParaRPr lang="en-US" smtClean="0">
              <a:ea typeface="ＭＳ Ｐゴシック" pitchFamily="34" charset="-128"/>
            </a:endParaRPr>
          </a:p>
          <a:p>
            <a:endParaRPr lang="en-US" b="1" i="1" smtClean="0">
              <a:ea typeface="ＭＳ Ｐゴシック" pitchFamily="34" charset="-128"/>
            </a:endParaRPr>
          </a:p>
          <a:p>
            <a:pPr lvl="3"/>
            <a:r>
              <a:rPr lang="en-US" smtClean="0">
                <a:ea typeface="ＭＳ Ｐゴシック" pitchFamily="34" charset="-128"/>
              </a:rPr>
              <a:t>You can use techniques like anecdotes, questioning</a:t>
            </a:r>
          </a:p>
          <a:p>
            <a:pPr lvl="3"/>
            <a:r>
              <a:rPr lang="en-US" smtClean="0">
                <a:ea typeface="ＭＳ Ｐゴシック" pitchFamily="34" charset="-128"/>
              </a:rPr>
              <a:t>If your speaking occasion allows it, plan for audience activities.</a:t>
            </a:r>
          </a:p>
          <a:p>
            <a:pPr lvl="3"/>
            <a:r>
              <a:rPr lang="en-US" smtClean="0">
                <a:ea typeface="ＭＳ Ｐゴシック" pitchFamily="34" charset="-128"/>
              </a:rPr>
              <a:t>Do you have an introduction to the topic, and an overview</a:t>
            </a:r>
          </a:p>
          <a:p>
            <a:pPr lvl="3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22812C-7D1C-455F-966D-BAA485368C43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Plan  some strategies for stimulating discussion:</a:t>
            </a:r>
          </a:p>
          <a:p>
            <a:r>
              <a:rPr lang="en-US" smtClean="0">
                <a:ea typeface="ＭＳ Ｐゴシック" pitchFamily="34" charset="-128"/>
              </a:rPr>
              <a:t>Plant questions, both rhetorical questions and ones that you will solicit answers for, at appropriate places in the presentation. In fact, I’d like to ask you:</a:t>
            </a:r>
          </a:p>
          <a:p>
            <a:r>
              <a:rPr lang="en-US" smtClean="0">
                <a:ea typeface="ＭＳ Ｐゴシック" pitchFamily="34" charset="-128"/>
              </a:rPr>
              <a:t>			(How long do you think a speaker should speak before planning a question or otherwise engaging their  audience? ) A. 20 min B. 10 min C. 5 min </a:t>
            </a:r>
          </a:p>
          <a:p>
            <a:r>
              <a:rPr lang="en-US" b="1" i="1" smtClean="0">
                <a:ea typeface="ＭＳ Ｐゴシック" pitchFamily="34" charset="-128"/>
              </a:rPr>
              <a:t>Click one of the options at the top of the screen. </a:t>
            </a:r>
          </a:p>
          <a:p>
            <a:endParaRPr lang="en-US" b="1" i="1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Have you got a couple of seed questions that you can use to stimulate discussion…e.g. “while you’re thinking about your own questions, I can mention one question that almost always comes up when I discuss this topic with colleagues…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Once conversation starts, you can plan to  switch to facilitating  discussion: “that’s a really good point. But before I answer, are there any other thoughts about that?”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What if you don’t know? How would you respond to that?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Don’t be afraid to say “That’s a really good question, and I’m not sure about the answer. Can I get back to you on that? Or better still, what do the rest of you think about that?”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Some of these strategies will depend on the size of your audience. E.G. In a big crowd, it’s difficult to facilitate a discussion.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i="1" smtClean="0">
                <a:ea typeface="ＭＳ Ｐゴシック" pitchFamily="34" charset="-128"/>
              </a:rPr>
              <a:t>Timing: This is the place where you can make up time or expand a bit.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0DD187-8B9F-4032-B72F-B9B9F2497C14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Does the media fit the topic? (Not all presentations require PPT)</a:t>
            </a:r>
          </a:p>
          <a:p>
            <a:r>
              <a:rPr lang="en-US" smtClean="0">
                <a:ea typeface="ＭＳ Ｐゴシック" pitchFamily="34" charset="-128"/>
              </a:rPr>
              <a:t>** Does the media fit the technology? This presentation is a good example of this.  </a:t>
            </a:r>
          </a:p>
          <a:p>
            <a:r>
              <a:rPr lang="en-US" smtClean="0">
                <a:ea typeface="ＭＳ Ｐゴシック" pitchFamily="34" charset="-128"/>
              </a:rPr>
              <a:t>Are you familiar with the technology you’ll be using?</a:t>
            </a:r>
          </a:p>
          <a:p>
            <a:r>
              <a:rPr lang="en-US" smtClean="0">
                <a:ea typeface="ＭＳ Ｐゴシック" pitchFamily="34" charset="-128"/>
              </a:rPr>
              <a:t>Is all the equipment that you need in the place where you will need it?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Will there be an internet connection in the room you are assigned?</a:t>
            </a:r>
          </a:p>
          <a:p>
            <a:r>
              <a:rPr lang="en-US" smtClean="0">
                <a:ea typeface="ＭＳ Ｐゴシック" pitchFamily="34" charset="-128"/>
              </a:rPr>
              <a:t>Is your font size appropriate to the size of the room? </a:t>
            </a:r>
          </a:p>
          <a:p>
            <a:r>
              <a:rPr lang="en-US" smtClean="0">
                <a:ea typeface="ＭＳ Ｐゴシック" pitchFamily="34" charset="-128"/>
              </a:rPr>
              <a:t>Are your visuals informative?</a:t>
            </a:r>
          </a:p>
          <a:p>
            <a:r>
              <a:rPr lang="en-US" smtClean="0">
                <a:ea typeface="ＭＳ Ｐゴシック" pitchFamily="34" charset="-128"/>
              </a:rPr>
              <a:t>Is all the equipment that you need in the place where you will need it?</a:t>
            </a:r>
          </a:p>
          <a:p>
            <a:r>
              <a:rPr lang="en-US" smtClean="0">
                <a:ea typeface="ＭＳ Ｐゴシック" pitchFamily="34" charset="-128"/>
              </a:rPr>
              <a:t>Do you need supplemental materials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6CB570C-7E80-467F-9580-91D75085728E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Are your visuals informative?</a:t>
            </a:r>
          </a:p>
          <a:p>
            <a:r>
              <a:rPr lang="en-US" smtClean="0">
                <a:ea typeface="ＭＳ Ｐゴシック" pitchFamily="34" charset="-128"/>
              </a:rPr>
              <a:t>Do you need supplemental materials?</a:t>
            </a:r>
          </a:p>
          <a:p>
            <a:r>
              <a:rPr lang="en-US" smtClean="0">
                <a:ea typeface="ＭＳ Ｐゴシック" pitchFamily="34" charset="-128"/>
              </a:rPr>
              <a:t>For example: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What questions do you have about this graph?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Needs context, explanation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Is this the best use of your time? Is there a simpler way you might portray your information?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Is there another way to present the material?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71C6EB-72C2-44F8-B6CB-2D79CCA9CADD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DON’T read from your speakers’ notes</a:t>
            </a:r>
          </a:p>
          <a:p>
            <a:pPr lvl="3"/>
            <a:r>
              <a:rPr lang="en-US" smtClean="0">
                <a:ea typeface="ＭＳ Ｐゴシック" pitchFamily="34" charset="-128"/>
              </a:rPr>
              <a:t>it can be boring ( hearing readings of fiction prove that it doesn’t have to be so.)</a:t>
            </a:r>
          </a:p>
          <a:p>
            <a:r>
              <a:rPr lang="en-US" sz="1600" smtClean="0">
                <a:ea typeface="ＭＳ Ｐゴシック" pitchFamily="34" charset="-128"/>
              </a:rPr>
              <a:t>Have you written notes that covey “must tell” points: material that conveys essential points? 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 the presentation, gotten feedback, and made any necessary changes?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6C6D75-C6AA-405B-A79C-1410542B461D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C63731-E73B-47B6-94E4-C798ABB11670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 the presentation, gotten feedback, and made any necessary changes? </a:t>
            </a:r>
          </a:p>
          <a:p>
            <a:r>
              <a:rPr lang="en-US" sz="1600" smtClean="0">
                <a:ea typeface="ＭＳ Ｐゴシック" pitchFamily="34" charset="-128"/>
              </a:rPr>
              <a:t>Is your presentation within the time limit?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practiced?</a:t>
            </a:r>
          </a:p>
          <a:p>
            <a:r>
              <a:rPr lang="en-US" sz="1600" smtClean="0">
                <a:ea typeface="ＭＳ Ｐゴシック" pitchFamily="34" charset="-128"/>
              </a:rPr>
              <a:t>Do you have a plan if you go overtime or are under-time? </a:t>
            </a:r>
          </a:p>
          <a:p>
            <a:r>
              <a:rPr lang="en-US" sz="1600" smtClean="0">
                <a:ea typeface="ＭＳ Ｐゴシック" pitchFamily="34" charset="-128"/>
              </a:rPr>
              <a:t>Do you have a strategy for relaxation: breath control, pausing, smiling, </a:t>
            </a:r>
          </a:p>
          <a:p>
            <a:r>
              <a:rPr lang="en-US" sz="1600" smtClean="0">
                <a:ea typeface="ＭＳ Ｐゴシック" pitchFamily="34" charset="-128"/>
              </a:rPr>
              <a:t>Sometimes it helps to expect something to go wrong: let it go, pick it up where you were and move on. Positive self talk, body awareness: consciously relax your shoulders. Have some water handy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 that? </a:t>
            </a:r>
          </a:p>
          <a:p>
            <a:r>
              <a:rPr lang="en-US" sz="1600" smtClean="0">
                <a:ea typeface="ＭＳ Ｐゴシック" pitchFamily="34" charset="-128"/>
              </a:rPr>
              <a:t>Think of your audience as friendly and supportive—they usually are.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practiced?  </a:t>
            </a:r>
          </a:p>
          <a:p>
            <a:r>
              <a:rPr lang="en-US" sz="1600" smtClean="0">
                <a:ea typeface="ＭＳ Ｐゴシック" pitchFamily="34" charset="-128"/>
              </a:rPr>
              <a:t>Have you let your passion shine through in the practice sessions? 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A220BB-814C-4B81-803F-9025F62831D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 the presentation, gotten feedback, and made any necessary changes? </a:t>
            </a:r>
          </a:p>
          <a:p>
            <a:r>
              <a:rPr lang="en-US" sz="1600" smtClean="0">
                <a:ea typeface="ＭＳ Ｐゴシック" pitchFamily="34" charset="-128"/>
              </a:rPr>
              <a:t>Is your presentation within the time limit?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practiced?</a:t>
            </a:r>
          </a:p>
          <a:p>
            <a:r>
              <a:rPr lang="en-US" sz="1600" smtClean="0">
                <a:ea typeface="ＭＳ Ｐゴシック" pitchFamily="34" charset="-128"/>
              </a:rPr>
              <a:t>Do you have a plan if you go overtime or are under-time? </a:t>
            </a:r>
          </a:p>
          <a:p>
            <a:r>
              <a:rPr lang="en-US" sz="1600" smtClean="0">
                <a:ea typeface="ＭＳ Ｐゴシック" pitchFamily="34" charset="-128"/>
              </a:rPr>
              <a:t>Do you have a strategy for relaxation: breath control, pausing, smiling, </a:t>
            </a:r>
          </a:p>
          <a:p>
            <a:r>
              <a:rPr lang="en-US" sz="1600" smtClean="0">
                <a:ea typeface="ＭＳ Ｐゴシック" pitchFamily="34" charset="-128"/>
              </a:rPr>
              <a:t>Sometimes it helps to expect something to go wrong: let it go, pick it up where you were and move on. Positive self talk, body awareness: consciously relax your shoulders. Have some water handy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 that? </a:t>
            </a:r>
          </a:p>
          <a:p>
            <a:r>
              <a:rPr lang="en-US" sz="1600" smtClean="0">
                <a:ea typeface="ＭＳ Ｐゴシック" pitchFamily="34" charset="-128"/>
              </a:rPr>
              <a:t>Think of your audience as friendly and supportive—they usually are.</a:t>
            </a:r>
          </a:p>
          <a:p>
            <a:r>
              <a:rPr lang="en-US" sz="1600" smtClean="0">
                <a:ea typeface="ＭＳ Ｐゴシック" pitchFamily="34" charset="-128"/>
              </a:rPr>
              <a:t>Have you practiced?  </a:t>
            </a:r>
          </a:p>
          <a:p>
            <a:r>
              <a:rPr lang="en-US" sz="1600" smtClean="0">
                <a:ea typeface="ＭＳ Ｐゴシック" pitchFamily="34" charset="-128"/>
              </a:rPr>
              <a:t>Have you let your passion shine through in the practice sessions? 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E55A1B-CB6A-4457-A1EF-E0F0F0ABA674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Tips:Engage and involve your audience</a:t>
            </a:r>
          </a:p>
          <a:p>
            <a:r>
              <a:rPr lang="en-US" smtClean="0">
                <a:ea typeface="ＭＳ Ｐゴシック" pitchFamily="34" charset="-128"/>
              </a:rPr>
              <a:t>If you have a flair for the dramatic, use it. Otherwise, use other techniques like anecdotes, questioning. Work with your own style</a:t>
            </a:r>
          </a:p>
          <a:p>
            <a:r>
              <a:rPr lang="en-US" smtClean="0">
                <a:ea typeface="ＭＳ Ｐゴシック" pitchFamily="34" charset="-128"/>
              </a:rPr>
              <a:t>Vary your speech pattern and tone</a:t>
            </a:r>
          </a:p>
          <a:p>
            <a:r>
              <a:rPr lang="en-US" smtClean="0">
                <a:ea typeface="ＭＳ Ｐゴシック" pitchFamily="34" charset="-128"/>
              </a:rPr>
              <a:t>Use hand gestures,  walk back and forth across the stage(with caution), and come out from behind the podium.</a:t>
            </a:r>
          </a:p>
          <a:p>
            <a:r>
              <a:rPr lang="en-US" smtClean="0">
                <a:ea typeface="ＭＳ Ｐゴシック" pitchFamily="34" charset="-128"/>
              </a:rPr>
              <a:t>If you’re online, and don’t have those visual cues, think about how you will  engage your audience, e.g., questions, activities, visuals, multimedia</a:t>
            </a:r>
          </a:p>
          <a:p>
            <a:pPr lvl="3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13FCDB-BFB2-462E-86D6-F6734E43E613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Tips: </a:t>
            </a:r>
          </a:p>
          <a:p>
            <a:r>
              <a:rPr lang="en-US" smtClean="0">
                <a:ea typeface="ＭＳ Ｐゴシック" pitchFamily="34" charset="-128"/>
              </a:rPr>
              <a:t>Put a watch where you can see it or make sure you have a view of BIG clock</a:t>
            </a:r>
          </a:p>
          <a:p>
            <a:r>
              <a:rPr lang="en-US" smtClean="0">
                <a:ea typeface="ＭＳ Ｐゴシック" pitchFamily="34" charset="-128"/>
              </a:rPr>
              <a:t>Ask the moderator to give you a high-sign when you’re half way, or 10 minutes from the end of your time.</a:t>
            </a:r>
          </a:p>
          <a:p>
            <a:r>
              <a:rPr lang="en-US" smtClean="0">
                <a:ea typeface="ＭＳ Ｐゴシック" pitchFamily="34" charset="-128"/>
              </a:rPr>
              <a:t>Skip slides if you’re running behind.</a:t>
            </a:r>
          </a:p>
          <a:p>
            <a:r>
              <a:rPr lang="en-US" smtClean="0">
                <a:ea typeface="ＭＳ Ｐゴシック" pitchFamily="34" charset="-128"/>
              </a:rPr>
              <a:t>Keep in mind that if you finish  early, no one will mind. If you’re late, it throws everyone off.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950D01-51ED-4F53-B30B-619AC856ACC2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005907-FD3D-4A0E-A4A6-006F0483E2DC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would you advise this speaker to change	Areas include: presenter, content, use of media</a:t>
            </a:r>
          </a:p>
          <a:p>
            <a:r>
              <a:rPr lang="en-US" smtClean="0">
                <a:ea typeface="ＭＳ Ｐゴシック" pitchFamily="34" charset="-128"/>
              </a:rPr>
              <a:t>List of possible answers:</a:t>
            </a:r>
          </a:p>
          <a:p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D06C75A-CE07-4C5A-830A-D35DFB649E7C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A1A1F7-9348-4ADF-B417-89AC4DDD732E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7B4C3B-6E82-4226-9A74-CFD31948265E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have you tried for nerves?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Collect on the white board.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 will compile these along with some of the other questions I’ve asked and send them around after the presentation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A91F93-A71E-4482-BCB2-700EB3FF8DE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6AAD16E-9CA5-4D4B-80DD-63A6914D7D56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First we’ll look at preparation, then at presentation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1ECF82-D0FF-47D1-B6E0-BAE4FC54DDB6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6ADF1-7334-49DE-9B87-B425E26F8BFD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Don’t’ focus on the content; focus on the presenter, what he does, how he does it.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Watch the first 3 minutes, then come on back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Possible answers: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Uses humor to engage his audience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Unexpected juxtaposition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Uses all visuals and narrates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Gets to the main point quickly: new machine age=more machines, more unemployment, good news(?!)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Easy to follow, speaks clearly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Lots of gestures and moves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0FD46E-284A-4B58-BF4E-47B9DD3260E8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We’re going to start with the largest part of iceberg, the preparation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We’ll talk about preparing for the context, preparing the material and the media and preparing yourself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C00069-2608-44B3-83CD-C03BCE733A72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If  we could be a fly on the wall when Andrew Mcaffee  started to prepare for his presentation, we might hear him mulling over some of these questions</a:t>
            </a:r>
          </a:p>
          <a:p>
            <a:endParaRPr lang="en-US" b="1" i="1" smtClean="0">
              <a:ea typeface="ＭＳ Ｐゴシック" pitchFamily="34" charset="-128"/>
            </a:endParaRPr>
          </a:p>
          <a:p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r>
              <a:rPr lang="en-US" smtClean="0">
                <a:ea typeface="ＭＳ Ｐゴシック" pitchFamily="34" charset="-128"/>
              </a:rPr>
              <a:t>These are questions to ask BEFORE you start to prepare your presentation. This is like prewriting</a:t>
            </a:r>
          </a:p>
          <a:p>
            <a:r>
              <a:rPr lang="en-US" smtClean="0">
                <a:ea typeface="ＭＳ Ｐゴシック" pitchFamily="34" charset="-128"/>
              </a:rPr>
              <a:t>Remember that this is not the same audience that you prepared your thesis for. It is not an examining committee. Thus, you can assume knowledge from a peer audience that you might not be able to with a committee. </a:t>
            </a:r>
          </a:p>
          <a:p>
            <a:r>
              <a:rPr lang="en-US" smtClean="0">
                <a:ea typeface="ＭＳ Ｐゴシック" pitchFamily="34" charset="-128"/>
              </a:rPr>
              <a:t>If possible, do some research on your audience or make some informed assumptions.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1E5410-9417-40EC-936E-5692EE4A5989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smtClean="0">
                <a:ea typeface="ＭＳ Ｐゴシック" pitchFamily="34" charset="-128"/>
              </a:rPr>
              <a:t>Tips: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Plan for less time than you’ve got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Remember that you will talk faster in the presentation than in rehearsal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Designate certain slides to skip if you’re running short of time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Do a complete run-through for timing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Plan on using your question period in case you are over or under time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These are all decisions you should make BEFORE you begin to prepare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8CC3B6F-788A-45DE-8D22-013E4A12302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smtClean="0">
                <a:ea typeface="ＭＳ Ｐゴシック" pitchFamily="34" charset="-128"/>
              </a:rPr>
              <a:t>Focus on the essentials</a:t>
            </a:r>
          </a:p>
          <a:p>
            <a:pPr lvl="2"/>
            <a:r>
              <a:rPr lang="en-US" b="1" i="1" smtClean="0">
                <a:ea typeface="ＭＳ Ｐゴシック" pitchFamily="34" charset="-128"/>
              </a:rPr>
              <a:t>Tips: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How not to include too much:  Focus on your main message.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With each slide ask: will my audience be interested?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Focus on your end message: often the discussion section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Avoid slides packed with stats or figures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Simplify complex information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C5C22C-1AB7-4C77-8C4D-3C6BC029B561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A002-2A23-43CB-B02F-94EE863ED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9A3A-5155-4AC7-95EA-09F6289CB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9FC3-241E-4C91-84C7-56899131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B930-3EE3-4A88-9DDE-FDFBF66A2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B382-FCDD-45E5-8EBC-DD6890C9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8A8C-669B-4345-B335-36551EB63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4DB5-5C7E-4443-BAC6-7D0DC704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D2E1-D373-4370-BD6F-30DD99550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E66F-8386-4338-AD12-3D22FCE0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2D31-321D-4B51-93A0-923FB1F34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15C9-3545-4A17-A824-0E96CBB5A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4BA646C-3CC1-4102-A51F-71EF5088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K720D6nwk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raR3gezQ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thabascau.ca/services/write-site/coaching.ph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lbondoc@athabasca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.com/talks/andrew_mcafee_what_will_future_jobs_look_lik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template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-698500"/>
            <a:ext cx="9005887" cy="75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Essentials of Presenting Your Work at a Conference</a:t>
            </a:r>
            <a:br>
              <a:rPr lang="en-US" smtClean="0"/>
            </a:br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workshop co-sponsored by </a:t>
            </a:r>
          </a:p>
          <a:p>
            <a:pPr eaLnBrk="1" hangingPunct="1"/>
            <a:r>
              <a:rPr lang="en-US" sz="2400" smtClean="0"/>
              <a:t>FGS and the Athabasca University Write Site</a:t>
            </a:r>
          </a:p>
          <a:p>
            <a:pPr eaLnBrk="1" hangingPunct="1"/>
            <a:r>
              <a:rPr lang="en-US" sz="2400" smtClean="0"/>
              <a:t>Linda McCloud-Bondoc, Write Site Coordinator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Arrangement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Provide a road map for your audience</a:t>
            </a:r>
          </a:p>
        </p:txBody>
      </p:sp>
      <p:pic>
        <p:nvPicPr>
          <p:cNvPr id="11268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lbondoc\AppData\Local\Microsoft\Windows\Temporary Internet Files\Content.IE5\ZM2BA3SQ\MC9003346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736758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914400" y="4648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Beginning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743200" y="3276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Middle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6858000" y="2133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End (Main message) </a:t>
            </a:r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 rot="-1986985">
            <a:off x="2365375" y="4513263"/>
            <a:ext cx="990600" cy="304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274" name="Right Arrow 11"/>
          <p:cNvSpPr>
            <a:spLocks noChangeArrowheads="1"/>
          </p:cNvSpPr>
          <p:nvPr/>
        </p:nvSpPr>
        <p:spPr bwMode="auto">
          <a:xfrm rot="-811730">
            <a:off x="3756025" y="3235325"/>
            <a:ext cx="990600" cy="304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275" name="Right Arrow 12"/>
          <p:cNvSpPr>
            <a:spLocks noChangeArrowheads="1"/>
          </p:cNvSpPr>
          <p:nvPr/>
        </p:nvSpPr>
        <p:spPr bwMode="auto">
          <a:xfrm rot="10250514">
            <a:off x="5884863" y="2362200"/>
            <a:ext cx="990600" cy="304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Arrangement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Do an outline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12292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outline-examples-for-presentation-6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16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038600" y="64770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View credit: http://mentor.ucs.indiana.edu/~frick/r547/2006/inspiration/conceptmap.html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Arrangement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 Or a concept map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13316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ncept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9248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62000" y="57150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View credit: http://mentor.ucs.indiana.edu/~frick/r547/2006/inspiration/conceptmap.html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Arrangement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 sz="2800" smtClean="0"/>
              <a:t>As you watch this introduction, consider:</a:t>
            </a:r>
          </a:p>
          <a:p>
            <a:pPr lvl="1"/>
            <a:r>
              <a:rPr lang="en-US" sz="2400" smtClean="0"/>
              <a:t>Do you know his main message?</a:t>
            </a:r>
          </a:p>
          <a:p>
            <a:pPr lvl="1"/>
            <a:r>
              <a:rPr lang="en-US" sz="2400" smtClean="0"/>
              <a:t>Do you know how he will develop this message?</a:t>
            </a:r>
          </a:p>
          <a:p>
            <a:pPr lvl="1"/>
            <a:r>
              <a:rPr lang="en-US" sz="2400" smtClean="0"/>
              <a:t>Do you know what to expect next?</a:t>
            </a:r>
          </a:p>
          <a:p>
            <a:pPr lvl="1">
              <a:buFontTx/>
              <a:buNone/>
            </a:pPr>
            <a:endParaRPr lang="en-US" sz="2400" smtClean="0"/>
          </a:p>
          <a:p>
            <a:pPr lvl="1"/>
            <a:r>
              <a:rPr lang="en-US" sz="2400" smtClean="0">
                <a:hlinkClick r:id="rId3"/>
              </a:rPr>
              <a:t>http://www.youtube.com/watch?v=8K720D6nwkc</a:t>
            </a:r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pic>
        <p:nvPicPr>
          <p:cNvPr id="14340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Arrangement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Tell what you’ll tell them</a:t>
            </a:r>
          </a:p>
          <a:p>
            <a:endParaRPr lang="en-US" sz="2400" smtClean="0"/>
          </a:p>
          <a:p>
            <a:r>
              <a:rPr lang="en-US" sz="2400" smtClean="0"/>
              <a:t>Tell them</a:t>
            </a:r>
          </a:p>
          <a:p>
            <a:endParaRPr lang="en-US" sz="2400" smtClean="0"/>
          </a:p>
          <a:p>
            <a:r>
              <a:rPr lang="en-US" sz="2400" smtClean="0"/>
              <a:t>Tell them what you told them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pic>
        <p:nvPicPr>
          <p:cNvPr id="15364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Engage your audience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r>
              <a:rPr lang="en-US" sz="2800" smtClean="0"/>
              <a:t>Have you planned to get to know your audience and have them get to know you in a way appropriate to the speaking occasion?</a:t>
            </a:r>
          </a:p>
          <a:p>
            <a:pPr>
              <a:buFontTx/>
              <a:buNone/>
            </a:pPr>
            <a:endParaRPr lang="en-US" sz="2800" smtClean="0"/>
          </a:p>
          <a:p>
            <a:r>
              <a:rPr lang="en-US" sz="2800" smtClean="0"/>
              <a:t>Have you planned a specific way of capturing your audience’s  attention? </a:t>
            </a:r>
          </a:p>
          <a:p>
            <a:pPr>
              <a:buFontTx/>
              <a:buNone/>
            </a:pPr>
            <a:endParaRPr lang="en-US" sz="2800" smtClean="0"/>
          </a:p>
          <a:p>
            <a:r>
              <a:rPr lang="en-US" sz="2800" smtClean="0"/>
              <a:t>Have you built in repetition for understanding? </a:t>
            </a:r>
          </a:p>
        </p:txBody>
      </p:sp>
      <p:pic>
        <p:nvPicPr>
          <p:cNvPr id="16388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Question period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  <p:pic>
        <p:nvPicPr>
          <p:cNvPr id="17412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:\Users\lbondoc\AppData\Local\Microsoft\Windows\Temporary Internet Files\Content.IE5\5C40PZW0\MC900384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594">
            <a:off x="1854200" y="954088"/>
            <a:ext cx="525938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media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and for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media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 sz="2800" smtClean="0"/>
              <a:t>Not all presentations require PPT</a:t>
            </a:r>
          </a:p>
          <a:p>
            <a:pPr lvl="1"/>
            <a:r>
              <a:rPr lang="en-US" sz="2400" smtClean="0"/>
              <a:t>E.g. Prezi</a:t>
            </a:r>
          </a:p>
          <a:p>
            <a:r>
              <a:rPr lang="en-US" sz="2800" smtClean="0"/>
              <a:t>Be familiar with the technology that you are using </a:t>
            </a:r>
          </a:p>
          <a:p>
            <a:r>
              <a:rPr lang="en-US" sz="2800" smtClean="0"/>
              <a:t>Don’t assume that equipment will be there: ask, check out the room, check available help, check locations of outlets, etc.</a:t>
            </a:r>
          </a:p>
          <a:p>
            <a:r>
              <a:rPr lang="en-US" sz="2800" smtClean="0"/>
              <a:t>Use simple, relevant visuals</a:t>
            </a:r>
          </a:p>
          <a:p>
            <a:endParaRPr lang="en-US" sz="2800" smtClean="0"/>
          </a:p>
        </p:txBody>
      </p:sp>
      <p:pic>
        <p:nvPicPr>
          <p:cNvPr id="18436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media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Simplify visuals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60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Prepare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248400" cy="4419600"/>
          </a:xfrm>
        </p:spPr>
        <p:txBody>
          <a:bodyPr/>
          <a:lstStyle/>
          <a:p>
            <a:endParaRPr lang="en-US" sz="1600" b="1" smtClean="0"/>
          </a:p>
          <a:p>
            <a:endParaRPr lang="en-US" sz="1600" b="1" smtClean="0"/>
          </a:p>
          <a:p>
            <a:endParaRPr lang="en-US" sz="1600" b="1" smtClean="0"/>
          </a:p>
          <a:p>
            <a:endParaRPr lang="en-US" sz="1600" b="1" smtClean="0"/>
          </a:p>
          <a:p>
            <a:endParaRPr lang="en-US" sz="1600" b="1" smtClean="0"/>
          </a:p>
          <a:p>
            <a:endParaRPr lang="en-US" sz="1600" b="1" smtClean="0"/>
          </a:p>
          <a:p>
            <a:pPr>
              <a:buFontTx/>
              <a:buNone/>
            </a:pPr>
            <a:endParaRPr lang="en-US" sz="1600" b="1" smtClean="0"/>
          </a:p>
          <a:p>
            <a:pPr marL="514350" lvl="1" indent="0">
              <a:buFontTx/>
              <a:buNone/>
            </a:pPr>
            <a:endParaRPr lang="en-CA" sz="3600" smtClean="0"/>
          </a:p>
        </p:txBody>
      </p:sp>
      <p:pic>
        <p:nvPicPr>
          <p:cNvPr id="20484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1143000" y="1066800"/>
            <a:ext cx="6477000" cy="4708525"/>
            <a:chOff x="457200" y="1143000"/>
            <a:chExt cx="5638800" cy="4708071"/>
          </a:xfrm>
        </p:grpSpPr>
        <p:pic>
          <p:nvPicPr>
            <p:cNvPr id="20486" name="Picture 12" descr="t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5638800" cy="47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13"/>
            <p:cNvSpPr txBox="1">
              <a:spLocks noChangeArrowheads="1"/>
            </p:cNvSpPr>
            <p:nvPr/>
          </p:nvSpPr>
          <p:spPr bwMode="auto">
            <a:xfrm>
              <a:off x="2971800" y="1143000"/>
              <a:ext cx="2667000" cy="83099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Prepare speaker’s notes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Introductions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600" smtClean="0"/>
              <a:t>Name</a:t>
            </a:r>
          </a:p>
          <a:p>
            <a:pPr lvl="1" eaLnBrk="1" hangingPunct="1">
              <a:buFontTx/>
              <a:buNone/>
            </a:pPr>
            <a:r>
              <a:rPr lang="en-US" sz="2600" smtClean="0"/>
              <a:t>Program</a:t>
            </a:r>
          </a:p>
          <a:p>
            <a:pPr lvl="1" eaLnBrk="1" hangingPunct="1">
              <a:buFontTx/>
              <a:buNone/>
            </a:pPr>
            <a:endParaRPr lang="en-US" sz="26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r>
              <a:rPr lang="en-US" sz="2400" smtClean="0"/>
              <a:t>What is one thing you know for sure about giving presentations?</a:t>
            </a:r>
          </a:p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3076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:\Users\lbondoc\AppData\Local\Microsoft\Windows\Temporary Internet Files\Content.IE5\G18XH4YS\MC9000899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38100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Prepare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smtClean="0"/>
              <a:t>Prepare for cases </a:t>
            </a:r>
          </a:p>
          <a:p>
            <a:pPr>
              <a:buFontTx/>
              <a:buNone/>
            </a:pPr>
            <a:r>
              <a:rPr lang="en-US" sz="1800" b="1" smtClean="0"/>
              <a:t>of “nerves”</a:t>
            </a:r>
          </a:p>
          <a:p>
            <a:pPr marL="514350" lvl="1" indent="0">
              <a:buFontTx/>
              <a:buNone/>
            </a:pPr>
            <a:endParaRPr lang="en-CA" sz="3600" smtClean="0"/>
          </a:p>
        </p:txBody>
      </p:sp>
      <p:pic>
        <p:nvPicPr>
          <p:cNvPr id="21508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speak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5562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Giving the presentation 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3" descr="Iceberg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371600"/>
            <a:ext cx="7848600" cy="4119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914400" y="1371600"/>
            <a:ext cx="4953000" cy="919163"/>
            <a:chOff x="914400" y="1371600"/>
            <a:chExt cx="4953000" cy="918865"/>
          </a:xfrm>
        </p:grpSpPr>
        <p:sp>
          <p:nvSpPr>
            <p:cNvPr id="22534" name="TextBox 10"/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259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Presentation</a:t>
              </a:r>
            </a:p>
          </p:txBody>
        </p:sp>
        <p:sp>
          <p:nvSpPr>
            <p:cNvPr id="22535" name="Right Arrow 11"/>
            <p:cNvSpPr>
              <a:spLocks noChangeArrowheads="1"/>
            </p:cNvSpPr>
            <p:nvPr/>
          </p:nvSpPr>
          <p:spPr bwMode="auto">
            <a:xfrm>
              <a:off x="2819400" y="19812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536" name="Oval 12"/>
            <p:cNvSpPr>
              <a:spLocks noChangeArrowheads="1"/>
            </p:cNvSpPr>
            <p:nvPr/>
          </p:nvSpPr>
          <p:spPr bwMode="auto">
            <a:xfrm>
              <a:off x="3657600" y="1371600"/>
              <a:ext cx="9144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537" name="Oval 13"/>
            <p:cNvSpPr>
              <a:spLocks noChangeArrowheads="1"/>
            </p:cNvSpPr>
            <p:nvPr/>
          </p:nvSpPr>
          <p:spPr bwMode="auto">
            <a:xfrm>
              <a:off x="5029200" y="13716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538" name="TextBox 14"/>
            <p:cNvSpPr txBox="1">
              <a:spLocks noChangeArrowheads="1"/>
            </p:cNvSpPr>
            <p:nvPr/>
          </p:nvSpPr>
          <p:spPr bwMode="auto">
            <a:xfrm>
              <a:off x="3505200" y="15240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/>
                <a:t>Engagement</a:t>
              </a:r>
            </a:p>
          </p:txBody>
        </p:sp>
        <p:sp>
          <p:nvSpPr>
            <p:cNvPr id="22539" name="TextBox 15"/>
            <p:cNvSpPr txBox="1">
              <a:spLocks noChangeArrowheads="1"/>
            </p:cNvSpPr>
            <p:nvPr/>
          </p:nvSpPr>
          <p:spPr bwMode="auto">
            <a:xfrm>
              <a:off x="5105400" y="15240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Timing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Giving the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Presentation:</a:t>
            </a:r>
            <a:r>
              <a:rPr lang="en-US" sz="3600" dirty="0" err="1" smtClean="0">
                <a:solidFill>
                  <a:srgbClr val="5DA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000" dirty="0" smtClean="0">
              <a:solidFill>
                <a:srgbClr val="5DA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038600"/>
          </a:xfrm>
        </p:spPr>
        <p:txBody>
          <a:bodyPr/>
          <a:lstStyle/>
          <a:p>
            <a:pPr>
              <a:buFontTx/>
              <a:buNone/>
            </a:pPr>
            <a:endParaRPr lang="en-US" sz="2400" b="1" smtClean="0"/>
          </a:p>
          <a:p>
            <a:r>
              <a:rPr lang="en-US" sz="2400" smtClean="0"/>
              <a:t>	Are you speaking too slowly or too quickly?</a:t>
            </a:r>
          </a:p>
          <a:p>
            <a:r>
              <a:rPr lang="en-US" sz="2400" smtClean="0"/>
              <a:t>	Are you making appropriate eye contact with your audience or otherwise involving them?</a:t>
            </a:r>
          </a:p>
          <a:p>
            <a:r>
              <a:rPr lang="en-US" sz="2400" smtClean="0"/>
              <a:t>	Do you smile in the appropriate places or otherwise engage your audience?</a:t>
            </a:r>
          </a:p>
          <a:p>
            <a:r>
              <a:rPr lang="en-US" sz="2400" smtClean="0"/>
              <a:t>      Are you </a:t>
            </a:r>
            <a:r>
              <a:rPr lang="en-US" sz="2400" smtClean="0">
                <a:solidFill>
                  <a:srgbClr val="5DA99B"/>
                </a:solidFill>
              </a:rPr>
              <a:t>B-R-E-A-T-H-I-N-G</a:t>
            </a:r>
            <a:r>
              <a:rPr lang="en-US" sz="2400" smtClean="0"/>
              <a:t>?</a:t>
            </a:r>
          </a:p>
        </p:txBody>
      </p:sp>
      <p:pic>
        <p:nvPicPr>
          <p:cNvPr id="23556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c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533945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Giving the Presentation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038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b="1" smtClean="0"/>
              <a:t>Keep an eye on the time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pic>
        <p:nvPicPr>
          <p:cNvPr id="24581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Breakout activity:10 minutes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r>
              <a:rPr lang="en-US" sz="2000" b="1" smtClean="0"/>
              <a:t>Video of a presentation (2.5 minutes)</a:t>
            </a:r>
          </a:p>
          <a:p>
            <a:pPr>
              <a:buFontTx/>
              <a:buNone/>
            </a:pPr>
            <a:r>
              <a:rPr lang="en-US" sz="2000" smtClean="0">
                <a:hlinkClick r:id="rId3"/>
              </a:rPr>
              <a:t>http://www.youtube.com/watch?v=TtraR3gezQw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You will be assigned random groups</a:t>
            </a:r>
          </a:p>
          <a:p>
            <a:pPr eaLnBrk="1" hangingPunct="1"/>
            <a:r>
              <a:rPr lang="en-US" sz="2000" smtClean="0"/>
              <a:t>You will be able to talk among your group members</a:t>
            </a:r>
          </a:p>
          <a:p>
            <a:pPr eaLnBrk="1" hangingPunct="1"/>
            <a:r>
              <a:rPr lang="en-US" sz="2000" smtClean="0"/>
              <a:t>Assign a group reporter</a:t>
            </a:r>
            <a:endParaRPr lang="en-US" sz="1800" smtClean="0"/>
          </a:p>
          <a:p>
            <a:pPr eaLnBrk="1" hangingPunct="1"/>
            <a:r>
              <a:rPr lang="en-US" sz="2000" smtClean="0"/>
              <a:t>You will return to the large group and discuss your findings.</a:t>
            </a:r>
          </a:p>
          <a:p>
            <a:pPr eaLnBrk="1" hangingPunct="1"/>
            <a:r>
              <a:rPr lang="en-US" sz="2000" smtClean="0"/>
              <a:t>5 minutes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5604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Breakout activity:10 minutes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Out of 10, how would you rate this speaker?</a:t>
            </a:r>
          </a:p>
          <a:p>
            <a:pPr eaLnBrk="1" hangingPunct="1">
              <a:defRPr/>
            </a:pPr>
            <a:r>
              <a:rPr lang="en-US" sz="2400" dirty="0" smtClean="0"/>
              <a:t>What would you advise this speaker to change?</a:t>
            </a:r>
          </a:p>
          <a:p>
            <a:pPr marL="400050" lvl="1" indent="0" eaLnBrk="1" hangingPunct="1">
              <a:defRPr/>
            </a:pPr>
            <a:r>
              <a:rPr lang="en-US" sz="2000" dirty="0" smtClean="0"/>
              <a:t>   Consider: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000" dirty="0" smtClean="0">
                <a:solidFill>
                  <a:srgbClr val="5DA99B"/>
                </a:solidFill>
              </a:rPr>
              <a:t>Preparation: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5DA99B"/>
                </a:solidFill>
              </a:rPr>
              <a:t>		Context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5DA99B"/>
                </a:solidFill>
              </a:rPr>
              <a:t>		Material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5DA99B"/>
                </a:solidFill>
              </a:rPr>
              <a:t>		Self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5DA99B"/>
                </a:solidFill>
              </a:rPr>
              <a:t>		Media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solidFill>
                <a:srgbClr val="5DA99B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5DA99B"/>
                </a:solidFill>
              </a:rPr>
              <a:t>	Presentation</a:t>
            </a:r>
            <a:endParaRPr lang="en-US" sz="1400" dirty="0" smtClean="0">
              <a:solidFill>
                <a:srgbClr val="5DA99B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dirty="0" smtClean="0"/>
              <a:t>	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	</a:t>
            </a:r>
          </a:p>
        </p:txBody>
      </p:sp>
      <p:pic>
        <p:nvPicPr>
          <p:cNvPr id="26628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Discussion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Group reports: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What was your rating?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What advice would you give to this speaker:</a:t>
            </a: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Preparation:</a:t>
            </a: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	Context</a:t>
            </a: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	Material</a:t>
            </a: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	Media</a:t>
            </a: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	Self</a:t>
            </a:r>
          </a:p>
          <a:p>
            <a:pPr marL="400050" lvl="1" indent="0" eaLnBrk="1" hangingPunct="1">
              <a:buFontTx/>
              <a:buNone/>
            </a:pPr>
            <a:endParaRPr lang="en-US" sz="2000" smtClean="0">
              <a:solidFill>
                <a:srgbClr val="5DA99B"/>
              </a:solidFill>
            </a:endParaRPr>
          </a:p>
          <a:p>
            <a:pPr marL="400050" lvl="1" indent="0" eaLnBrk="1" hangingPunct="1">
              <a:buFontTx/>
              <a:buNone/>
            </a:pPr>
            <a:r>
              <a:rPr lang="en-US" sz="2000" smtClean="0">
                <a:solidFill>
                  <a:srgbClr val="5DA99B"/>
                </a:solidFill>
              </a:rPr>
              <a:t>Presentation</a:t>
            </a:r>
          </a:p>
        </p:txBody>
      </p:sp>
      <p:pic>
        <p:nvPicPr>
          <p:cNvPr id="27652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What are two questions you are going to ask about your work 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Char char="Ø"/>
            </a:pPr>
            <a:endParaRPr lang="en-US" sz="3000" smtClean="0"/>
          </a:p>
        </p:txBody>
      </p:sp>
      <p:pic>
        <p:nvPicPr>
          <p:cNvPr id="28676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Questions?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Char char="Ø"/>
            </a:pPr>
            <a:endParaRPr lang="en-US" sz="3000" smtClean="0"/>
          </a:p>
        </p:txBody>
      </p:sp>
      <p:pic>
        <p:nvPicPr>
          <p:cNvPr id="29700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Where to go for help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4000" dirty="0" smtClean="0">
                <a:cs typeface="+mn-cs"/>
              </a:rPr>
              <a:t>AU Write Site:</a:t>
            </a:r>
          </a:p>
          <a:p>
            <a:pPr marL="0" indent="0">
              <a:buFontTx/>
              <a:buNone/>
              <a:defRPr/>
            </a:pPr>
            <a:r>
              <a:rPr lang="en-CA" sz="4000" dirty="0" smtClean="0">
                <a:cs typeface="+mn-cs"/>
                <a:hlinkClick r:id="rId3"/>
              </a:rPr>
              <a:t>http://www2.athabascau.ca/services/write-site/coaching.php</a:t>
            </a:r>
            <a:endParaRPr lang="en-CA" sz="4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CA" sz="4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CA" sz="4000" dirty="0" smtClean="0">
                <a:cs typeface="+mn-cs"/>
              </a:rPr>
              <a:t>Write Site Coordinator:</a:t>
            </a:r>
          </a:p>
          <a:p>
            <a:pPr marL="0" indent="0">
              <a:buFontTx/>
              <a:buNone/>
              <a:defRPr/>
            </a:pPr>
            <a:r>
              <a:rPr lang="en-CA" sz="4000" dirty="0" err="1" smtClean="0">
                <a:cs typeface="+mn-cs"/>
                <a:hlinkClick r:id="rId4"/>
              </a:rPr>
              <a:t>lbondoc@athabascau.ca</a:t>
            </a:r>
            <a:endParaRPr lang="en-CA" sz="4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CA" sz="4000" dirty="0" smtClean="0">
              <a:cs typeface="+mn-cs"/>
            </a:endParaRPr>
          </a:p>
          <a:p>
            <a:pPr>
              <a:defRPr/>
            </a:pPr>
            <a:endParaRPr lang="en-CA" sz="1200" dirty="0">
              <a:cs typeface="+mn-cs"/>
            </a:endParaRPr>
          </a:p>
        </p:txBody>
      </p:sp>
      <p:pic>
        <p:nvPicPr>
          <p:cNvPr id="30724" name="Picture 3" descr="lowerAUcred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 descr="Iceberg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143000"/>
            <a:ext cx="7543800" cy="4495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The presentation iceberg</a:t>
            </a:r>
          </a:p>
        </p:txBody>
      </p:sp>
      <p:pic>
        <p:nvPicPr>
          <p:cNvPr id="4100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43"/>
          <p:cNvGrpSpPr>
            <a:grpSpLocks/>
          </p:cNvGrpSpPr>
          <p:nvPr/>
        </p:nvGrpSpPr>
        <p:grpSpPr bwMode="auto">
          <a:xfrm>
            <a:off x="838200" y="2667000"/>
            <a:ext cx="4876800" cy="1981200"/>
            <a:chOff x="838200" y="2667000"/>
            <a:chExt cx="4876800" cy="1981200"/>
          </a:xfrm>
        </p:grpSpPr>
        <p:sp>
          <p:nvSpPr>
            <p:cNvPr id="4109" name="Right Arrow 26"/>
            <p:cNvSpPr>
              <a:spLocks noChangeArrowheads="1"/>
            </p:cNvSpPr>
            <p:nvPr/>
          </p:nvSpPr>
          <p:spPr bwMode="auto">
            <a:xfrm>
              <a:off x="2667000" y="35052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10" name="Oval 29"/>
            <p:cNvSpPr>
              <a:spLocks noChangeArrowheads="1"/>
            </p:cNvSpPr>
            <p:nvPr/>
          </p:nvSpPr>
          <p:spPr bwMode="auto">
            <a:xfrm>
              <a:off x="3733800" y="33528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11" name="Oval 30"/>
            <p:cNvSpPr>
              <a:spLocks noChangeArrowheads="1"/>
            </p:cNvSpPr>
            <p:nvPr/>
          </p:nvSpPr>
          <p:spPr bwMode="auto">
            <a:xfrm>
              <a:off x="4876800" y="34290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12" name="Oval 31"/>
            <p:cNvSpPr>
              <a:spLocks noChangeArrowheads="1"/>
            </p:cNvSpPr>
            <p:nvPr/>
          </p:nvSpPr>
          <p:spPr bwMode="auto">
            <a:xfrm>
              <a:off x="4267200" y="26670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13" name="TextBox 3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Context</a:t>
              </a:r>
            </a:p>
          </p:txBody>
        </p:sp>
        <p:sp>
          <p:nvSpPr>
            <p:cNvPr id="4114" name="TextBox 34"/>
            <p:cNvSpPr txBox="1">
              <a:spLocks noChangeArrowheads="1"/>
            </p:cNvSpPr>
            <p:nvPr/>
          </p:nvSpPr>
          <p:spPr bwMode="auto">
            <a:xfrm>
              <a:off x="3733800" y="3505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Material</a:t>
              </a:r>
            </a:p>
          </p:txBody>
        </p:sp>
        <p:sp>
          <p:nvSpPr>
            <p:cNvPr id="4115" name="TextBox 35"/>
            <p:cNvSpPr txBox="1">
              <a:spLocks noChangeArrowheads="1"/>
            </p:cNvSpPr>
            <p:nvPr/>
          </p:nvSpPr>
          <p:spPr bwMode="auto">
            <a:xfrm>
              <a:off x="4953000" y="35814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Media</a:t>
              </a:r>
            </a:p>
          </p:txBody>
        </p:sp>
        <p:sp>
          <p:nvSpPr>
            <p:cNvPr id="4116" name="Oval 36"/>
            <p:cNvSpPr>
              <a:spLocks noChangeArrowheads="1"/>
            </p:cNvSpPr>
            <p:nvPr/>
          </p:nvSpPr>
          <p:spPr bwMode="auto">
            <a:xfrm>
              <a:off x="4343400" y="40386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17" name="TextBox 37"/>
            <p:cNvSpPr txBox="1">
              <a:spLocks noChangeArrowheads="1"/>
            </p:cNvSpPr>
            <p:nvPr/>
          </p:nvSpPr>
          <p:spPr bwMode="auto">
            <a:xfrm>
              <a:off x="4343400" y="41910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Self </a:t>
              </a:r>
            </a:p>
          </p:txBody>
        </p:sp>
        <p:sp>
          <p:nvSpPr>
            <p:cNvPr id="4118" name="TextBox 27"/>
            <p:cNvSpPr txBox="1">
              <a:spLocks noChangeArrowheads="1"/>
            </p:cNvSpPr>
            <p:nvPr/>
          </p:nvSpPr>
          <p:spPr bwMode="auto">
            <a:xfrm>
              <a:off x="838200" y="3352800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5DA99B"/>
                  </a:solidFill>
                </a:rPr>
                <a:t>Preparation</a:t>
              </a:r>
            </a:p>
          </p:txBody>
        </p:sp>
      </p:grpSp>
      <p:grpSp>
        <p:nvGrpSpPr>
          <p:cNvPr id="4102" name="Group 42"/>
          <p:cNvGrpSpPr>
            <a:grpSpLocks/>
          </p:cNvGrpSpPr>
          <p:nvPr/>
        </p:nvGrpSpPr>
        <p:grpSpPr bwMode="auto">
          <a:xfrm>
            <a:off x="914400" y="1371600"/>
            <a:ext cx="4953000" cy="919163"/>
            <a:chOff x="914400" y="1371600"/>
            <a:chExt cx="4953000" cy="918865"/>
          </a:xfrm>
        </p:grpSpPr>
        <p:sp>
          <p:nvSpPr>
            <p:cNvPr id="4103" name="TextBox 24"/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259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Presentation</a:t>
              </a:r>
            </a:p>
          </p:txBody>
        </p:sp>
        <p:sp>
          <p:nvSpPr>
            <p:cNvPr id="4104" name="Right Arrow 28"/>
            <p:cNvSpPr>
              <a:spLocks noChangeArrowheads="1"/>
            </p:cNvSpPr>
            <p:nvPr/>
          </p:nvSpPr>
          <p:spPr bwMode="auto">
            <a:xfrm>
              <a:off x="2819400" y="19812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5" name="Oval 38"/>
            <p:cNvSpPr>
              <a:spLocks noChangeArrowheads="1"/>
            </p:cNvSpPr>
            <p:nvPr/>
          </p:nvSpPr>
          <p:spPr bwMode="auto">
            <a:xfrm>
              <a:off x="3657600" y="1371600"/>
              <a:ext cx="9144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6" name="Oval 39"/>
            <p:cNvSpPr>
              <a:spLocks noChangeArrowheads="1"/>
            </p:cNvSpPr>
            <p:nvPr/>
          </p:nvSpPr>
          <p:spPr bwMode="auto">
            <a:xfrm>
              <a:off x="5029200" y="13716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7" name="TextBox 40"/>
            <p:cNvSpPr txBox="1">
              <a:spLocks noChangeArrowheads="1"/>
            </p:cNvSpPr>
            <p:nvPr/>
          </p:nvSpPr>
          <p:spPr bwMode="auto">
            <a:xfrm>
              <a:off x="3505200" y="15240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/>
                <a:t>Engagement</a:t>
              </a:r>
            </a:p>
          </p:txBody>
        </p:sp>
        <p:sp>
          <p:nvSpPr>
            <p:cNvPr id="4108" name="TextBox 41"/>
            <p:cNvSpPr txBox="1">
              <a:spLocks noChangeArrowheads="1"/>
            </p:cNvSpPr>
            <p:nvPr/>
          </p:nvSpPr>
          <p:spPr bwMode="auto">
            <a:xfrm>
              <a:off x="5105400" y="15240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Timing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lbondoc\AppData\Local\Microsoft\Windows\Temporary Internet Files\Content.IE5\5C40PZW0\MC9003356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099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3434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1800" kern="1200" dirty="0" smtClean="0">
                <a:cs typeface="+mn-cs"/>
              </a:rPr>
              <a:t>Preparing :</a:t>
            </a:r>
          </a:p>
          <a:p>
            <a:pPr lvl="1">
              <a:defRPr/>
            </a:pPr>
            <a:r>
              <a:rPr lang="en-US" sz="1600" i="1" dirty="0" smtClean="0"/>
              <a:t>For the context, </a:t>
            </a:r>
          </a:p>
          <a:p>
            <a:pPr lvl="1">
              <a:defRPr/>
            </a:pPr>
            <a:r>
              <a:rPr lang="en-US" sz="1600" i="1" dirty="0" smtClean="0"/>
              <a:t>The material, </a:t>
            </a:r>
          </a:p>
          <a:p>
            <a:pPr lvl="1">
              <a:defRPr/>
            </a:pPr>
            <a:r>
              <a:rPr lang="en-US" sz="1600" i="1" dirty="0" smtClean="0"/>
              <a:t>The media</a:t>
            </a:r>
          </a:p>
          <a:p>
            <a:pPr lvl="1">
              <a:defRPr/>
            </a:pPr>
            <a:r>
              <a:rPr lang="en-US" sz="1600" i="1" dirty="0" smtClean="0"/>
              <a:t>Yourself</a:t>
            </a:r>
          </a:p>
          <a:p>
            <a:pPr>
              <a:defRPr/>
            </a:pPr>
            <a:r>
              <a:rPr lang="en-US" sz="1800" dirty="0" smtClean="0"/>
              <a:t>Presenting:</a:t>
            </a:r>
          </a:p>
          <a:p>
            <a:pPr lvl="1">
              <a:defRPr/>
            </a:pPr>
            <a:r>
              <a:rPr lang="en-US" sz="1400" dirty="0" smtClean="0"/>
              <a:t>Engaging your audience</a:t>
            </a:r>
          </a:p>
          <a:p>
            <a:pPr lvl="1">
              <a:defRPr/>
            </a:pPr>
            <a:r>
              <a:rPr lang="en-US" sz="1400" dirty="0" smtClean="0"/>
              <a:t>Staying on time</a:t>
            </a:r>
          </a:p>
          <a:p>
            <a:pPr>
              <a:defRPr/>
            </a:pPr>
            <a:r>
              <a:rPr lang="en-US" sz="1800" dirty="0" smtClean="0"/>
              <a:t>View an example of a poor presentation</a:t>
            </a:r>
          </a:p>
          <a:p>
            <a:pPr>
              <a:defRPr/>
            </a:pPr>
            <a:r>
              <a:rPr lang="en-US" sz="1800" dirty="0" smtClean="0"/>
              <a:t>Goal: Assess a presentation: indentify some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criteria/questions</a:t>
            </a:r>
            <a:r>
              <a:rPr lang="en-US" sz="1800" dirty="0" smtClean="0"/>
              <a:t> for assessment that you can apply to your own work</a:t>
            </a:r>
            <a:r>
              <a:rPr lang="en-US" sz="2000" dirty="0" smtClean="0"/>
              <a:t>. 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457200" y="1600200"/>
            <a:ext cx="4495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/>
              <a:t>  </a:t>
            </a:r>
            <a:r>
              <a:rPr lang="en-US" sz="1800"/>
              <a:t>View an example of a good      presentation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Agenda</a:t>
            </a:r>
          </a:p>
        </p:txBody>
      </p:sp>
      <p:pic>
        <p:nvPicPr>
          <p:cNvPr id="5126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 noChangeAspect="1"/>
          </p:cNvGrpSpPr>
          <p:nvPr/>
        </p:nvGrpSpPr>
        <p:grpSpPr bwMode="auto">
          <a:xfrm>
            <a:off x="-152400" y="1676400"/>
            <a:ext cx="1457325" cy="4038600"/>
            <a:chOff x="96" y="1152"/>
            <a:chExt cx="918" cy="2076"/>
          </a:xfrm>
        </p:grpSpPr>
        <p:sp>
          <p:nvSpPr>
            <p:cNvPr id="6150" name="AutoShape 7"/>
            <p:cNvSpPr>
              <a:spLocks noChangeAspect="1" noChangeArrowheads="1" noTextEdit="1"/>
            </p:cNvSpPr>
            <p:nvPr/>
          </p:nvSpPr>
          <p:spPr bwMode="auto">
            <a:xfrm>
              <a:off x="96" y="1152"/>
              <a:ext cx="918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96" y="1888"/>
              <a:ext cx="676" cy="1340"/>
            </a:xfrm>
            <a:prstGeom prst="rect">
              <a:avLst/>
            </a:prstGeom>
            <a:solidFill>
              <a:srgbClr val="5DA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10"/>
            <p:cNvSpPr>
              <a:spLocks/>
            </p:cNvSpPr>
            <p:nvPr/>
          </p:nvSpPr>
          <p:spPr bwMode="auto">
            <a:xfrm>
              <a:off x="626" y="1716"/>
              <a:ext cx="156" cy="202"/>
            </a:xfrm>
            <a:custGeom>
              <a:avLst/>
              <a:gdLst>
                <a:gd name="T0" fmla="*/ 42 w 156"/>
                <a:gd name="T1" fmla="*/ 0 h 202"/>
                <a:gd name="T2" fmla="*/ 42 w 156"/>
                <a:gd name="T3" fmla="*/ 0 h 202"/>
                <a:gd name="T4" fmla="*/ 62 w 156"/>
                <a:gd name="T5" fmla="*/ 8 h 202"/>
                <a:gd name="T6" fmla="*/ 82 w 156"/>
                <a:gd name="T7" fmla="*/ 16 h 202"/>
                <a:gd name="T8" fmla="*/ 104 w 156"/>
                <a:gd name="T9" fmla="*/ 28 h 202"/>
                <a:gd name="T10" fmla="*/ 126 w 156"/>
                <a:gd name="T11" fmla="*/ 40 h 202"/>
                <a:gd name="T12" fmla="*/ 142 w 156"/>
                <a:gd name="T13" fmla="*/ 56 h 202"/>
                <a:gd name="T14" fmla="*/ 148 w 156"/>
                <a:gd name="T15" fmla="*/ 62 h 202"/>
                <a:gd name="T16" fmla="*/ 152 w 156"/>
                <a:gd name="T17" fmla="*/ 70 h 202"/>
                <a:gd name="T18" fmla="*/ 154 w 156"/>
                <a:gd name="T19" fmla="*/ 78 h 202"/>
                <a:gd name="T20" fmla="*/ 152 w 156"/>
                <a:gd name="T21" fmla="*/ 86 h 202"/>
                <a:gd name="T22" fmla="*/ 106 w 156"/>
                <a:gd name="T23" fmla="*/ 164 h 202"/>
                <a:gd name="T24" fmla="*/ 106 w 156"/>
                <a:gd name="T25" fmla="*/ 164 h 202"/>
                <a:gd name="T26" fmla="*/ 112 w 156"/>
                <a:gd name="T27" fmla="*/ 166 h 202"/>
                <a:gd name="T28" fmla="*/ 126 w 156"/>
                <a:gd name="T29" fmla="*/ 168 h 202"/>
                <a:gd name="T30" fmla="*/ 134 w 156"/>
                <a:gd name="T31" fmla="*/ 172 h 202"/>
                <a:gd name="T32" fmla="*/ 144 w 156"/>
                <a:gd name="T33" fmla="*/ 176 h 202"/>
                <a:gd name="T34" fmla="*/ 150 w 156"/>
                <a:gd name="T35" fmla="*/ 182 h 202"/>
                <a:gd name="T36" fmla="*/ 156 w 156"/>
                <a:gd name="T37" fmla="*/ 190 h 202"/>
                <a:gd name="T38" fmla="*/ 156 w 156"/>
                <a:gd name="T39" fmla="*/ 190 h 202"/>
                <a:gd name="T40" fmla="*/ 152 w 156"/>
                <a:gd name="T41" fmla="*/ 194 h 202"/>
                <a:gd name="T42" fmla="*/ 148 w 156"/>
                <a:gd name="T43" fmla="*/ 198 h 202"/>
                <a:gd name="T44" fmla="*/ 138 w 156"/>
                <a:gd name="T45" fmla="*/ 200 h 202"/>
                <a:gd name="T46" fmla="*/ 126 w 156"/>
                <a:gd name="T47" fmla="*/ 202 h 202"/>
                <a:gd name="T48" fmla="*/ 110 w 156"/>
                <a:gd name="T49" fmla="*/ 202 h 202"/>
                <a:gd name="T50" fmla="*/ 88 w 156"/>
                <a:gd name="T51" fmla="*/ 196 h 202"/>
                <a:gd name="T52" fmla="*/ 62 w 156"/>
                <a:gd name="T53" fmla="*/ 188 h 202"/>
                <a:gd name="T54" fmla="*/ 110 w 156"/>
                <a:gd name="T55" fmla="*/ 76 h 202"/>
                <a:gd name="T56" fmla="*/ 0 w 156"/>
                <a:gd name="T57" fmla="*/ 42 h 202"/>
                <a:gd name="T58" fmla="*/ 42 w 156"/>
                <a:gd name="T59" fmla="*/ 0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202"/>
                <a:gd name="T92" fmla="*/ 156 w 156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202">
                  <a:moveTo>
                    <a:pt x="42" y="0"/>
                  </a:moveTo>
                  <a:lnTo>
                    <a:pt x="42" y="0"/>
                  </a:lnTo>
                  <a:lnTo>
                    <a:pt x="62" y="8"/>
                  </a:lnTo>
                  <a:lnTo>
                    <a:pt x="82" y="16"/>
                  </a:lnTo>
                  <a:lnTo>
                    <a:pt x="104" y="28"/>
                  </a:lnTo>
                  <a:lnTo>
                    <a:pt x="126" y="40"/>
                  </a:lnTo>
                  <a:lnTo>
                    <a:pt x="142" y="56"/>
                  </a:lnTo>
                  <a:lnTo>
                    <a:pt x="148" y="62"/>
                  </a:lnTo>
                  <a:lnTo>
                    <a:pt x="152" y="70"/>
                  </a:lnTo>
                  <a:lnTo>
                    <a:pt x="154" y="78"/>
                  </a:lnTo>
                  <a:lnTo>
                    <a:pt x="152" y="86"/>
                  </a:lnTo>
                  <a:lnTo>
                    <a:pt x="106" y="164"/>
                  </a:lnTo>
                  <a:lnTo>
                    <a:pt x="112" y="166"/>
                  </a:lnTo>
                  <a:lnTo>
                    <a:pt x="126" y="168"/>
                  </a:lnTo>
                  <a:lnTo>
                    <a:pt x="134" y="172"/>
                  </a:lnTo>
                  <a:lnTo>
                    <a:pt x="144" y="176"/>
                  </a:lnTo>
                  <a:lnTo>
                    <a:pt x="150" y="182"/>
                  </a:lnTo>
                  <a:lnTo>
                    <a:pt x="156" y="190"/>
                  </a:lnTo>
                  <a:lnTo>
                    <a:pt x="152" y="194"/>
                  </a:lnTo>
                  <a:lnTo>
                    <a:pt x="148" y="198"/>
                  </a:lnTo>
                  <a:lnTo>
                    <a:pt x="138" y="200"/>
                  </a:lnTo>
                  <a:lnTo>
                    <a:pt x="126" y="202"/>
                  </a:lnTo>
                  <a:lnTo>
                    <a:pt x="110" y="202"/>
                  </a:lnTo>
                  <a:lnTo>
                    <a:pt x="88" y="196"/>
                  </a:lnTo>
                  <a:lnTo>
                    <a:pt x="62" y="188"/>
                  </a:lnTo>
                  <a:lnTo>
                    <a:pt x="110" y="76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11"/>
            <p:cNvSpPr>
              <a:spLocks/>
            </p:cNvSpPr>
            <p:nvPr/>
          </p:nvSpPr>
          <p:spPr bwMode="auto">
            <a:xfrm>
              <a:off x="394" y="1528"/>
              <a:ext cx="142" cy="380"/>
            </a:xfrm>
            <a:custGeom>
              <a:avLst/>
              <a:gdLst>
                <a:gd name="T0" fmla="*/ 66 w 142"/>
                <a:gd name="T1" fmla="*/ 56 h 380"/>
                <a:gd name="T2" fmla="*/ 66 w 142"/>
                <a:gd name="T3" fmla="*/ 56 h 380"/>
                <a:gd name="T4" fmla="*/ 80 w 142"/>
                <a:gd name="T5" fmla="*/ 84 h 380"/>
                <a:gd name="T6" fmla="*/ 96 w 142"/>
                <a:gd name="T7" fmla="*/ 114 h 380"/>
                <a:gd name="T8" fmla="*/ 112 w 142"/>
                <a:gd name="T9" fmla="*/ 148 h 380"/>
                <a:gd name="T10" fmla="*/ 126 w 142"/>
                <a:gd name="T11" fmla="*/ 186 h 380"/>
                <a:gd name="T12" fmla="*/ 138 w 142"/>
                <a:gd name="T13" fmla="*/ 220 h 380"/>
                <a:gd name="T14" fmla="*/ 142 w 142"/>
                <a:gd name="T15" fmla="*/ 236 h 380"/>
                <a:gd name="T16" fmla="*/ 142 w 142"/>
                <a:gd name="T17" fmla="*/ 248 h 380"/>
                <a:gd name="T18" fmla="*/ 142 w 142"/>
                <a:gd name="T19" fmla="*/ 260 h 380"/>
                <a:gd name="T20" fmla="*/ 138 w 142"/>
                <a:gd name="T21" fmla="*/ 268 h 380"/>
                <a:gd name="T22" fmla="*/ 64 w 142"/>
                <a:gd name="T23" fmla="*/ 340 h 380"/>
                <a:gd name="T24" fmla="*/ 64 w 142"/>
                <a:gd name="T25" fmla="*/ 340 h 380"/>
                <a:gd name="T26" fmla="*/ 72 w 142"/>
                <a:gd name="T27" fmla="*/ 340 h 380"/>
                <a:gd name="T28" fmla="*/ 90 w 142"/>
                <a:gd name="T29" fmla="*/ 340 h 380"/>
                <a:gd name="T30" fmla="*/ 100 w 142"/>
                <a:gd name="T31" fmla="*/ 342 h 380"/>
                <a:gd name="T32" fmla="*/ 108 w 142"/>
                <a:gd name="T33" fmla="*/ 344 h 380"/>
                <a:gd name="T34" fmla="*/ 116 w 142"/>
                <a:gd name="T35" fmla="*/ 350 h 380"/>
                <a:gd name="T36" fmla="*/ 120 w 142"/>
                <a:gd name="T37" fmla="*/ 358 h 380"/>
                <a:gd name="T38" fmla="*/ 120 w 142"/>
                <a:gd name="T39" fmla="*/ 358 h 380"/>
                <a:gd name="T40" fmla="*/ 116 w 142"/>
                <a:gd name="T41" fmla="*/ 364 h 380"/>
                <a:gd name="T42" fmla="*/ 110 w 142"/>
                <a:gd name="T43" fmla="*/ 370 h 380"/>
                <a:gd name="T44" fmla="*/ 100 w 142"/>
                <a:gd name="T45" fmla="*/ 376 h 380"/>
                <a:gd name="T46" fmla="*/ 88 w 142"/>
                <a:gd name="T47" fmla="*/ 378 h 380"/>
                <a:gd name="T48" fmla="*/ 80 w 142"/>
                <a:gd name="T49" fmla="*/ 380 h 380"/>
                <a:gd name="T50" fmla="*/ 72 w 142"/>
                <a:gd name="T51" fmla="*/ 378 h 380"/>
                <a:gd name="T52" fmla="*/ 64 w 142"/>
                <a:gd name="T53" fmla="*/ 376 h 380"/>
                <a:gd name="T54" fmla="*/ 52 w 142"/>
                <a:gd name="T55" fmla="*/ 372 h 380"/>
                <a:gd name="T56" fmla="*/ 42 w 142"/>
                <a:gd name="T57" fmla="*/ 366 h 380"/>
                <a:gd name="T58" fmla="*/ 28 w 142"/>
                <a:gd name="T59" fmla="*/ 358 h 380"/>
                <a:gd name="T60" fmla="*/ 94 w 142"/>
                <a:gd name="T61" fmla="*/ 248 h 380"/>
                <a:gd name="T62" fmla="*/ 94 w 142"/>
                <a:gd name="T63" fmla="*/ 248 h 380"/>
                <a:gd name="T64" fmla="*/ 88 w 142"/>
                <a:gd name="T65" fmla="*/ 244 h 380"/>
                <a:gd name="T66" fmla="*/ 72 w 142"/>
                <a:gd name="T67" fmla="*/ 234 h 380"/>
                <a:gd name="T68" fmla="*/ 52 w 142"/>
                <a:gd name="T69" fmla="*/ 218 h 380"/>
                <a:gd name="T70" fmla="*/ 40 w 142"/>
                <a:gd name="T71" fmla="*/ 208 h 380"/>
                <a:gd name="T72" fmla="*/ 30 w 142"/>
                <a:gd name="T73" fmla="*/ 194 h 380"/>
                <a:gd name="T74" fmla="*/ 20 w 142"/>
                <a:gd name="T75" fmla="*/ 180 h 380"/>
                <a:gd name="T76" fmla="*/ 12 w 142"/>
                <a:gd name="T77" fmla="*/ 164 h 380"/>
                <a:gd name="T78" fmla="*/ 6 w 142"/>
                <a:gd name="T79" fmla="*/ 146 h 380"/>
                <a:gd name="T80" fmla="*/ 2 w 142"/>
                <a:gd name="T81" fmla="*/ 126 h 380"/>
                <a:gd name="T82" fmla="*/ 0 w 142"/>
                <a:gd name="T83" fmla="*/ 104 h 380"/>
                <a:gd name="T84" fmla="*/ 2 w 142"/>
                <a:gd name="T85" fmla="*/ 80 h 380"/>
                <a:gd name="T86" fmla="*/ 8 w 142"/>
                <a:gd name="T87" fmla="*/ 54 h 380"/>
                <a:gd name="T88" fmla="*/ 20 w 142"/>
                <a:gd name="T89" fmla="*/ 26 h 380"/>
                <a:gd name="T90" fmla="*/ 20 w 142"/>
                <a:gd name="T91" fmla="*/ 26 h 380"/>
                <a:gd name="T92" fmla="*/ 26 w 142"/>
                <a:gd name="T93" fmla="*/ 14 h 380"/>
                <a:gd name="T94" fmla="*/ 32 w 142"/>
                <a:gd name="T95" fmla="*/ 6 h 380"/>
                <a:gd name="T96" fmla="*/ 36 w 142"/>
                <a:gd name="T97" fmla="*/ 2 h 380"/>
                <a:gd name="T98" fmla="*/ 42 w 142"/>
                <a:gd name="T99" fmla="*/ 0 h 380"/>
                <a:gd name="T100" fmla="*/ 46 w 142"/>
                <a:gd name="T101" fmla="*/ 0 h 380"/>
                <a:gd name="T102" fmla="*/ 48 w 142"/>
                <a:gd name="T103" fmla="*/ 4 h 380"/>
                <a:gd name="T104" fmla="*/ 56 w 142"/>
                <a:gd name="T105" fmla="*/ 14 h 380"/>
                <a:gd name="T106" fmla="*/ 60 w 142"/>
                <a:gd name="T107" fmla="*/ 28 h 380"/>
                <a:gd name="T108" fmla="*/ 62 w 142"/>
                <a:gd name="T109" fmla="*/ 42 h 380"/>
                <a:gd name="T110" fmla="*/ 66 w 142"/>
                <a:gd name="T111" fmla="*/ 56 h 380"/>
                <a:gd name="T112" fmla="*/ 66 w 142"/>
                <a:gd name="T113" fmla="*/ 56 h 3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"/>
                <a:gd name="T172" fmla="*/ 0 h 380"/>
                <a:gd name="T173" fmla="*/ 142 w 142"/>
                <a:gd name="T174" fmla="*/ 380 h 3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" h="380">
                  <a:moveTo>
                    <a:pt x="66" y="56"/>
                  </a:moveTo>
                  <a:lnTo>
                    <a:pt x="66" y="56"/>
                  </a:lnTo>
                  <a:lnTo>
                    <a:pt x="80" y="84"/>
                  </a:lnTo>
                  <a:lnTo>
                    <a:pt x="96" y="114"/>
                  </a:lnTo>
                  <a:lnTo>
                    <a:pt x="112" y="148"/>
                  </a:lnTo>
                  <a:lnTo>
                    <a:pt x="126" y="186"/>
                  </a:lnTo>
                  <a:lnTo>
                    <a:pt x="138" y="220"/>
                  </a:lnTo>
                  <a:lnTo>
                    <a:pt x="142" y="236"/>
                  </a:lnTo>
                  <a:lnTo>
                    <a:pt x="142" y="248"/>
                  </a:lnTo>
                  <a:lnTo>
                    <a:pt x="142" y="260"/>
                  </a:lnTo>
                  <a:lnTo>
                    <a:pt x="138" y="268"/>
                  </a:lnTo>
                  <a:lnTo>
                    <a:pt x="64" y="340"/>
                  </a:lnTo>
                  <a:lnTo>
                    <a:pt x="72" y="340"/>
                  </a:lnTo>
                  <a:lnTo>
                    <a:pt x="90" y="340"/>
                  </a:lnTo>
                  <a:lnTo>
                    <a:pt x="100" y="342"/>
                  </a:lnTo>
                  <a:lnTo>
                    <a:pt x="108" y="344"/>
                  </a:lnTo>
                  <a:lnTo>
                    <a:pt x="116" y="350"/>
                  </a:lnTo>
                  <a:lnTo>
                    <a:pt x="120" y="358"/>
                  </a:lnTo>
                  <a:lnTo>
                    <a:pt x="116" y="364"/>
                  </a:lnTo>
                  <a:lnTo>
                    <a:pt x="110" y="370"/>
                  </a:lnTo>
                  <a:lnTo>
                    <a:pt x="100" y="376"/>
                  </a:lnTo>
                  <a:lnTo>
                    <a:pt x="88" y="378"/>
                  </a:lnTo>
                  <a:lnTo>
                    <a:pt x="80" y="380"/>
                  </a:lnTo>
                  <a:lnTo>
                    <a:pt x="72" y="378"/>
                  </a:lnTo>
                  <a:lnTo>
                    <a:pt x="64" y="376"/>
                  </a:lnTo>
                  <a:lnTo>
                    <a:pt x="52" y="372"/>
                  </a:lnTo>
                  <a:lnTo>
                    <a:pt x="42" y="366"/>
                  </a:lnTo>
                  <a:lnTo>
                    <a:pt x="28" y="358"/>
                  </a:lnTo>
                  <a:lnTo>
                    <a:pt x="94" y="248"/>
                  </a:lnTo>
                  <a:lnTo>
                    <a:pt x="88" y="244"/>
                  </a:lnTo>
                  <a:lnTo>
                    <a:pt x="72" y="234"/>
                  </a:lnTo>
                  <a:lnTo>
                    <a:pt x="52" y="218"/>
                  </a:lnTo>
                  <a:lnTo>
                    <a:pt x="40" y="208"/>
                  </a:lnTo>
                  <a:lnTo>
                    <a:pt x="30" y="194"/>
                  </a:lnTo>
                  <a:lnTo>
                    <a:pt x="20" y="180"/>
                  </a:lnTo>
                  <a:lnTo>
                    <a:pt x="12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8" y="54"/>
                  </a:lnTo>
                  <a:lnTo>
                    <a:pt x="20" y="26"/>
                  </a:lnTo>
                  <a:lnTo>
                    <a:pt x="26" y="14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4"/>
                  </a:lnTo>
                  <a:lnTo>
                    <a:pt x="56" y="14"/>
                  </a:lnTo>
                  <a:lnTo>
                    <a:pt x="60" y="28"/>
                  </a:lnTo>
                  <a:lnTo>
                    <a:pt x="62" y="42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auto">
            <a:xfrm>
              <a:off x="414" y="1152"/>
              <a:ext cx="600" cy="406"/>
            </a:xfrm>
            <a:custGeom>
              <a:avLst/>
              <a:gdLst>
                <a:gd name="T0" fmla="*/ 6 w 600"/>
                <a:gd name="T1" fmla="*/ 108 h 406"/>
                <a:gd name="T2" fmla="*/ 24 w 600"/>
                <a:gd name="T3" fmla="*/ 74 h 406"/>
                <a:gd name="T4" fmla="*/ 52 w 600"/>
                <a:gd name="T5" fmla="*/ 46 h 406"/>
                <a:gd name="T6" fmla="*/ 88 w 600"/>
                <a:gd name="T7" fmla="*/ 24 h 406"/>
                <a:gd name="T8" fmla="*/ 134 w 600"/>
                <a:gd name="T9" fmla="*/ 8 h 406"/>
                <a:gd name="T10" fmla="*/ 184 w 600"/>
                <a:gd name="T11" fmla="*/ 0 h 406"/>
                <a:gd name="T12" fmla="*/ 240 w 600"/>
                <a:gd name="T13" fmla="*/ 0 h 406"/>
                <a:gd name="T14" fmla="*/ 298 w 600"/>
                <a:gd name="T15" fmla="*/ 6 h 406"/>
                <a:gd name="T16" fmla="*/ 358 w 600"/>
                <a:gd name="T17" fmla="*/ 22 h 406"/>
                <a:gd name="T18" fmla="*/ 388 w 600"/>
                <a:gd name="T19" fmla="*/ 32 h 406"/>
                <a:gd name="T20" fmla="*/ 444 w 600"/>
                <a:gd name="T21" fmla="*/ 58 h 406"/>
                <a:gd name="T22" fmla="*/ 492 w 600"/>
                <a:gd name="T23" fmla="*/ 90 h 406"/>
                <a:gd name="T24" fmla="*/ 532 w 600"/>
                <a:gd name="T25" fmla="*/ 124 h 406"/>
                <a:gd name="T26" fmla="*/ 564 w 600"/>
                <a:gd name="T27" fmla="*/ 160 h 406"/>
                <a:gd name="T28" fmla="*/ 586 w 600"/>
                <a:gd name="T29" fmla="*/ 200 h 406"/>
                <a:gd name="T30" fmla="*/ 598 w 600"/>
                <a:gd name="T31" fmla="*/ 240 h 406"/>
                <a:gd name="T32" fmla="*/ 598 w 600"/>
                <a:gd name="T33" fmla="*/ 278 h 406"/>
                <a:gd name="T34" fmla="*/ 594 w 600"/>
                <a:gd name="T35" fmla="*/ 298 h 406"/>
                <a:gd name="T36" fmla="*/ 576 w 600"/>
                <a:gd name="T37" fmla="*/ 332 h 406"/>
                <a:gd name="T38" fmla="*/ 548 w 600"/>
                <a:gd name="T39" fmla="*/ 360 h 406"/>
                <a:gd name="T40" fmla="*/ 512 w 600"/>
                <a:gd name="T41" fmla="*/ 382 h 406"/>
                <a:gd name="T42" fmla="*/ 468 w 600"/>
                <a:gd name="T43" fmla="*/ 398 h 406"/>
                <a:gd name="T44" fmla="*/ 416 w 600"/>
                <a:gd name="T45" fmla="*/ 406 h 406"/>
                <a:gd name="T46" fmla="*/ 362 w 600"/>
                <a:gd name="T47" fmla="*/ 406 h 406"/>
                <a:gd name="T48" fmla="*/ 302 w 600"/>
                <a:gd name="T49" fmla="*/ 398 h 406"/>
                <a:gd name="T50" fmla="*/ 242 w 600"/>
                <a:gd name="T51" fmla="*/ 384 h 406"/>
                <a:gd name="T52" fmla="*/ 212 w 600"/>
                <a:gd name="T53" fmla="*/ 372 h 406"/>
                <a:gd name="T54" fmla="*/ 158 w 600"/>
                <a:gd name="T55" fmla="*/ 348 h 406"/>
                <a:gd name="T56" fmla="*/ 110 w 600"/>
                <a:gd name="T57" fmla="*/ 316 h 406"/>
                <a:gd name="T58" fmla="*/ 68 w 600"/>
                <a:gd name="T59" fmla="*/ 282 h 406"/>
                <a:gd name="T60" fmla="*/ 36 w 600"/>
                <a:gd name="T61" fmla="*/ 244 h 406"/>
                <a:gd name="T62" fmla="*/ 14 w 600"/>
                <a:gd name="T63" fmla="*/ 206 h 406"/>
                <a:gd name="T64" fmla="*/ 2 w 600"/>
                <a:gd name="T65" fmla="*/ 166 h 406"/>
                <a:gd name="T66" fmla="*/ 2 w 600"/>
                <a:gd name="T67" fmla="*/ 128 h 406"/>
                <a:gd name="T68" fmla="*/ 6 w 600"/>
                <a:gd name="T69" fmla="*/ 108 h 4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0"/>
                <a:gd name="T106" fmla="*/ 0 h 406"/>
                <a:gd name="T107" fmla="*/ 600 w 600"/>
                <a:gd name="T108" fmla="*/ 406 h 4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0" h="406">
                  <a:moveTo>
                    <a:pt x="6" y="108"/>
                  </a:moveTo>
                  <a:lnTo>
                    <a:pt x="6" y="108"/>
                  </a:lnTo>
                  <a:lnTo>
                    <a:pt x="14" y="90"/>
                  </a:lnTo>
                  <a:lnTo>
                    <a:pt x="24" y="74"/>
                  </a:lnTo>
                  <a:lnTo>
                    <a:pt x="36" y="60"/>
                  </a:lnTo>
                  <a:lnTo>
                    <a:pt x="52" y="46"/>
                  </a:lnTo>
                  <a:lnTo>
                    <a:pt x="70" y="34"/>
                  </a:lnTo>
                  <a:lnTo>
                    <a:pt x="88" y="24"/>
                  </a:lnTo>
                  <a:lnTo>
                    <a:pt x="110" y="16"/>
                  </a:lnTo>
                  <a:lnTo>
                    <a:pt x="134" y="8"/>
                  </a:lnTo>
                  <a:lnTo>
                    <a:pt x="158" y="4"/>
                  </a:lnTo>
                  <a:lnTo>
                    <a:pt x="184" y="0"/>
                  </a:lnTo>
                  <a:lnTo>
                    <a:pt x="210" y="0"/>
                  </a:lnTo>
                  <a:lnTo>
                    <a:pt x="240" y="0"/>
                  </a:lnTo>
                  <a:lnTo>
                    <a:pt x="268" y="2"/>
                  </a:lnTo>
                  <a:lnTo>
                    <a:pt x="298" y="6"/>
                  </a:lnTo>
                  <a:lnTo>
                    <a:pt x="328" y="14"/>
                  </a:lnTo>
                  <a:lnTo>
                    <a:pt x="358" y="22"/>
                  </a:lnTo>
                  <a:lnTo>
                    <a:pt x="388" y="32"/>
                  </a:lnTo>
                  <a:lnTo>
                    <a:pt x="416" y="46"/>
                  </a:lnTo>
                  <a:lnTo>
                    <a:pt x="444" y="58"/>
                  </a:lnTo>
                  <a:lnTo>
                    <a:pt x="468" y="74"/>
                  </a:lnTo>
                  <a:lnTo>
                    <a:pt x="492" y="90"/>
                  </a:lnTo>
                  <a:lnTo>
                    <a:pt x="512" y="106"/>
                  </a:lnTo>
                  <a:lnTo>
                    <a:pt x="532" y="124"/>
                  </a:lnTo>
                  <a:lnTo>
                    <a:pt x="550" y="142"/>
                  </a:lnTo>
                  <a:lnTo>
                    <a:pt x="564" y="160"/>
                  </a:lnTo>
                  <a:lnTo>
                    <a:pt x="576" y="180"/>
                  </a:lnTo>
                  <a:lnTo>
                    <a:pt x="586" y="200"/>
                  </a:lnTo>
                  <a:lnTo>
                    <a:pt x="594" y="220"/>
                  </a:lnTo>
                  <a:lnTo>
                    <a:pt x="598" y="240"/>
                  </a:lnTo>
                  <a:lnTo>
                    <a:pt x="600" y="258"/>
                  </a:lnTo>
                  <a:lnTo>
                    <a:pt x="598" y="278"/>
                  </a:lnTo>
                  <a:lnTo>
                    <a:pt x="594" y="298"/>
                  </a:lnTo>
                  <a:lnTo>
                    <a:pt x="588" y="316"/>
                  </a:lnTo>
                  <a:lnTo>
                    <a:pt x="576" y="332"/>
                  </a:lnTo>
                  <a:lnTo>
                    <a:pt x="564" y="346"/>
                  </a:lnTo>
                  <a:lnTo>
                    <a:pt x="548" y="360"/>
                  </a:lnTo>
                  <a:lnTo>
                    <a:pt x="532" y="372"/>
                  </a:lnTo>
                  <a:lnTo>
                    <a:pt x="512" y="382"/>
                  </a:lnTo>
                  <a:lnTo>
                    <a:pt x="490" y="390"/>
                  </a:lnTo>
                  <a:lnTo>
                    <a:pt x="468" y="398"/>
                  </a:lnTo>
                  <a:lnTo>
                    <a:pt x="442" y="402"/>
                  </a:lnTo>
                  <a:lnTo>
                    <a:pt x="416" y="406"/>
                  </a:lnTo>
                  <a:lnTo>
                    <a:pt x="390" y="406"/>
                  </a:lnTo>
                  <a:lnTo>
                    <a:pt x="362" y="406"/>
                  </a:lnTo>
                  <a:lnTo>
                    <a:pt x="332" y="404"/>
                  </a:lnTo>
                  <a:lnTo>
                    <a:pt x="302" y="398"/>
                  </a:lnTo>
                  <a:lnTo>
                    <a:pt x="272" y="392"/>
                  </a:lnTo>
                  <a:lnTo>
                    <a:pt x="242" y="384"/>
                  </a:lnTo>
                  <a:lnTo>
                    <a:pt x="212" y="372"/>
                  </a:lnTo>
                  <a:lnTo>
                    <a:pt x="184" y="360"/>
                  </a:lnTo>
                  <a:lnTo>
                    <a:pt x="158" y="348"/>
                  </a:lnTo>
                  <a:lnTo>
                    <a:pt x="132" y="332"/>
                  </a:lnTo>
                  <a:lnTo>
                    <a:pt x="110" y="316"/>
                  </a:lnTo>
                  <a:lnTo>
                    <a:pt x="88" y="300"/>
                  </a:lnTo>
                  <a:lnTo>
                    <a:pt x="68" y="282"/>
                  </a:lnTo>
                  <a:lnTo>
                    <a:pt x="52" y="264"/>
                  </a:lnTo>
                  <a:lnTo>
                    <a:pt x="36" y="244"/>
                  </a:lnTo>
                  <a:lnTo>
                    <a:pt x="24" y="226"/>
                  </a:lnTo>
                  <a:lnTo>
                    <a:pt x="14" y="206"/>
                  </a:lnTo>
                  <a:lnTo>
                    <a:pt x="6" y="186"/>
                  </a:lnTo>
                  <a:lnTo>
                    <a:pt x="2" y="16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906" y="1362"/>
              <a:ext cx="82" cy="86"/>
            </a:xfrm>
            <a:custGeom>
              <a:avLst/>
              <a:gdLst>
                <a:gd name="T0" fmla="*/ 2 w 82"/>
                <a:gd name="T1" fmla="*/ 64 h 86"/>
                <a:gd name="T2" fmla="*/ 2 w 82"/>
                <a:gd name="T3" fmla="*/ 64 h 86"/>
                <a:gd name="T4" fmla="*/ 16 w 82"/>
                <a:gd name="T5" fmla="*/ 66 h 86"/>
                <a:gd name="T6" fmla="*/ 30 w 82"/>
                <a:gd name="T7" fmla="*/ 70 h 86"/>
                <a:gd name="T8" fmla="*/ 30 w 82"/>
                <a:gd name="T9" fmla="*/ 70 h 86"/>
                <a:gd name="T10" fmla="*/ 50 w 82"/>
                <a:gd name="T11" fmla="*/ 78 h 86"/>
                <a:gd name="T12" fmla="*/ 66 w 82"/>
                <a:gd name="T13" fmla="*/ 86 h 86"/>
                <a:gd name="T14" fmla="*/ 66 w 82"/>
                <a:gd name="T15" fmla="*/ 86 h 86"/>
                <a:gd name="T16" fmla="*/ 74 w 82"/>
                <a:gd name="T17" fmla="*/ 76 h 86"/>
                <a:gd name="T18" fmla="*/ 80 w 82"/>
                <a:gd name="T19" fmla="*/ 66 h 86"/>
                <a:gd name="T20" fmla="*/ 82 w 82"/>
                <a:gd name="T21" fmla="*/ 52 h 86"/>
                <a:gd name="T22" fmla="*/ 80 w 82"/>
                <a:gd name="T23" fmla="*/ 38 h 86"/>
                <a:gd name="T24" fmla="*/ 80 w 82"/>
                <a:gd name="T25" fmla="*/ 38 h 86"/>
                <a:gd name="T26" fmla="*/ 78 w 82"/>
                <a:gd name="T27" fmla="*/ 30 h 86"/>
                <a:gd name="T28" fmla="*/ 74 w 82"/>
                <a:gd name="T29" fmla="*/ 22 h 86"/>
                <a:gd name="T30" fmla="*/ 68 w 82"/>
                <a:gd name="T31" fmla="*/ 14 h 86"/>
                <a:gd name="T32" fmla="*/ 62 w 82"/>
                <a:gd name="T33" fmla="*/ 8 h 86"/>
                <a:gd name="T34" fmla="*/ 56 w 82"/>
                <a:gd name="T35" fmla="*/ 4 h 86"/>
                <a:gd name="T36" fmla="*/ 48 w 82"/>
                <a:gd name="T37" fmla="*/ 2 h 86"/>
                <a:gd name="T38" fmla="*/ 40 w 82"/>
                <a:gd name="T39" fmla="*/ 0 h 86"/>
                <a:gd name="T40" fmla="*/ 32 w 82"/>
                <a:gd name="T41" fmla="*/ 2 h 86"/>
                <a:gd name="T42" fmla="*/ 32 w 82"/>
                <a:gd name="T43" fmla="*/ 2 h 86"/>
                <a:gd name="T44" fmla="*/ 24 w 82"/>
                <a:gd name="T45" fmla="*/ 4 h 86"/>
                <a:gd name="T46" fmla="*/ 16 w 82"/>
                <a:gd name="T47" fmla="*/ 8 h 86"/>
                <a:gd name="T48" fmla="*/ 10 w 82"/>
                <a:gd name="T49" fmla="*/ 14 h 86"/>
                <a:gd name="T50" fmla="*/ 6 w 82"/>
                <a:gd name="T51" fmla="*/ 20 h 86"/>
                <a:gd name="T52" fmla="*/ 2 w 82"/>
                <a:gd name="T53" fmla="*/ 28 h 86"/>
                <a:gd name="T54" fmla="*/ 0 w 82"/>
                <a:gd name="T55" fmla="*/ 36 h 86"/>
                <a:gd name="T56" fmla="*/ 0 w 82"/>
                <a:gd name="T57" fmla="*/ 46 h 86"/>
                <a:gd name="T58" fmla="*/ 0 w 82"/>
                <a:gd name="T59" fmla="*/ 56 h 86"/>
                <a:gd name="T60" fmla="*/ 0 w 82"/>
                <a:gd name="T61" fmla="*/ 56 h 86"/>
                <a:gd name="T62" fmla="*/ 2 w 82"/>
                <a:gd name="T63" fmla="*/ 64 h 86"/>
                <a:gd name="T64" fmla="*/ 2 w 82"/>
                <a:gd name="T65" fmla="*/ 64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86"/>
                <a:gd name="T101" fmla="*/ 82 w 82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86">
                  <a:moveTo>
                    <a:pt x="2" y="64"/>
                  </a:moveTo>
                  <a:lnTo>
                    <a:pt x="2" y="64"/>
                  </a:lnTo>
                  <a:lnTo>
                    <a:pt x="16" y="66"/>
                  </a:lnTo>
                  <a:lnTo>
                    <a:pt x="30" y="70"/>
                  </a:lnTo>
                  <a:lnTo>
                    <a:pt x="50" y="78"/>
                  </a:lnTo>
                  <a:lnTo>
                    <a:pt x="66" y="86"/>
                  </a:lnTo>
                  <a:lnTo>
                    <a:pt x="74" y="76"/>
                  </a:lnTo>
                  <a:lnTo>
                    <a:pt x="80" y="66"/>
                  </a:lnTo>
                  <a:lnTo>
                    <a:pt x="82" y="52"/>
                  </a:lnTo>
                  <a:lnTo>
                    <a:pt x="80" y="38"/>
                  </a:lnTo>
                  <a:lnTo>
                    <a:pt x="78" y="30"/>
                  </a:lnTo>
                  <a:lnTo>
                    <a:pt x="74" y="22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4"/>
            <p:cNvSpPr>
              <a:spLocks/>
            </p:cNvSpPr>
            <p:nvPr/>
          </p:nvSpPr>
          <p:spPr bwMode="auto">
            <a:xfrm>
              <a:off x="686" y="1296"/>
              <a:ext cx="86" cy="86"/>
            </a:xfrm>
            <a:custGeom>
              <a:avLst/>
              <a:gdLst>
                <a:gd name="T0" fmla="*/ 18 w 86"/>
                <a:gd name="T1" fmla="*/ 70 h 86"/>
                <a:gd name="T2" fmla="*/ 18 w 86"/>
                <a:gd name="T3" fmla="*/ 70 h 86"/>
                <a:gd name="T4" fmla="*/ 38 w 86"/>
                <a:gd name="T5" fmla="*/ 76 h 86"/>
                <a:gd name="T6" fmla="*/ 56 w 86"/>
                <a:gd name="T7" fmla="*/ 86 h 86"/>
                <a:gd name="T8" fmla="*/ 56 w 86"/>
                <a:gd name="T9" fmla="*/ 86 h 86"/>
                <a:gd name="T10" fmla="*/ 66 w 86"/>
                <a:gd name="T11" fmla="*/ 80 h 86"/>
                <a:gd name="T12" fmla="*/ 74 w 86"/>
                <a:gd name="T13" fmla="*/ 72 h 86"/>
                <a:gd name="T14" fmla="*/ 74 w 86"/>
                <a:gd name="T15" fmla="*/ 72 h 86"/>
                <a:gd name="T16" fmla="*/ 80 w 86"/>
                <a:gd name="T17" fmla="*/ 64 h 86"/>
                <a:gd name="T18" fmla="*/ 84 w 86"/>
                <a:gd name="T19" fmla="*/ 56 h 86"/>
                <a:gd name="T20" fmla="*/ 86 w 86"/>
                <a:gd name="T21" fmla="*/ 46 h 86"/>
                <a:gd name="T22" fmla="*/ 86 w 86"/>
                <a:gd name="T23" fmla="*/ 38 h 86"/>
                <a:gd name="T24" fmla="*/ 86 w 86"/>
                <a:gd name="T25" fmla="*/ 30 h 86"/>
                <a:gd name="T26" fmla="*/ 84 w 86"/>
                <a:gd name="T27" fmla="*/ 22 h 86"/>
                <a:gd name="T28" fmla="*/ 80 w 86"/>
                <a:gd name="T29" fmla="*/ 14 h 86"/>
                <a:gd name="T30" fmla="*/ 74 w 86"/>
                <a:gd name="T31" fmla="*/ 8 h 86"/>
                <a:gd name="T32" fmla="*/ 74 w 86"/>
                <a:gd name="T33" fmla="*/ 8 h 86"/>
                <a:gd name="T34" fmla="*/ 66 w 86"/>
                <a:gd name="T35" fmla="*/ 4 h 86"/>
                <a:gd name="T36" fmla="*/ 58 w 86"/>
                <a:gd name="T37" fmla="*/ 2 h 86"/>
                <a:gd name="T38" fmla="*/ 50 w 86"/>
                <a:gd name="T39" fmla="*/ 0 h 86"/>
                <a:gd name="T40" fmla="*/ 42 w 86"/>
                <a:gd name="T41" fmla="*/ 0 h 86"/>
                <a:gd name="T42" fmla="*/ 34 w 86"/>
                <a:gd name="T43" fmla="*/ 2 h 86"/>
                <a:gd name="T44" fmla="*/ 26 w 86"/>
                <a:gd name="T45" fmla="*/ 6 h 86"/>
                <a:gd name="T46" fmla="*/ 18 w 86"/>
                <a:gd name="T47" fmla="*/ 12 h 86"/>
                <a:gd name="T48" fmla="*/ 12 w 86"/>
                <a:gd name="T49" fmla="*/ 18 h 86"/>
                <a:gd name="T50" fmla="*/ 12 w 86"/>
                <a:gd name="T51" fmla="*/ 18 h 86"/>
                <a:gd name="T52" fmla="*/ 4 w 86"/>
                <a:gd name="T53" fmla="*/ 30 h 86"/>
                <a:gd name="T54" fmla="*/ 0 w 86"/>
                <a:gd name="T55" fmla="*/ 42 h 86"/>
                <a:gd name="T56" fmla="*/ 0 w 86"/>
                <a:gd name="T57" fmla="*/ 54 h 86"/>
                <a:gd name="T58" fmla="*/ 2 w 86"/>
                <a:gd name="T59" fmla="*/ 64 h 86"/>
                <a:gd name="T60" fmla="*/ 2 w 86"/>
                <a:gd name="T61" fmla="*/ 64 h 86"/>
                <a:gd name="T62" fmla="*/ 18 w 86"/>
                <a:gd name="T63" fmla="*/ 70 h 86"/>
                <a:gd name="T64" fmla="*/ 18 w 86"/>
                <a:gd name="T65" fmla="*/ 7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86"/>
                <a:gd name="T101" fmla="*/ 86 w 86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86">
                  <a:moveTo>
                    <a:pt x="18" y="70"/>
                  </a:moveTo>
                  <a:lnTo>
                    <a:pt x="18" y="70"/>
                  </a:lnTo>
                  <a:lnTo>
                    <a:pt x="38" y="76"/>
                  </a:lnTo>
                  <a:lnTo>
                    <a:pt x="56" y="86"/>
                  </a:lnTo>
                  <a:lnTo>
                    <a:pt x="66" y="80"/>
                  </a:lnTo>
                  <a:lnTo>
                    <a:pt x="74" y="72"/>
                  </a:lnTo>
                  <a:lnTo>
                    <a:pt x="80" y="64"/>
                  </a:lnTo>
                  <a:lnTo>
                    <a:pt x="84" y="56"/>
                  </a:lnTo>
                  <a:lnTo>
                    <a:pt x="86" y="46"/>
                  </a:lnTo>
                  <a:lnTo>
                    <a:pt x="86" y="38"/>
                  </a:lnTo>
                  <a:lnTo>
                    <a:pt x="86" y="30"/>
                  </a:lnTo>
                  <a:lnTo>
                    <a:pt x="84" y="22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5"/>
            <p:cNvSpPr>
              <a:spLocks/>
            </p:cNvSpPr>
            <p:nvPr/>
          </p:nvSpPr>
          <p:spPr bwMode="auto">
            <a:xfrm>
              <a:off x="708" y="1332"/>
              <a:ext cx="40" cy="56"/>
            </a:xfrm>
            <a:custGeom>
              <a:avLst/>
              <a:gdLst>
                <a:gd name="T0" fmla="*/ 2 w 40"/>
                <a:gd name="T1" fmla="*/ 22 h 56"/>
                <a:gd name="T2" fmla="*/ 2 w 40"/>
                <a:gd name="T3" fmla="*/ 22 h 56"/>
                <a:gd name="T4" fmla="*/ 6 w 40"/>
                <a:gd name="T5" fmla="*/ 12 h 56"/>
                <a:gd name="T6" fmla="*/ 14 w 40"/>
                <a:gd name="T7" fmla="*/ 4 h 56"/>
                <a:gd name="T8" fmla="*/ 22 w 40"/>
                <a:gd name="T9" fmla="*/ 0 h 56"/>
                <a:gd name="T10" fmla="*/ 28 w 40"/>
                <a:gd name="T11" fmla="*/ 0 h 56"/>
                <a:gd name="T12" fmla="*/ 28 w 40"/>
                <a:gd name="T13" fmla="*/ 0 h 56"/>
                <a:gd name="T14" fmla="*/ 36 w 40"/>
                <a:gd name="T15" fmla="*/ 4 h 56"/>
                <a:gd name="T16" fmla="*/ 40 w 40"/>
                <a:gd name="T17" fmla="*/ 12 h 56"/>
                <a:gd name="T18" fmla="*/ 40 w 40"/>
                <a:gd name="T19" fmla="*/ 22 h 56"/>
                <a:gd name="T20" fmla="*/ 38 w 40"/>
                <a:gd name="T21" fmla="*/ 34 h 56"/>
                <a:gd name="T22" fmla="*/ 38 w 40"/>
                <a:gd name="T23" fmla="*/ 34 h 56"/>
                <a:gd name="T24" fmla="*/ 34 w 40"/>
                <a:gd name="T25" fmla="*/ 44 h 56"/>
                <a:gd name="T26" fmla="*/ 26 w 40"/>
                <a:gd name="T27" fmla="*/ 52 h 56"/>
                <a:gd name="T28" fmla="*/ 18 w 40"/>
                <a:gd name="T29" fmla="*/ 56 h 56"/>
                <a:gd name="T30" fmla="*/ 12 w 40"/>
                <a:gd name="T31" fmla="*/ 56 h 56"/>
                <a:gd name="T32" fmla="*/ 12 w 40"/>
                <a:gd name="T33" fmla="*/ 56 h 56"/>
                <a:gd name="T34" fmla="*/ 4 w 40"/>
                <a:gd name="T35" fmla="*/ 52 h 56"/>
                <a:gd name="T36" fmla="*/ 0 w 40"/>
                <a:gd name="T37" fmla="*/ 44 h 56"/>
                <a:gd name="T38" fmla="*/ 0 w 40"/>
                <a:gd name="T39" fmla="*/ 34 h 56"/>
                <a:gd name="T40" fmla="*/ 2 w 40"/>
                <a:gd name="T41" fmla="*/ 22 h 56"/>
                <a:gd name="T42" fmla="*/ 2 w 40"/>
                <a:gd name="T43" fmla="*/ 22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56"/>
                <a:gd name="T68" fmla="*/ 40 w 4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56">
                  <a:moveTo>
                    <a:pt x="2" y="22"/>
                  </a:moveTo>
                  <a:lnTo>
                    <a:pt x="2" y="22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38" y="34"/>
                  </a:lnTo>
                  <a:lnTo>
                    <a:pt x="34" y="44"/>
                  </a:lnTo>
                  <a:lnTo>
                    <a:pt x="26" y="52"/>
                  </a:lnTo>
                  <a:lnTo>
                    <a:pt x="18" y="56"/>
                  </a:lnTo>
                  <a:lnTo>
                    <a:pt x="12" y="56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6"/>
            <p:cNvSpPr>
              <a:spLocks/>
            </p:cNvSpPr>
            <p:nvPr/>
          </p:nvSpPr>
          <p:spPr bwMode="auto">
            <a:xfrm>
              <a:off x="930" y="1402"/>
              <a:ext cx="40" cy="56"/>
            </a:xfrm>
            <a:custGeom>
              <a:avLst/>
              <a:gdLst>
                <a:gd name="T0" fmla="*/ 2 w 40"/>
                <a:gd name="T1" fmla="*/ 22 h 56"/>
                <a:gd name="T2" fmla="*/ 2 w 40"/>
                <a:gd name="T3" fmla="*/ 22 h 56"/>
                <a:gd name="T4" fmla="*/ 8 w 40"/>
                <a:gd name="T5" fmla="*/ 12 h 56"/>
                <a:gd name="T6" fmla="*/ 14 w 40"/>
                <a:gd name="T7" fmla="*/ 4 h 56"/>
                <a:gd name="T8" fmla="*/ 22 w 40"/>
                <a:gd name="T9" fmla="*/ 0 h 56"/>
                <a:gd name="T10" fmla="*/ 30 w 40"/>
                <a:gd name="T11" fmla="*/ 0 h 56"/>
                <a:gd name="T12" fmla="*/ 30 w 40"/>
                <a:gd name="T13" fmla="*/ 0 h 56"/>
                <a:gd name="T14" fmla="*/ 36 w 40"/>
                <a:gd name="T15" fmla="*/ 6 h 56"/>
                <a:gd name="T16" fmla="*/ 40 w 40"/>
                <a:gd name="T17" fmla="*/ 12 h 56"/>
                <a:gd name="T18" fmla="*/ 40 w 40"/>
                <a:gd name="T19" fmla="*/ 22 h 56"/>
                <a:gd name="T20" fmla="*/ 38 w 40"/>
                <a:gd name="T21" fmla="*/ 34 h 56"/>
                <a:gd name="T22" fmla="*/ 38 w 40"/>
                <a:gd name="T23" fmla="*/ 34 h 56"/>
                <a:gd name="T24" fmla="*/ 34 w 40"/>
                <a:gd name="T25" fmla="*/ 44 h 56"/>
                <a:gd name="T26" fmla="*/ 28 w 40"/>
                <a:gd name="T27" fmla="*/ 52 h 56"/>
                <a:gd name="T28" fmla="*/ 20 w 40"/>
                <a:gd name="T29" fmla="*/ 56 h 56"/>
                <a:gd name="T30" fmla="*/ 12 w 40"/>
                <a:gd name="T31" fmla="*/ 56 h 56"/>
                <a:gd name="T32" fmla="*/ 12 w 40"/>
                <a:gd name="T33" fmla="*/ 56 h 56"/>
                <a:gd name="T34" fmla="*/ 6 w 40"/>
                <a:gd name="T35" fmla="*/ 52 h 56"/>
                <a:gd name="T36" fmla="*/ 2 w 40"/>
                <a:gd name="T37" fmla="*/ 44 h 56"/>
                <a:gd name="T38" fmla="*/ 0 w 40"/>
                <a:gd name="T39" fmla="*/ 34 h 56"/>
                <a:gd name="T40" fmla="*/ 2 w 40"/>
                <a:gd name="T41" fmla="*/ 22 h 56"/>
                <a:gd name="T42" fmla="*/ 2 w 40"/>
                <a:gd name="T43" fmla="*/ 22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56"/>
                <a:gd name="T68" fmla="*/ 40 w 4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56">
                  <a:moveTo>
                    <a:pt x="2" y="22"/>
                  </a:moveTo>
                  <a:lnTo>
                    <a:pt x="2" y="22"/>
                  </a:lnTo>
                  <a:lnTo>
                    <a:pt x="8" y="1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38" y="34"/>
                  </a:lnTo>
                  <a:lnTo>
                    <a:pt x="34" y="44"/>
                  </a:lnTo>
                  <a:lnTo>
                    <a:pt x="28" y="52"/>
                  </a:lnTo>
                  <a:lnTo>
                    <a:pt x="20" y="56"/>
                  </a:lnTo>
                  <a:lnTo>
                    <a:pt x="12" y="56"/>
                  </a:lnTo>
                  <a:lnTo>
                    <a:pt x="6" y="52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7"/>
            <p:cNvSpPr>
              <a:spLocks/>
            </p:cNvSpPr>
            <p:nvPr/>
          </p:nvSpPr>
          <p:spPr bwMode="auto">
            <a:xfrm>
              <a:off x="706" y="1458"/>
              <a:ext cx="178" cy="60"/>
            </a:xfrm>
            <a:custGeom>
              <a:avLst/>
              <a:gdLst>
                <a:gd name="T0" fmla="*/ 0 w 178"/>
                <a:gd name="T1" fmla="*/ 28 h 60"/>
                <a:gd name="T2" fmla="*/ 0 w 178"/>
                <a:gd name="T3" fmla="*/ 28 h 60"/>
                <a:gd name="T4" fmla="*/ 20 w 178"/>
                <a:gd name="T5" fmla="*/ 18 h 60"/>
                <a:gd name="T6" fmla="*/ 42 w 178"/>
                <a:gd name="T7" fmla="*/ 8 h 60"/>
                <a:gd name="T8" fmla="*/ 54 w 178"/>
                <a:gd name="T9" fmla="*/ 4 h 60"/>
                <a:gd name="T10" fmla="*/ 68 w 178"/>
                <a:gd name="T11" fmla="*/ 2 h 60"/>
                <a:gd name="T12" fmla="*/ 82 w 178"/>
                <a:gd name="T13" fmla="*/ 0 h 60"/>
                <a:gd name="T14" fmla="*/ 98 w 178"/>
                <a:gd name="T15" fmla="*/ 0 h 60"/>
                <a:gd name="T16" fmla="*/ 112 w 178"/>
                <a:gd name="T17" fmla="*/ 2 h 60"/>
                <a:gd name="T18" fmla="*/ 126 w 178"/>
                <a:gd name="T19" fmla="*/ 8 h 60"/>
                <a:gd name="T20" fmla="*/ 140 w 178"/>
                <a:gd name="T21" fmla="*/ 14 h 60"/>
                <a:gd name="T22" fmla="*/ 154 w 178"/>
                <a:gd name="T23" fmla="*/ 26 h 60"/>
                <a:gd name="T24" fmla="*/ 166 w 178"/>
                <a:gd name="T25" fmla="*/ 40 h 60"/>
                <a:gd name="T26" fmla="*/ 178 w 178"/>
                <a:gd name="T27" fmla="*/ 60 h 60"/>
                <a:gd name="T28" fmla="*/ 178 w 178"/>
                <a:gd name="T29" fmla="*/ 60 h 60"/>
                <a:gd name="T30" fmla="*/ 166 w 178"/>
                <a:gd name="T31" fmla="*/ 52 h 60"/>
                <a:gd name="T32" fmla="*/ 150 w 178"/>
                <a:gd name="T33" fmla="*/ 44 h 60"/>
                <a:gd name="T34" fmla="*/ 130 w 178"/>
                <a:gd name="T35" fmla="*/ 36 h 60"/>
                <a:gd name="T36" fmla="*/ 106 w 178"/>
                <a:gd name="T37" fmla="*/ 30 h 60"/>
                <a:gd name="T38" fmla="*/ 76 w 178"/>
                <a:gd name="T39" fmla="*/ 24 h 60"/>
                <a:gd name="T40" fmla="*/ 58 w 178"/>
                <a:gd name="T41" fmla="*/ 24 h 60"/>
                <a:gd name="T42" fmla="*/ 40 w 178"/>
                <a:gd name="T43" fmla="*/ 24 h 60"/>
                <a:gd name="T44" fmla="*/ 20 w 178"/>
                <a:gd name="T45" fmla="*/ 26 h 60"/>
                <a:gd name="T46" fmla="*/ 0 w 178"/>
                <a:gd name="T47" fmla="*/ 28 h 60"/>
                <a:gd name="T48" fmla="*/ 0 w 178"/>
                <a:gd name="T49" fmla="*/ 28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8"/>
                <a:gd name="T76" fmla="*/ 0 h 60"/>
                <a:gd name="T77" fmla="*/ 178 w 17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8" h="60">
                  <a:moveTo>
                    <a:pt x="0" y="28"/>
                  </a:moveTo>
                  <a:lnTo>
                    <a:pt x="0" y="28"/>
                  </a:lnTo>
                  <a:lnTo>
                    <a:pt x="20" y="18"/>
                  </a:lnTo>
                  <a:lnTo>
                    <a:pt x="42" y="8"/>
                  </a:lnTo>
                  <a:lnTo>
                    <a:pt x="54" y="4"/>
                  </a:lnTo>
                  <a:lnTo>
                    <a:pt x="68" y="2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6" y="8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8" y="60"/>
                  </a:lnTo>
                  <a:lnTo>
                    <a:pt x="166" y="52"/>
                  </a:lnTo>
                  <a:lnTo>
                    <a:pt x="150" y="44"/>
                  </a:lnTo>
                  <a:lnTo>
                    <a:pt x="130" y="36"/>
                  </a:lnTo>
                  <a:lnTo>
                    <a:pt x="106" y="30"/>
                  </a:lnTo>
                  <a:lnTo>
                    <a:pt x="76" y="24"/>
                  </a:lnTo>
                  <a:lnTo>
                    <a:pt x="58" y="24"/>
                  </a:lnTo>
                  <a:lnTo>
                    <a:pt x="40" y="24"/>
                  </a:lnTo>
                  <a:lnTo>
                    <a:pt x="20" y="2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8"/>
            <p:cNvSpPr>
              <a:spLocks/>
            </p:cNvSpPr>
            <p:nvPr/>
          </p:nvSpPr>
          <p:spPr bwMode="auto">
            <a:xfrm>
              <a:off x="404" y="1438"/>
              <a:ext cx="466" cy="328"/>
            </a:xfrm>
            <a:custGeom>
              <a:avLst/>
              <a:gdLst>
                <a:gd name="T0" fmla="*/ 46 w 466"/>
                <a:gd name="T1" fmla="*/ 0 h 328"/>
                <a:gd name="T2" fmla="*/ 46 w 466"/>
                <a:gd name="T3" fmla="*/ 0 h 328"/>
                <a:gd name="T4" fmla="*/ 52 w 466"/>
                <a:gd name="T5" fmla="*/ 8 h 328"/>
                <a:gd name="T6" fmla="*/ 74 w 466"/>
                <a:gd name="T7" fmla="*/ 28 h 328"/>
                <a:gd name="T8" fmla="*/ 110 w 466"/>
                <a:gd name="T9" fmla="*/ 54 h 328"/>
                <a:gd name="T10" fmla="*/ 134 w 466"/>
                <a:gd name="T11" fmla="*/ 70 h 328"/>
                <a:gd name="T12" fmla="*/ 160 w 466"/>
                <a:gd name="T13" fmla="*/ 84 h 328"/>
                <a:gd name="T14" fmla="*/ 188 w 466"/>
                <a:gd name="T15" fmla="*/ 98 h 328"/>
                <a:gd name="T16" fmla="*/ 220 w 466"/>
                <a:gd name="T17" fmla="*/ 110 h 328"/>
                <a:gd name="T18" fmla="*/ 254 w 466"/>
                <a:gd name="T19" fmla="*/ 122 h 328"/>
                <a:gd name="T20" fmla="*/ 292 w 466"/>
                <a:gd name="T21" fmla="*/ 130 h 328"/>
                <a:gd name="T22" fmla="*/ 332 w 466"/>
                <a:gd name="T23" fmla="*/ 134 h 328"/>
                <a:gd name="T24" fmla="*/ 374 w 466"/>
                <a:gd name="T25" fmla="*/ 136 h 328"/>
                <a:gd name="T26" fmla="*/ 418 w 466"/>
                <a:gd name="T27" fmla="*/ 132 h 328"/>
                <a:gd name="T28" fmla="*/ 442 w 466"/>
                <a:gd name="T29" fmla="*/ 130 h 328"/>
                <a:gd name="T30" fmla="*/ 466 w 466"/>
                <a:gd name="T31" fmla="*/ 124 h 328"/>
                <a:gd name="T32" fmla="*/ 466 w 466"/>
                <a:gd name="T33" fmla="*/ 124 h 328"/>
                <a:gd name="T34" fmla="*/ 448 w 466"/>
                <a:gd name="T35" fmla="*/ 148 h 328"/>
                <a:gd name="T36" fmla="*/ 404 w 466"/>
                <a:gd name="T37" fmla="*/ 202 h 328"/>
                <a:gd name="T38" fmla="*/ 376 w 466"/>
                <a:gd name="T39" fmla="*/ 234 h 328"/>
                <a:gd name="T40" fmla="*/ 348 w 466"/>
                <a:gd name="T41" fmla="*/ 266 h 328"/>
                <a:gd name="T42" fmla="*/ 320 w 466"/>
                <a:gd name="T43" fmla="*/ 294 h 328"/>
                <a:gd name="T44" fmla="*/ 294 w 466"/>
                <a:gd name="T45" fmla="*/ 314 h 328"/>
                <a:gd name="T46" fmla="*/ 294 w 466"/>
                <a:gd name="T47" fmla="*/ 314 h 328"/>
                <a:gd name="T48" fmla="*/ 284 w 466"/>
                <a:gd name="T49" fmla="*/ 320 h 328"/>
                <a:gd name="T50" fmla="*/ 274 w 466"/>
                <a:gd name="T51" fmla="*/ 326 h 328"/>
                <a:gd name="T52" fmla="*/ 274 w 466"/>
                <a:gd name="T53" fmla="*/ 326 h 328"/>
                <a:gd name="T54" fmla="*/ 262 w 466"/>
                <a:gd name="T55" fmla="*/ 328 h 328"/>
                <a:gd name="T56" fmla="*/ 246 w 466"/>
                <a:gd name="T57" fmla="*/ 328 h 328"/>
                <a:gd name="T58" fmla="*/ 226 w 466"/>
                <a:gd name="T59" fmla="*/ 326 h 328"/>
                <a:gd name="T60" fmla="*/ 206 w 466"/>
                <a:gd name="T61" fmla="*/ 322 h 328"/>
                <a:gd name="T62" fmla="*/ 182 w 466"/>
                <a:gd name="T63" fmla="*/ 318 h 328"/>
                <a:gd name="T64" fmla="*/ 160 w 466"/>
                <a:gd name="T65" fmla="*/ 310 h 328"/>
                <a:gd name="T66" fmla="*/ 134 w 466"/>
                <a:gd name="T67" fmla="*/ 300 h 328"/>
                <a:gd name="T68" fmla="*/ 110 w 466"/>
                <a:gd name="T69" fmla="*/ 290 h 328"/>
                <a:gd name="T70" fmla="*/ 88 w 466"/>
                <a:gd name="T71" fmla="*/ 276 h 328"/>
                <a:gd name="T72" fmla="*/ 66 w 466"/>
                <a:gd name="T73" fmla="*/ 262 h 328"/>
                <a:gd name="T74" fmla="*/ 46 w 466"/>
                <a:gd name="T75" fmla="*/ 246 h 328"/>
                <a:gd name="T76" fmla="*/ 30 w 466"/>
                <a:gd name="T77" fmla="*/ 226 h 328"/>
                <a:gd name="T78" fmla="*/ 16 w 466"/>
                <a:gd name="T79" fmla="*/ 208 h 328"/>
                <a:gd name="T80" fmla="*/ 6 w 466"/>
                <a:gd name="T81" fmla="*/ 186 h 328"/>
                <a:gd name="T82" fmla="*/ 4 w 466"/>
                <a:gd name="T83" fmla="*/ 174 h 328"/>
                <a:gd name="T84" fmla="*/ 2 w 466"/>
                <a:gd name="T85" fmla="*/ 164 h 328"/>
                <a:gd name="T86" fmla="*/ 0 w 466"/>
                <a:gd name="T87" fmla="*/ 152 h 328"/>
                <a:gd name="T88" fmla="*/ 2 w 466"/>
                <a:gd name="T89" fmla="*/ 138 h 328"/>
                <a:gd name="T90" fmla="*/ 2 w 466"/>
                <a:gd name="T91" fmla="*/ 138 h 328"/>
                <a:gd name="T92" fmla="*/ 16 w 466"/>
                <a:gd name="T93" fmla="*/ 76 h 328"/>
                <a:gd name="T94" fmla="*/ 32 w 466"/>
                <a:gd name="T95" fmla="*/ 28 h 328"/>
                <a:gd name="T96" fmla="*/ 38 w 466"/>
                <a:gd name="T97" fmla="*/ 12 h 328"/>
                <a:gd name="T98" fmla="*/ 46 w 466"/>
                <a:gd name="T99" fmla="*/ 0 h 328"/>
                <a:gd name="T100" fmla="*/ 46 w 466"/>
                <a:gd name="T101" fmla="*/ 0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6"/>
                <a:gd name="T154" fmla="*/ 0 h 328"/>
                <a:gd name="T155" fmla="*/ 466 w 466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6" h="328">
                  <a:moveTo>
                    <a:pt x="46" y="0"/>
                  </a:moveTo>
                  <a:lnTo>
                    <a:pt x="46" y="0"/>
                  </a:lnTo>
                  <a:lnTo>
                    <a:pt x="52" y="8"/>
                  </a:lnTo>
                  <a:lnTo>
                    <a:pt x="74" y="28"/>
                  </a:lnTo>
                  <a:lnTo>
                    <a:pt x="110" y="54"/>
                  </a:lnTo>
                  <a:lnTo>
                    <a:pt x="134" y="70"/>
                  </a:lnTo>
                  <a:lnTo>
                    <a:pt x="160" y="84"/>
                  </a:lnTo>
                  <a:lnTo>
                    <a:pt x="188" y="98"/>
                  </a:lnTo>
                  <a:lnTo>
                    <a:pt x="220" y="110"/>
                  </a:lnTo>
                  <a:lnTo>
                    <a:pt x="254" y="122"/>
                  </a:lnTo>
                  <a:lnTo>
                    <a:pt x="292" y="130"/>
                  </a:lnTo>
                  <a:lnTo>
                    <a:pt x="332" y="134"/>
                  </a:lnTo>
                  <a:lnTo>
                    <a:pt x="374" y="136"/>
                  </a:lnTo>
                  <a:lnTo>
                    <a:pt x="418" y="132"/>
                  </a:lnTo>
                  <a:lnTo>
                    <a:pt x="442" y="130"/>
                  </a:lnTo>
                  <a:lnTo>
                    <a:pt x="466" y="124"/>
                  </a:lnTo>
                  <a:lnTo>
                    <a:pt x="448" y="148"/>
                  </a:lnTo>
                  <a:lnTo>
                    <a:pt x="404" y="202"/>
                  </a:lnTo>
                  <a:lnTo>
                    <a:pt x="376" y="234"/>
                  </a:lnTo>
                  <a:lnTo>
                    <a:pt x="348" y="266"/>
                  </a:lnTo>
                  <a:lnTo>
                    <a:pt x="320" y="294"/>
                  </a:lnTo>
                  <a:lnTo>
                    <a:pt x="294" y="314"/>
                  </a:lnTo>
                  <a:lnTo>
                    <a:pt x="284" y="320"/>
                  </a:lnTo>
                  <a:lnTo>
                    <a:pt x="274" y="326"/>
                  </a:lnTo>
                  <a:lnTo>
                    <a:pt x="262" y="328"/>
                  </a:lnTo>
                  <a:lnTo>
                    <a:pt x="246" y="328"/>
                  </a:lnTo>
                  <a:lnTo>
                    <a:pt x="226" y="326"/>
                  </a:lnTo>
                  <a:lnTo>
                    <a:pt x="206" y="322"/>
                  </a:lnTo>
                  <a:lnTo>
                    <a:pt x="182" y="318"/>
                  </a:lnTo>
                  <a:lnTo>
                    <a:pt x="160" y="310"/>
                  </a:lnTo>
                  <a:lnTo>
                    <a:pt x="134" y="300"/>
                  </a:lnTo>
                  <a:lnTo>
                    <a:pt x="110" y="290"/>
                  </a:lnTo>
                  <a:lnTo>
                    <a:pt x="88" y="276"/>
                  </a:lnTo>
                  <a:lnTo>
                    <a:pt x="66" y="262"/>
                  </a:lnTo>
                  <a:lnTo>
                    <a:pt x="46" y="246"/>
                  </a:lnTo>
                  <a:lnTo>
                    <a:pt x="30" y="226"/>
                  </a:lnTo>
                  <a:lnTo>
                    <a:pt x="16" y="208"/>
                  </a:lnTo>
                  <a:lnTo>
                    <a:pt x="6" y="186"/>
                  </a:lnTo>
                  <a:lnTo>
                    <a:pt x="4" y="174"/>
                  </a:lnTo>
                  <a:lnTo>
                    <a:pt x="2" y="164"/>
                  </a:lnTo>
                  <a:lnTo>
                    <a:pt x="0" y="152"/>
                  </a:lnTo>
                  <a:lnTo>
                    <a:pt x="2" y="138"/>
                  </a:lnTo>
                  <a:lnTo>
                    <a:pt x="16" y="76"/>
                  </a:lnTo>
                  <a:lnTo>
                    <a:pt x="32" y="28"/>
                  </a:lnTo>
                  <a:lnTo>
                    <a:pt x="3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9"/>
            <p:cNvSpPr>
              <a:spLocks/>
            </p:cNvSpPr>
            <p:nvPr/>
          </p:nvSpPr>
          <p:spPr bwMode="auto">
            <a:xfrm>
              <a:off x="738" y="1556"/>
              <a:ext cx="218" cy="158"/>
            </a:xfrm>
            <a:custGeom>
              <a:avLst/>
              <a:gdLst>
                <a:gd name="T0" fmla="*/ 0 w 218"/>
                <a:gd name="T1" fmla="*/ 64 h 158"/>
                <a:gd name="T2" fmla="*/ 0 w 218"/>
                <a:gd name="T3" fmla="*/ 64 h 158"/>
                <a:gd name="T4" fmla="*/ 62 w 218"/>
                <a:gd name="T5" fmla="*/ 98 h 158"/>
                <a:gd name="T6" fmla="*/ 126 w 218"/>
                <a:gd name="T7" fmla="*/ 134 h 158"/>
                <a:gd name="T8" fmla="*/ 126 w 218"/>
                <a:gd name="T9" fmla="*/ 134 h 158"/>
                <a:gd name="T10" fmla="*/ 142 w 218"/>
                <a:gd name="T11" fmla="*/ 142 h 158"/>
                <a:gd name="T12" fmla="*/ 164 w 218"/>
                <a:gd name="T13" fmla="*/ 152 h 158"/>
                <a:gd name="T14" fmla="*/ 186 w 218"/>
                <a:gd name="T15" fmla="*/ 158 h 158"/>
                <a:gd name="T16" fmla="*/ 196 w 218"/>
                <a:gd name="T17" fmla="*/ 158 h 158"/>
                <a:gd name="T18" fmla="*/ 204 w 218"/>
                <a:gd name="T19" fmla="*/ 156 h 158"/>
                <a:gd name="T20" fmla="*/ 204 w 218"/>
                <a:gd name="T21" fmla="*/ 156 h 158"/>
                <a:gd name="T22" fmla="*/ 208 w 218"/>
                <a:gd name="T23" fmla="*/ 154 h 158"/>
                <a:gd name="T24" fmla="*/ 212 w 218"/>
                <a:gd name="T25" fmla="*/ 150 h 158"/>
                <a:gd name="T26" fmla="*/ 214 w 218"/>
                <a:gd name="T27" fmla="*/ 142 h 158"/>
                <a:gd name="T28" fmla="*/ 216 w 218"/>
                <a:gd name="T29" fmla="*/ 136 h 158"/>
                <a:gd name="T30" fmla="*/ 218 w 218"/>
                <a:gd name="T31" fmla="*/ 116 h 158"/>
                <a:gd name="T32" fmla="*/ 218 w 218"/>
                <a:gd name="T33" fmla="*/ 96 h 158"/>
                <a:gd name="T34" fmla="*/ 216 w 218"/>
                <a:gd name="T35" fmla="*/ 74 h 158"/>
                <a:gd name="T36" fmla="*/ 214 w 218"/>
                <a:gd name="T37" fmla="*/ 52 h 158"/>
                <a:gd name="T38" fmla="*/ 206 w 218"/>
                <a:gd name="T39" fmla="*/ 22 h 158"/>
                <a:gd name="T40" fmla="*/ 206 w 218"/>
                <a:gd name="T41" fmla="*/ 22 h 158"/>
                <a:gd name="T42" fmla="*/ 202 w 218"/>
                <a:gd name="T43" fmla="*/ 14 h 158"/>
                <a:gd name="T44" fmla="*/ 198 w 218"/>
                <a:gd name="T45" fmla="*/ 8 h 158"/>
                <a:gd name="T46" fmla="*/ 194 w 218"/>
                <a:gd name="T47" fmla="*/ 4 h 158"/>
                <a:gd name="T48" fmla="*/ 188 w 218"/>
                <a:gd name="T49" fmla="*/ 2 h 158"/>
                <a:gd name="T50" fmla="*/ 178 w 218"/>
                <a:gd name="T51" fmla="*/ 0 h 158"/>
                <a:gd name="T52" fmla="*/ 168 w 218"/>
                <a:gd name="T53" fmla="*/ 0 h 158"/>
                <a:gd name="T54" fmla="*/ 158 w 218"/>
                <a:gd name="T55" fmla="*/ 6 h 158"/>
                <a:gd name="T56" fmla="*/ 156 w 218"/>
                <a:gd name="T57" fmla="*/ 10 h 158"/>
                <a:gd name="T58" fmla="*/ 154 w 218"/>
                <a:gd name="T59" fmla="*/ 14 h 158"/>
                <a:gd name="T60" fmla="*/ 152 w 218"/>
                <a:gd name="T61" fmla="*/ 18 h 158"/>
                <a:gd name="T62" fmla="*/ 154 w 218"/>
                <a:gd name="T63" fmla="*/ 24 h 158"/>
                <a:gd name="T64" fmla="*/ 156 w 218"/>
                <a:gd name="T65" fmla="*/ 30 h 158"/>
                <a:gd name="T66" fmla="*/ 160 w 218"/>
                <a:gd name="T67" fmla="*/ 34 h 158"/>
                <a:gd name="T68" fmla="*/ 160 w 218"/>
                <a:gd name="T69" fmla="*/ 34 h 158"/>
                <a:gd name="T70" fmla="*/ 164 w 218"/>
                <a:gd name="T71" fmla="*/ 40 h 158"/>
                <a:gd name="T72" fmla="*/ 168 w 218"/>
                <a:gd name="T73" fmla="*/ 42 h 158"/>
                <a:gd name="T74" fmla="*/ 176 w 218"/>
                <a:gd name="T75" fmla="*/ 46 h 158"/>
                <a:gd name="T76" fmla="*/ 180 w 218"/>
                <a:gd name="T77" fmla="*/ 48 h 158"/>
                <a:gd name="T78" fmla="*/ 184 w 218"/>
                <a:gd name="T79" fmla="*/ 50 h 158"/>
                <a:gd name="T80" fmla="*/ 186 w 218"/>
                <a:gd name="T81" fmla="*/ 56 h 158"/>
                <a:gd name="T82" fmla="*/ 188 w 218"/>
                <a:gd name="T83" fmla="*/ 64 h 158"/>
                <a:gd name="T84" fmla="*/ 188 w 218"/>
                <a:gd name="T85" fmla="*/ 64 h 158"/>
                <a:gd name="T86" fmla="*/ 196 w 218"/>
                <a:gd name="T87" fmla="*/ 96 h 158"/>
                <a:gd name="T88" fmla="*/ 198 w 218"/>
                <a:gd name="T89" fmla="*/ 116 h 158"/>
                <a:gd name="T90" fmla="*/ 198 w 218"/>
                <a:gd name="T91" fmla="*/ 130 h 158"/>
                <a:gd name="T92" fmla="*/ 198 w 218"/>
                <a:gd name="T93" fmla="*/ 130 h 158"/>
                <a:gd name="T94" fmla="*/ 188 w 218"/>
                <a:gd name="T95" fmla="*/ 126 h 158"/>
                <a:gd name="T96" fmla="*/ 174 w 218"/>
                <a:gd name="T97" fmla="*/ 120 h 158"/>
                <a:gd name="T98" fmla="*/ 144 w 218"/>
                <a:gd name="T99" fmla="*/ 100 h 158"/>
                <a:gd name="T100" fmla="*/ 116 w 218"/>
                <a:gd name="T101" fmla="*/ 76 h 158"/>
                <a:gd name="T102" fmla="*/ 96 w 218"/>
                <a:gd name="T103" fmla="*/ 58 h 158"/>
                <a:gd name="T104" fmla="*/ 96 w 218"/>
                <a:gd name="T105" fmla="*/ 58 h 158"/>
                <a:gd name="T106" fmla="*/ 90 w 218"/>
                <a:gd name="T107" fmla="*/ 52 h 158"/>
                <a:gd name="T108" fmla="*/ 82 w 218"/>
                <a:gd name="T109" fmla="*/ 48 h 158"/>
                <a:gd name="T110" fmla="*/ 74 w 218"/>
                <a:gd name="T111" fmla="*/ 44 h 158"/>
                <a:gd name="T112" fmla="*/ 66 w 218"/>
                <a:gd name="T113" fmla="*/ 42 h 158"/>
                <a:gd name="T114" fmla="*/ 58 w 218"/>
                <a:gd name="T115" fmla="*/ 42 h 158"/>
                <a:gd name="T116" fmla="*/ 50 w 218"/>
                <a:gd name="T117" fmla="*/ 44 h 158"/>
                <a:gd name="T118" fmla="*/ 44 w 218"/>
                <a:gd name="T119" fmla="*/ 50 h 158"/>
                <a:gd name="T120" fmla="*/ 38 w 218"/>
                <a:gd name="T121" fmla="*/ 56 h 158"/>
                <a:gd name="T122" fmla="*/ 0 w 218"/>
                <a:gd name="T123" fmla="*/ 64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8"/>
                <a:gd name="T187" fmla="*/ 0 h 158"/>
                <a:gd name="T188" fmla="*/ 218 w 218"/>
                <a:gd name="T189" fmla="*/ 158 h 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8" h="158">
                  <a:moveTo>
                    <a:pt x="0" y="64"/>
                  </a:moveTo>
                  <a:lnTo>
                    <a:pt x="0" y="64"/>
                  </a:lnTo>
                  <a:lnTo>
                    <a:pt x="62" y="98"/>
                  </a:lnTo>
                  <a:lnTo>
                    <a:pt x="126" y="134"/>
                  </a:lnTo>
                  <a:lnTo>
                    <a:pt x="142" y="142"/>
                  </a:lnTo>
                  <a:lnTo>
                    <a:pt x="164" y="152"/>
                  </a:lnTo>
                  <a:lnTo>
                    <a:pt x="186" y="158"/>
                  </a:lnTo>
                  <a:lnTo>
                    <a:pt x="196" y="158"/>
                  </a:lnTo>
                  <a:lnTo>
                    <a:pt x="204" y="156"/>
                  </a:lnTo>
                  <a:lnTo>
                    <a:pt x="208" y="154"/>
                  </a:lnTo>
                  <a:lnTo>
                    <a:pt x="212" y="150"/>
                  </a:lnTo>
                  <a:lnTo>
                    <a:pt x="214" y="142"/>
                  </a:lnTo>
                  <a:lnTo>
                    <a:pt x="216" y="136"/>
                  </a:lnTo>
                  <a:lnTo>
                    <a:pt x="218" y="116"/>
                  </a:lnTo>
                  <a:lnTo>
                    <a:pt x="218" y="96"/>
                  </a:lnTo>
                  <a:lnTo>
                    <a:pt x="216" y="74"/>
                  </a:lnTo>
                  <a:lnTo>
                    <a:pt x="214" y="52"/>
                  </a:lnTo>
                  <a:lnTo>
                    <a:pt x="206" y="22"/>
                  </a:lnTo>
                  <a:lnTo>
                    <a:pt x="202" y="14"/>
                  </a:lnTo>
                  <a:lnTo>
                    <a:pt x="198" y="8"/>
                  </a:lnTo>
                  <a:lnTo>
                    <a:pt x="194" y="4"/>
                  </a:lnTo>
                  <a:lnTo>
                    <a:pt x="188" y="2"/>
                  </a:lnTo>
                  <a:lnTo>
                    <a:pt x="178" y="0"/>
                  </a:lnTo>
                  <a:lnTo>
                    <a:pt x="168" y="0"/>
                  </a:lnTo>
                  <a:lnTo>
                    <a:pt x="158" y="6"/>
                  </a:lnTo>
                  <a:lnTo>
                    <a:pt x="156" y="10"/>
                  </a:lnTo>
                  <a:lnTo>
                    <a:pt x="154" y="14"/>
                  </a:lnTo>
                  <a:lnTo>
                    <a:pt x="152" y="18"/>
                  </a:lnTo>
                  <a:lnTo>
                    <a:pt x="154" y="24"/>
                  </a:lnTo>
                  <a:lnTo>
                    <a:pt x="156" y="30"/>
                  </a:lnTo>
                  <a:lnTo>
                    <a:pt x="160" y="34"/>
                  </a:lnTo>
                  <a:lnTo>
                    <a:pt x="164" y="40"/>
                  </a:lnTo>
                  <a:lnTo>
                    <a:pt x="168" y="42"/>
                  </a:lnTo>
                  <a:lnTo>
                    <a:pt x="176" y="46"/>
                  </a:lnTo>
                  <a:lnTo>
                    <a:pt x="180" y="48"/>
                  </a:lnTo>
                  <a:lnTo>
                    <a:pt x="184" y="50"/>
                  </a:lnTo>
                  <a:lnTo>
                    <a:pt x="186" y="56"/>
                  </a:lnTo>
                  <a:lnTo>
                    <a:pt x="188" y="64"/>
                  </a:lnTo>
                  <a:lnTo>
                    <a:pt x="196" y="96"/>
                  </a:lnTo>
                  <a:lnTo>
                    <a:pt x="198" y="116"/>
                  </a:lnTo>
                  <a:lnTo>
                    <a:pt x="198" y="130"/>
                  </a:lnTo>
                  <a:lnTo>
                    <a:pt x="188" y="126"/>
                  </a:lnTo>
                  <a:lnTo>
                    <a:pt x="174" y="120"/>
                  </a:lnTo>
                  <a:lnTo>
                    <a:pt x="144" y="100"/>
                  </a:lnTo>
                  <a:lnTo>
                    <a:pt x="116" y="76"/>
                  </a:lnTo>
                  <a:lnTo>
                    <a:pt x="96" y="58"/>
                  </a:lnTo>
                  <a:lnTo>
                    <a:pt x="90" y="52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6" y="42"/>
                  </a:lnTo>
                  <a:lnTo>
                    <a:pt x="58" y="42"/>
                  </a:lnTo>
                  <a:lnTo>
                    <a:pt x="50" y="44"/>
                  </a:lnTo>
                  <a:lnTo>
                    <a:pt x="44" y="50"/>
                  </a:lnTo>
                  <a:lnTo>
                    <a:pt x="38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20"/>
            <p:cNvSpPr>
              <a:spLocks/>
            </p:cNvSpPr>
            <p:nvPr/>
          </p:nvSpPr>
          <p:spPr bwMode="auto">
            <a:xfrm>
              <a:off x="178" y="1490"/>
              <a:ext cx="306" cy="140"/>
            </a:xfrm>
            <a:custGeom>
              <a:avLst/>
              <a:gdLst>
                <a:gd name="T0" fmla="*/ 288 w 306"/>
                <a:gd name="T1" fmla="*/ 2 h 140"/>
                <a:gd name="T2" fmla="*/ 288 w 306"/>
                <a:gd name="T3" fmla="*/ 2 h 140"/>
                <a:gd name="T4" fmla="*/ 282 w 306"/>
                <a:gd name="T5" fmla="*/ 2 h 140"/>
                <a:gd name="T6" fmla="*/ 268 w 306"/>
                <a:gd name="T7" fmla="*/ 0 h 140"/>
                <a:gd name="T8" fmla="*/ 246 w 306"/>
                <a:gd name="T9" fmla="*/ 0 h 140"/>
                <a:gd name="T10" fmla="*/ 216 w 306"/>
                <a:gd name="T11" fmla="*/ 2 h 140"/>
                <a:gd name="T12" fmla="*/ 198 w 306"/>
                <a:gd name="T13" fmla="*/ 6 h 140"/>
                <a:gd name="T14" fmla="*/ 180 w 306"/>
                <a:gd name="T15" fmla="*/ 12 h 140"/>
                <a:gd name="T16" fmla="*/ 162 w 306"/>
                <a:gd name="T17" fmla="*/ 18 h 140"/>
                <a:gd name="T18" fmla="*/ 140 w 306"/>
                <a:gd name="T19" fmla="*/ 28 h 140"/>
                <a:gd name="T20" fmla="*/ 120 w 306"/>
                <a:gd name="T21" fmla="*/ 40 h 140"/>
                <a:gd name="T22" fmla="*/ 98 w 306"/>
                <a:gd name="T23" fmla="*/ 54 h 140"/>
                <a:gd name="T24" fmla="*/ 76 w 306"/>
                <a:gd name="T25" fmla="*/ 72 h 140"/>
                <a:gd name="T26" fmla="*/ 52 w 306"/>
                <a:gd name="T27" fmla="*/ 92 h 140"/>
                <a:gd name="T28" fmla="*/ 52 w 306"/>
                <a:gd name="T29" fmla="*/ 92 h 140"/>
                <a:gd name="T30" fmla="*/ 34 w 306"/>
                <a:gd name="T31" fmla="*/ 98 h 140"/>
                <a:gd name="T32" fmla="*/ 12 w 306"/>
                <a:gd name="T33" fmla="*/ 108 h 140"/>
                <a:gd name="T34" fmla="*/ 6 w 306"/>
                <a:gd name="T35" fmla="*/ 112 h 140"/>
                <a:gd name="T36" fmla="*/ 2 w 306"/>
                <a:gd name="T37" fmla="*/ 118 h 140"/>
                <a:gd name="T38" fmla="*/ 0 w 306"/>
                <a:gd name="T39" fmla="*/ 122 h 140"/>
                <a:gd name="T40" fmla="*/ 2 w 306"/>
                <a:gd name="T41" fmla="*/ 126 h 140"/>
                <a:gd name="T42" fmla="*/ 10 w 306"/>
                <a:gd name="T43" fmla="*/ 134 h 140"/>
                <a:gd name="T44" fmla="*/ 10 w 306"/>
                <a:gd name="T45" fmla="*/ 134 h 140"/>
                <a:gd name="T46" fmla="*/ 14 w 306"/>
                <a:gd name="T47" fmla="*/ 136 h 140"/>
                <a:gd name="T48" fmla="*/ 20 w 306"/>
                <a:gd name="T49" fmla="*/ 138 h 140"/>
                <a:gd name="T50" fmla="*/ 34 w 306"/>
                <a:gd name="T51" fmla="*/ 140 h 140"/>
                <a:gd name="T52" fmla="*/ 46 w 306"/>
                <a:gd name="T53" fmla="*/ 138 h 140"/>
                <a:gd name="T54" fmla="*/ 58 w 306"/>
                <a:gd name="T55" fmla="*/ 134 h 140"/>
                <a:gd name="T56" fmla="*/ 58 w 306"/>
                <a:gd name="T57" fmla="*/ 134 h 140"/>
                <a:gd name="T58" fmla="*/ 64 w 306"/>
                <a:gd name="T59" fmla="*/ 132 h 140"/>
                <a:gd name="T60" fmla="*/ 70 w 306"/>
                <a:gd name="T61" fmla="*/ 126 h 140"/>
                <a:gd name="T62" fmla="*/ 74 w 306"/>
                <a:gd name="T63" fmla="*/ 118 h 140"/>
                <a:gd name="T64" fmla="*/ 76 w 306"/>
                <a:gd name="T65" fmla="*/ 112 h 140"/>
                <a:gd name="T66" fmla="*/ 76 w 306"/>
                <a:gd name="T67" fmla="*/ 112 h 140"/>
                <a:gd name="T68" fmla="*/ 86 w 306"/>
                <a:gd name="T69" fmla="*/ 102 h 140"/>
                <a:gd name="T70" fmla="*/ 100 w 306"/>
                <a:gd name="T71" fmla="*/ 90 h 140"/>
                <a:gd name="T72" fmla="*/ 118 w 306"/>
                <a:gd name="T73" fmla="*/ 76 h 140"/>
                <a:gd name="T74" fmla="*/ 142 w 306"/>
                <a:gd name="T75" fmla="*/ 64 h 140"/>
                <a:gd name="T76" fmla="*/ 168 w 306"/>
                <a:gd name="T77" fmla="*/ 54 h 140"/>
                <a:gd name="T78" fmla="*/ 182 w 306"/>
                <a:gd name="T79" fmla="*/ 50 h 140"/>
                <a:gd name="T80" fmla="*/ 198 w 306"/>
                <a:gd name="T81" fmla="*/ 46 h 140"/>
                <a:gd name="T82" fmla="*/ 216 w 306"/>
                <a:gd name="T83" fmla="*/ 44 h 140"/>
                <a:gd name="T84" fmla="*/ 232 w 306"/>
                <a:gd name="T85" fmla="*/ 44 h 140"/>
                <a:gd name="T86" fmla="*/ 252 w 306"/>
                <a:gd name="T87" fmla="*/ 46 h 140"/>
                <a:gd name="T88" fmla="*/ 270 w 306"/>
                <a:gd name="T89" fmla="*/ 48 h 140"/>
                <a:gd name="T90" fmla="*/ 270 w 306"/>
                <a:gd name="T91" fmla="*/ 48 h 140"/>
                <a:gd name="T92" fmla="*/ 280 w 306"/>
                <a:gd name="T93" fmla="*/ 44 h 140"/>
                <a:gd name="T94" fmla="*/ 290 w 306"/>
                <a:gd name="T95" fmla="*/ 38 h 140"/>
                <a:gd name="T96" fmla="*/ 298 w 306"/>
                <a:gd name="T97" fmla="*/ 32 h 140"/>
                <a:gd name="T98" fmla="*/ 304 w 306"/>
                <a:gd name="T99" fmla="*/ 24 h 140"/>
                <a:gd name="T100" fmla="*/ 306 w 306"/>
                <a:gd name="T101" fmla="*/ 20 h 140"/>
                <a:gd name="T102" fmla="*/ 306 w 306"/>
                <a:gd name="T103" fmla="*/ 16 h 140"/>
                <a:gd name="T104" fmla="*/ 304 w 306"/>
                <a:gd name="T105" fmla="*/ 12 h 140"/>
                <a:gd name="T106" fmla="*/ 302 w 306"/>
                <a:gd name="T107" fmla="*/ 8 h 140"/>
                <a:gd name="T108" fmla="*/ 296 w 306"/>
                <a:gd name="T109" fmla="*/ 6 h 140"/>
                <a:gd name="T110" fmla="*/ 288 w 306"/>
                <a:gd name="T111" fmla="*/ 2 h 140"/>
                <a:gd name="T112" fmla="*/ 288 w 306"/>
                <a:gd name="T113" fmla="*/ 2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140"/>
                <a:gd name="T173" fmla="*/ 306 w 306"/>
                <a:gd name="T174" fmla="*/ 140 h 1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140">
                  <a:moveTo>
                    <a:pt x="288" y="2"/>
                  </a:moveTo>
                  <a:lnTo>
                    <a:pt x="288" y="2"/>
                  </a:lnTo>
                  <a:lnTo>
                    <a:pt x="282" y="2"/>
                  </a:lnTo>
                  <a:lnTo>
                    <a:pt x="268" y="0"/>
                  </a:lnTo>
                  <a:lnTo>
                    <a:pt x="246" y="0"/>
                  </a:lnTo>
                  <a:lnTo>
                    <a:pt x="216" y="2"/>
                  </a:lnTo>
                  <a:lnTo>
                    <a:pt x="198" y="6"/>
                  </a:lnTo>
                  <a:lnTo>
                    <a:pt x="180" y="12"/>
                  </a:lnTo>
                  <a:lnTo>
                    <a:pt x="162" y="18"/>
                  </a:lnTo>
                  <a:lnTo>
                    <a:pt x="140" y="28"/>
                  </a:lnTo>
                  <a:lnTo>
                    <a:pt x="120" y="40"/>
                  </a:lnTo>
                  <a:lnTo>
                    <a:pt x="98" y="54"/>
                  </a:lnTo>
                  <a:lnTo>
                    <a:pt x="76" y="72"/>
                  </a:lnTo>
                  <a:lnTo>
                    <a:pt x="52" y="92"/>
                  </a:lnTo>
                  <a:lnTo>
                    <a:pt x="34" y="98"/>
                  </a:lnTo>
                  <a:lnTo>
                    <a:pt x="12" y="108"/>
                  </a:lnTo>
                  <a:lnTo>
                    <a:pt x="6" y="112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10" y="134"/>
                  </a:lnTo>
                  <a:lnTo>
                    <a:pt x="14" y="136"/>
                  </a:lnTo>
                  <a:lnTo>
                    <a:pt x="20" y="138"/>
                  </a:lnTo>
                  <a:lnTo>
                    <a:pt x="34" y="140"/>
                  </a:lnTo>
                  <a:lnTo>
                    <a:pt x="46" y="138"/>
                  </a:lnTo>
                  <a:lnTo>
                    <a:pt x="58" y="134"/>
                  </a:lnTo>
                  <a:lnTo>
                    <a:pt x="64" y="132"/>
                  </a:lnTo>
                  <a:lnTo>
                    <a:pt x="70" y="126"/>
                  </a:lnTo>
                  <a:lnTo>
                    <a:pt x="74" y="118"/>
                  </a:lnTo>
                  <a:lnTo>
                    <a:pt x="76" y="112"/>
                  </a:lnTo>
                  <a:lnTo>
                    <a:pt x="86" y="102"/>
                  </a:lnTo>
                  <a:lnTo>
                    <a:pt x="100" y="90"/>
                  </a:lnTo>
                  <a:lnTo>
                    <a:pt x="118" y="76"/>
                  </a:lnTo>
                  <a:lnTo>
                    <a:pt x="142" y="64"/>
                  </a:lnTo>
                  <a:lnTo>
                    <a:pt x="168" y="54"/>
                  </a:lnTo>
                  <a:lnTo>
                    <a:pt x="182" y="50"/>
                  </a:lnTo>
                  <a:lnTo>
                    <a:pt x="198" y="46"/>
                  </a:lnTo>
                  <a:lnTo>
                    <a:pt x="216" y="44"/>
                  </a:lnTo>
                  <a:lnTo>
                    <a:pt x="232" y="44"/>
                  </a:lnTo>
                  <a:lnTo>
                    <a:pt x="252" y="46"/>
                  </a:lnTo>
                  <a:lnTo>
                    <a:pt x="270" y="48"/>
                  </a:lnTo>
                  <a:lnTo>
                    <a:pt x="280" y="44"/>
                  </a:lnTo>
                  <a:lnTo>
                    <a:pt x="290" y="38"/>
                  </a:lnTo>
                  <a:lnTo>
                    <a:pt x="298" y="32"/>
                  </a:lnTo>
                  <a:lnTo>
                    <a:pt x="304" y="24"/>
                  </a:lnTo>
                  <a:lnTo>
                    <a:pt x="306" y="20"/>
                  </a:lnTo>
                  <a:lnTo>
                    <a:pt x="306" y="16"/>
                  </a:lnTo>
                  <a:lnTo>
                    <a:pt x="304" y="12"/>
                  </a:lnTo>
                  <a:lnTo>
                    <a:pt x="302" y="8"/>
                  </a:lnTo>
                  <a:lnTo>
                    <a:pt x="296" y="6"/>
                  </a:lnTo>
                  <a:lnTo>
                    <a:pt x="28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Reflection: What makes this a good presentation?</a:t>
            </a:r>
          </a:p>
        </p:txBody>
      </p:sp>
      <p:pic>
        <p:nvPicPr>
          <p:cNvPr id="6148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dirty="0" smtClean="0">
                <a:hlinkClick r:id="rId4"/>
              </a:rPr>
              <a:t>http</a:t>
            </a:r>
            <a:r>
              <a:rPr lang="en-US" sz="2400" dirty="0" smtClean="0">
                <a:hlinkClick r:id="rId4"/>
              </a:rPr>
              <a:t>://www.ted.com/talks/andrew_mcafee_what_will_future_jobs_look_like.html</a:t>
            </a:r>
            <a:r>
              <a:rPr lang="en-US" sz="2600" dirty="0" smtClean="0"/>
              <a:t>: (3 min.)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Identify one thing that you think makes this a good presentation.</a:t>
            </a:r>
          </a:p>
          <a:p>
            <a:pPr lvl="1" eaLnBrk="1" hangingPunct="1">
              <a:defRPr/>
            </a:pPr>
            <a:r>
              <a:rPr lang="en-US" sz="2600" dirty="0" smtClean="0"/>
              <a:t>The material</a:t>
            </a:r>
          </a:p>
          <a:p>
            <a:pPr lvl="1" eaLnBrk="1" hangingPunct="1">
              <a:defRPr/>
            </a:pPr>
            <a:r>
              <a:rPr lang="en-US" sz="2600" dirty="0" smtClean="0"/>
              <a:t>The presenter</a:t>
            </a:r>
          </a:p>
          <a:p>
            <a:pPr lvl="1" eaLnBrk="1" hangingPunct="1">
              <a:defRPr/>
            </a:pPr>
            <a:r>
              <a:rPr lang="en-US" sz="2600" dirty="0" smtClean="0"/>
              <a:t>The use of media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Please enter your answers in the chat box.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pPr lvl="1" eaLnBrk="1" hangingPunct="1">
              <a:defRPr/>
            </a:pPr>
            <a:endParaRPr lang="en-US" sz="2600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3" descr="Iceberg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143000"/>
            <a:ext cx="7848600" cy="4348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Preparing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3" descr="lowerAUcr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21"/>
          <p:cNvGrpSpPr>
            <a:grpSpLocks/>
          </p:cNvGrpSpPr>
          <p:nvPr/>
        </p:nvGrpSpPr>
        <p:grpSpPr bwMode="auto">
          <a:xfrm>
            <a:off x="838200" y="2667000"/>
            <a:ext cx="4876800" cy="1981200"/>
            <a:chOff x="838200" y="2667000"/>
            <a:chExt cx="4876800" cy="1981200"/>
          </a:xfrm>
        </p:grpSpPr>
        <p:sp>
          <p:nvSpPr>
            <p:cNvPr id="7174" name="Right Arrow 22"/>
            <p:cNvSpPr>
              <a:spLocks noChangeArrowheads="1"/>
            </p:cNvSpPr>
            <p:nvPr/>
          </p:nvSpPr>
          <p:spPr bwMode="auto">
            <a:xfrm>
              <a:off x="2667000" y="35052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75" name="Oval 23"/>
            <p:cNvSpPr>
              <a:spLocks noChangeArrowheads="1"/>
            </p:cNvSpPr>
            <p:nvPr/>
          </p:nvSpPr>
          <p:spPr bwMode="auto">
            <a:xfrm>
              <a:off x="3733800" y="33528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76" name="Oval 24"/>
            <p:cNvSpPr>
              <a:spLocks noChangeArrowheads="1"/>
            </p:cNvSpPr>
            <p:nvPr/>
          </p:nvSpPr>
          <p:spPr bwMode="auto">
            <a:xfrm>
              <a:off x="4876800" y="34290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77" name="Oval 25"/>
            <p:cNvSpPr>
              <a:spLocks noChangeArrowheads="1"/>
            </p:cNvSpPr>
            <p:nvPr/>
          </p:nvSpPr>
          <p:spPr bwMode="auto">
            <a:xfrm>
              <a:off x="4267200" y="26670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78" name="TextBox 26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Context</a:t>
              </a:r>
            </a:p>
          </p:txBody>
        </p:sp>
        <p:sp>
          <p:nvSpPr>
            <p:cNvPr id="7179" name="TextBox 27"/>
            <p:cNvSpPr txBox="1">
              <a:spLocks noChangeArrowheads="1"/>
            </p:cNvSpPr>
            <p:nvPr/>
          </p:nvSpPr>
          <p:spPr bwMode="auto">
            <a:xfrm>
              <a:off x="3733800" y="3505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Material</a:t>
              </a:r>
            </a:p>
          </p:txBody>
        </p:sp>
        <p:sp>
          <p:nvSpPr>
            <p:cNvPr id="7180" name="TextBox 28"/>
            <p:cNvSpPr txBox="1">
              <a:spLocks noChangeArrowheads="1"/>
            </p:cNvSpPr>
            <p:nvPr/>
          </p:nvSpPr>
          <p:spPr bwMode="auto">
            <a:xfrm>
              <a:off x="4953000" y="35814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Media</a:t>
              </a:r>
            </a:p>
          </p:txBody>
        </p:sp>
        <p:sp>
          <p:nvSpPr>
            <p:cNvPr id="7181" name="Oval 29"/>
            <p:cNvSpPr>
              <a:spLocks noChangeArrowheads="1"/>
            </p:cNvSpPr>
            <p:nvPr/>
          </p:nvSpPr>
          <p:spPr bwMode="auto">
            <a:xfrm>
              <a:off x="4343400" y="4038600"/>
              <a:ext cx="838200" cy="609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82" name="TextBox 30"/>
            <p:cNvSpPr txBox="1">
              <a:spLocks noChangeArrowheads="1"/>
            </p:cNvSpPr>
            <p:nvPr/>
          </p:nvSpPr>
          <p:spPr bwMode="auto">
            <a:xfrm>
              <a:off x="4343400" y="41910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Self </a:t>
              </a:r>
            </a:p>
          </p:txBody>
        </p:sp>
        <p:sp>
          <p:nvSpPr>
            <p:cNvPr id="7183" name="TextBox 31"/>
            <p:cNvSpPr txBox="1">
              <a:spLocks noChangeArrowheads="1"/>
            </p:cNvSpPr>
            <p:nvPr/>
          </p:nvSpPr>
          <p:spPr bwMode="auto">
            <a:xfrm>
              <a:off x="838200" y="3352800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5DA99B"/>
                  </a:solidFill>
                </a:rPr>
                <a:t>Preparation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343400"/>
          </a:xfrm>
        </p:spPr>
        <p:txBody>
          <a:bodyPr/>
          <a:lstStyle/>
          <a:p>
            <a:r>
              <a:rPr lang="en-US" sz="3000" smtClean="0"/>
              <a:t>Who is your audience?</a:t>
            </a:r>
          </a:p>
          <a:p>
            <a:r>
              <a:rPr lang="en-US" sz="3000" smtClean="0"/>
              <a:t>What is the presentation’s </a:t>
            </a:r>
          </a:p>
          <a:p>
            <a:pPr>
              <a:buFontTx/>
              <a:buNone/>
            </a:pPr>
            <a:r>
              <a:rPr lang="en-US" sz="3000" smtClean="0"/>
              <a:t>   broad purpose?</a:t>
            </a:r>
          </a:p>
          <a:p>
            <a:r>
              <a:rPr lang="en-US" sz="3000" smtClean="0"/>
              <a:t>How many will you be presenting to?</a:t>
            </a:r>
          </a:p>
          <a:p>
            <a:r>
              <a:rPr lang="en-US" sz="3000" smtClean="0"/>
              <a:t>Will it be a physical or virtual space?</a:t>
            </a:r>
          </a:p>
          <a:p>
            <a:r>
              <a:rPr lang="en-US" sz="3000" smtClean="0"/>
              <a:t>If virtual, will it be a synchronous or asynchronous presentation?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6149" name="Picture 5" descr="C:\Users\lbondoc\AppData\Local\Microsoft\Windows\Temporary Internet Files\Content.IE5\G18XH4YS\MP900315598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914400"/>
            <a:ext cx="3273551" cy="1533606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for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context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6148" name="Picture 3" descr="lowerAUcred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Prepare for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: Pace and time your presentation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3733800"/>
          </a:xfrm>
        </p:spPr>
        <p:txBody>
          <a:bodyPr/>
          <a:lstStyle/>
          <a:p>
            <a:r>
              <a:rPr lang="en-US" sz="3600" smtClean="0"/>
              <a:t>How much time have you got?</a:t>
            </a:r>
          </a:p>
          <a:p>
            <a:pPr>
              <a:buFontTx/>
              <a:buNone/>
            </a:pPr>
            <a:endParaRPr lang="en-US" sz="3600" smtClean="0"/>
          </a:p>
          <a:p>
            <a:r>
              <a:rPr lang="en-US" sz="3600" smtClean="0"/>
              <a:t>Should you plan for a question period? </a:t>
            </a:r>
          </a:p>
        </p:txBody>
      </p:sp>
      <p:pic>
        <p:nvPicPr>
          <p:cNvPr id="9220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lbondoc\AppData\Local\Microsoft\Windows\Temporary Internet Files\Content.IE5\G18XH4YS\MC9000487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2566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Prepare 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material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Put yourself in your audience’s shoes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/>
              <a:t>What is the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point/takeaway messag</a:t>
            </a:r>
            <a:r>
              <a:rPr lang="en-US" sz="2800" dirty="0" smtClean="0"/>
              <a:t>e for your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sz="2800" dirty="0" smtClean="0"/>
              <a:t>?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What parts of your research would be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interesting</a:t>
            </a:r>
            <a:r>
              <a:rPr lang="en-US" sz="2800" dirty="0" smtClean="0"/>
              <a:t> for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800" dirty="0" smtClean="0"/>
              <a:t>? </a:t>
            </a:r>
          </a:p>
          <a:p>
            <a:pPr>
              <a:buFontTx/>
              <a:buNone/>
              <a:defRPr/>
            </a:pPr>
            <a:endParaRPr lang="en-US" sz="3000" dirty="0" smtClean="0"/>
          </a:p>
          <a:p>
            <a:pPr lvl="1" eaLnBrk="1" hangingPunct="1">
              <a:defRPr/>
            </a:pPr>
            <a:endParaRPr lang="en-US" sz="2600" dirty="0" smtClean="0"/>
          </a:p>
          <a:p>
            <a:pPr lvl="1" eaLnBrk="1" hangingPunct="1">
              <a:defRPr/>
            </a:pPr>
            <a:endParaRPr lang="en-US" sz="2600" dirty="0" smtClean="0"/>
          </a:p>
          <a:p>
            <a:pPr lvl="1" eaLnBrk="1" hangingPunct="1">
              <a:defRPr/>
            </a:pPr>
            <a:endParaRPr lang="en-US" sz="2600" dirty="0" smtClean="0"/>
          </a:p>
        </p:txBody>
      </p:sp>
      <p:pic>
        <p:nvPicPr>
          <p:cNvPr id="10244" name="Picture 3" descr="lowerAUcr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ot DSCN0091_zps013a5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1062">
            <a:off x="3238785" y="1998013"/>
            <a:ext cx="335232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40458</TotalTime>
  <Words>1952</Words>
  <Application>Microsoft Office PowerPoint</Application>
  <PresentationFormat>On-screen Show (4:3)</PresentationFormat>
  <Paragraphs>349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The Essentials of Presenting Your Work at a Conference </vt:lpstr>
      <vt:lpstr>Introductions</vt:lpstr>
      <vt:lpstr>The presentation iceberg</vt:lpstr>
      <vt:lpstr>Agenda</vt:lpstr>
      <vt:lpstr>Reflection: What makes this a good presentation?</vt:lpstr>
      <vt:lpstr>Preparing </vt:lpstr>
      <vt:lpstr>   Prepare for the context  </vt:lpstr>
      <vt:lpstr>Prepare for the context: Pace and time your presentation</vt:lpstr>
      <vt:lpstr> Prepare the material: Put yourself in your audience’s shoes  </vt:lpstr>
      <vt:lpstr>Prepare the material: Arrangement</vt:lpstr>
      <vt:lpstr>Prepare the material: Arrangement</vt:lpstr>
      <vt:lpstr>Prepare the material: Arrangement</vt:lpstr>
      <vt:lpstr> Prepare the material: Arrangement</vt:lpstr>
      <vt:lpstr> Prepare the material: Arrangement</vt:lpstr>
      <vt:lpstr> Prepare the material: Engage your audience </vt:lpstr>
      <vt:lpstr>Prepare the material: Question period</vt:lpstr>
      <vt:lpstr> Prepare the media and for the media </vt:lpstr>
      <vt:lpstr>Prepare the media: Simplify visuals</vt:lpstr>
      <vt:lpstr>Prepare yourself </vt:lpstr>
      <vt:lpstr>Prepare yourself </vt:lpstr>
      <vt:lpstr>Giving the presentation  </vt:lpstr>
      <vt:lpstr> Giving the Presentation:Engagement</vt:lpstr>
      <vt:lpstr> Giving the Presentation</vt:lpstr>
      <vt:lpstr>Breakout activity:10 minutes</vt:lpstr>
      <vt:lpstr>Breakout activity:10 minutes</vt:lpstr>
      <vt:lpstr>Discussion</vt:lpstr>
      <vt:lpstr>What are two questions you are going to ask about your work ?</vt:lpstr>
      <vt:lpstr>Questions?</vt:lpstr>
      <vt:lpstr>Where to go for help</vt:lpstr>
    </vt:vector>
  </TitlesOfParts>
  <Company>Jennifer Luckay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Luckay</dc:creator>
  <cp:lastModifiedBy>Carmen Bucholtz</cp:lastModifiedBy>
  <cp:revision>387</cp:revision>
  <cp:lastPrinted>2011-02-09T16:35:50Z</cp:lastPrinted>
  <dcterms:created xsi:type="dcterms:W3CDTF">2008-01-21T20:32:20Z</dcterms:created>
  <dcterms:modified xsi:type="dcterms:W3CDTF">2013-07-31T16:34:06Z</dcterms:modified>
</cp:coreProperties>
</file>