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7" r:id="rId3"/>
    <p:sldId id="333" r:id="rId4"/>
    <p:sldId id="259" r:id="rId5"/>
    <p:sldId id="339" r:id="rId6"/>
    <p:sldId id="260" r:id="rId7"/>
    <p:sldId id="261" r:id="rId8"/>
    <p:sldId id="279" r:id="rId9"/>
    <p:sldId id="278" r:id="rId10"/>
    <p:sldId id="265" r:id="rId11"/>
    <p:sldId id="266" r:id="rId12"/>
    <p:sldId id="332" r:id="rId13"/>
    <p:sldId id="273" r:id="rId14"/>
    <p:sldId id="267" r:id="rId15"/>
    <p:sldId id="264" r:id="rId16"/>
    <p:sldId id="262" r:id="rId17"/>
    <p:sldId id="274" r:id="rId18"/>
    <p:sldId id="268" r:id="rId19"/>
    <p:sldId id="334" r:id="rId20"/>
    <p:sldId id="269" r:id="rId21"/>
    <p:sldId id="272" r:id="rId22"/>
    <p:sldId id="258" r:id="rId23"/>
    <p:sldId id="335" r:id="rId24"/>
    <p:sldId id="337" r:id="rId25"/>
    <p:sldId id="342" r:id="rId26"/>
    <p:sldId id="343" r:id="rId27"/>
    <p:sldId id="347" r:id="rId28"/>
    <p:sldId id="348" r:id="rId29"/>
    <p:sldId id="349" r:id="rId30"/>
    <p:sldId id="350" r:id="rId31"/>
    <p:sldId id="351" r:id="rId32"/>
    <p:sldId id="344" r:id="rId33"/>
    <p:sldId id="346" r:id="rId34"/>
    <p:sldId id="345" r:id="rId35"/>
    <p:sldId id="336" r:id="rId36"/>
    <p:sldId id="341" r:id="rId37"/>
    <p:sldId id="33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sie Saunders" initials="CS" lastIdx="15" clrIdx="0"/>
  <p:cmAuthor id="1" name="Sabrina Chahal" initials="" lastIdx="0" clrIdx="1"/>
  <p:cmAuthor id="2" name="Beth" initials="B" lastIdx="3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2-04-15T16:06:22.962" idx="1">
    <p:pos x="10" y="10"/>
    <p:text>Hi Sabrina - a very colourful and interesting first slide. It caught my attention! I look forward to your ppt. I will also send a word document with comments. Beth</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2-04-15T16:06:56.587" idx="2">
    <p:pos x="10" y="10"/>
    <p:text>Good - clean and clear. </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2-04-15T16:09:01.259" idx="4">
    <p:pos x="5027" y="1074"/>
    <p:text>These learning outcomes are all lower level congnitive domain outcomes when seems apporpriate. If you want some of the outcomes to be higher level you could aim for verbs like evaluate, critique,compare, etc.</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11F07-DF14-F946-9826-8C959CA8E041}" type="datetimeFigureOut">
              <a:rPr lang="en-US" smtClean="0"/>
              <a:pPr/>
              <a:t>6/17/2013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4FA9E-8BA1-8344-B7FB-11838AE4421B}" type="slidenum">
              <a:rPr lang="en-US" smtClean="0"/>
              <a:pPr/>
              <a:t>‹#›</a:t>
            </a:fld>
            <a:endParaRPr lang="en-US"/>
          </a:p>
        </p:txBody>
      </p:sp>
    </p:spTree>
    <p:extLst>
      <p:ext uri="{BB962C8B-B14F-4D97-AF65-F5344CB8AC3E}">
        <p14:creationId xmlns:p14="http://schemas.microsoft.com/office/powerpoint/2010/main" val="1368670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1</a:t>
            </a:fld>
            <a:endParaRPr lang="en-US"/>
          </a:p>
        </p:txBody>
      </p:sp>
    </p:spTree>
    <p:extLst>
      <p:ext uri="{BB962C8B-B14F-4D97-AF65-F5344CB8AC3E}">
        <p14:creationId xmlns:p14="http://schemas.microsoft.com/office/powerpoint/2010/main" val="4263138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14</a:t>
            </a:fld>
            <a:endParaRPr lang="en-US"/>
          </a:p>
        </p:txBody>
      </p:sp>
    </p:spTree>
    <p:extLst>
      <p:ext uri="{BB962C8B-B14F-4D97-AF65-F5344CB8AC3E}">
        <p14:creationId xmlns:p14="http://schemas.microsoft.com/office/powerpoint/2010/main" val="93588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16</a:t>
            </a:fld>
            <a:endParaRPr lang="en-US"/>
          </a:p>
        </p:txBody>
      </p:sp>
    </p:spTree>
    <p:extLst>
      <p:ext uri="{BB962C8B-B14F-4D97-AF65-F5344CB8AC3E}">
        <p14:creationId xmlns:p14="http://schemas.microsoft.com/office/powerpoint/2010/main" val="3214097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INACSL Board of Directors (2011). Standard II: Professional integrity of participant. </a:t>
            </a:r>
            <a:r>
              <a:rPr lang="en-US" sz="1200" i="1" dirty="0" smtClean="0">
                <a:effectLst/>
              </a:rPr>
              <a:t>Clinical Simulation in Nursing, 7</a:t>
            </a:r>
            <a:r>
              <a:rPr lang="en-US" sz="1200" dirty="0" smtClean="0">
                <a:effectLst/>
              </a:rPr>
              <a:t>(45), s-8-s-9. Doi:10.1016/j.ecns.2011.05.2066</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18</a:t>
            </a:fld>
            <a:endParaRPr lang="en-US"/>
          </a:p>
        </p:txBody>
      </p:sp>
    </p:spTree>
    <p:extLst>
      <p:ext uri="{BB962C8B-B14F-4D97-AF65-F5344CB8AC3E}">
        <p14:creationId xmlns:p14="http://schemas.microsoft.com/office/powerpoint/2010/main" val="367216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INACSL Board of Directors (2011). Standard II: Professional integrity of participant. </a:t>
            </a:r>
            <a:r>
              <a:rPr lang="en-US" sz="1200" i="1" dirty="0" smtClean="0">
                <a:effectLst/>
              </a:rPr>
              <a:t>Clinical Simulation in Nursing, 7</a:t>
            </a:r>
            <a:r>
              <a:rPr lang="en-US" sz="1200" dirty="0" smtClean="0">
                <a:effectLst/>
              </a:rPr>
              <a:t>(45), s-8-s-9. Doi:10.1016/j.ecns.2011.05.2066</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19</a:t>
            </a:fld>
            <a:endParaRPr lang="en-US"/>
          </a:p>
        </p:txBody>
      </p:sp>
    </p:spTree>
    <p:extLst>
      <p:ext uri="{BB962C8B-B14F-4D97-AF65-F5344CB8AC3E}">
        <p14:creationId xmlns:p14="http://schemas.microsoft.com/office/powerpoint/2010/main" val="367216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Scheckel</a:t>
            </a:r>
            <a:r>
              <a:rPr lang="en-US" sz="1200" dirty="0" smtClean="0">
                <a:effectLst/>
              </a:rPr>
              <a:t>, M (2009). Selecting learning experiences to achieve curriculum outcomes. In D. M. Billings &amp; J. A. Halstead (Eds.), </a:t>
            </a:r>
            <a:r>
              <a:rPr lang="en-US" sz="1200" i="1" dirty="0" smtClean="0">
                <a:effectLst/>
              </a:rPr>
              <a:t>Teaching in Nursing</a:t>
            </a:r>
            <a:r>
              <a:rPr lang="en-US" sz="1200" dirty="0" smtClean="0">
                <a:effectLst/>
              </a:rPr>
              <a:t> (3rd ed., pp. 154172). St Louis, MO: Saunders Elsevier</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20</a:t>
            </a:fld>
            <a:endParaRPr lang="en-US"/>
          </a:p>
        </p:txBody>
      </p:sp>
    </p:spTree>
    <p:extLst>
      <p:ext uri="{BB962C8B-B14F-4D97-AF65-F5344CB8AC3E}">
        <p14:creationId xmlns:p14="http://schemas.microsoft.com/office/powerpoint/2010/main" val="3114419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21</a:t>
            </a:fld>
            <a:endParaRPr lang="en-US"/>
          </a:p>
        </p:txBody>
      </p:sp>
    </p:spTree>
    <p:extLst>
      <p:ext uri="{BB962C8B-B14F-4D97-AF65-F5344CB8AC3E}">
        <p14:creationId xmlns:p14="http://schemas.microsoft.com/office/powerpoint/2010/main" val="386348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Ridley, R. T. (2007). Interactive teaching: A concept analysis. </a:t>
            </a:r>
            <a:r>
              <a:rPr lang="en-US" sz="1200" i="1" kern="1200" dirty="0" smtClean="0">
                <a:solidFill>
                  <a:schemeClr val="tx1"/>
                </a:solidFill>
                <a:effectLst/>
                <a:latin typeface="+mn-lt"/>
                <a:ea typeface="+mn-ea"/>
                <a:cs typeface="+mn-cs"/>
              </a:rPr>
              <a:t>Journal of Nursing Education, 46</a:t>
            </a:r>
            <a:r>
              <a:rPr lang="en-US" sz="1200" kern="1200" dirty="0" smtClean="0">
                <a:solidFill>
                  <a:schemeClr val="tx1"/>
                </a:solidFill>
                <a:effectLst/>
                <a:latin typeface="+mn-lt"/>
                <a:ea typeface="+mn-ea"/>
                <a:cs typeface="+mn-cs"/>
              </a:rPr>
              <a:t>(5), 203-208.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22</a:t>
            </a:fld>
            <a:endParaRPr lang="en-US"/>
          </a:p>
        </p:txBody>
      </p:sp>
    </p:spTree>
    <p:extLst>
      <p:ext uri="{BB962C8B-B14F-4D97-AF65-F5344CB8AC3E}">
        <p14:creationId xmlns:p14="http://schemas.microsoft.com/office/powerpoint/2010/main" val="267705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effectLst/>
              </a:rPr>
              <a:t>Today, 31</a:t>
            </a:r>
            <a:r>
              <a:rPr lang="en-US" sz="1200" dirty="0" smtClean="0">
                <a:effectLst/>
              </a:rPr>
              <a:t>, 705-710.</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23</a:t>
            </a:fld>
            <a:endParaRPr lang="en-US"/>
          </a:p>
        </p:txBody>
      </p:sp>
    </p:spTree>
    <p:extLst>
      <p:ext uri="{BB962C8B-B14F-4D97-AF65-F5344CB8AC3E}">
        <p14:creationId xmlns:p14="http://schemas.microsoft.com/office/powerpoint/2010/main" val="386348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Campbell, S. H. (2010). Clinical simulation. In K. B. </a:t>
            </a:r>
            <a:r>
              <a:rPr lang="en-US" sz="1200" dirty="0" err="1" smtClean="0">
                <a:effectLst/>
              </a:rPr>
              <a:t>Gaberson</a:t>
            </a:r>
            <a:r>
              <a:rPr lang="en-US" sz="1200" dirty="0" smtClean="0">
                <a:effectLst/>
              </a:rPr>
              <a:t> &amp; M. H. </a:t>
            </a:r>
            <a:r>
              <a:rPr lang="en-US" sz="1200" dirty="0" err="1" smtClean="0">
                <a:effectLst/>
              </a:rPr>
              <a:t>Oermann</a:t>
            </a:r>
            <a:r>
              <a:rPr lang="en-US" sz="1200" dirty="0" smtClean="0">
                <a:effectLst/>
              </a:rPr>
              <a:t> (Eds.), </a:t>
            </a:r>
            <a:r>
              <a:rPr lang="en-US" sz="1200" i="1" dirty="0" smtClean="0">
                <a:effectLst/>
              </a:rPr>
              <a:t>Clinical teaching strategies in nursing </a:t>
            </a:r>
            <a:r>
              <a:rPr lang="en-US" sz="1200" dirty="0" smtClean="0">
                <a:effectLst/>
              </a:rPr>
              <a:t>(3rd ed., pp. 151-181). NY: Springer Publishing Company.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Kuznar</a:t>
            </a:r>
            <a:r>
              <a:rPr lang="en-US" sz="1200" kern="1200" dirty="0" smtClean="0">
                <a:solidFill>
                  <a:schemeClr val="tx1"/>
                </a:solidFill>
                <a:effectLst/>
                <a:latin typeface="+mn-lt"/>
                <a:ea typeface="+mn-ea"/>
                <a:cs typeface="+mn-cs"/>
              </a:rPr>
              <a:t>, K. A. (2007). Associate degree nursing students’ perceptions of learning using a high-fidelity human patient simulator. </a:t>
            </a:r>
            <a:r>
              <a:rPr lang="en-US" sz="1200" i="1" kern="1200" dirty="0" smtClean="0">
                <a:solidFill>
                  <a:schemeClr val="tx1"/>
                </a:solidFill>
                <a:effectLst/>
                <a:latin typeface="+mn-lt"/>
                <a:ea typeface="+mn-ea"/>
                <a:cs typeface="+mn-cs"/>
              </a:rPr>
              <a:t>Teaching and Learning in Nursing, 2</a:t>
            </a:r>
            <a:r>
              <a:rPr lang="en-US" sz="1200" kern="1200" dirty="0" smtClean="0">
                <a:solidFill>
                  <a:schemeClr val="tx1"/>
                </a:solidFill>
                <a:effectLst/>
                <a:latin typeface="+mn-lt"/>
                <a:ea typeface="+mn-ea"/>
                <a:cs typeface="+mn-cs"/>
              </a:rPr>
              <a:t>(2), 46-52.</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Levett</a:t>
            </a:r>
            <a:r>
              <a:rPr lang="en-US" sz="1200" dirty="0" smtClean="0">
                <a:effectLst/>
              </a:rPr>
              <a:t>-Jones, T., McCoy, M., </a:t>
            </a:r>
            <a:r>
              <a:rPr lang="en-US" sz="1200" dirty="0" err="1" smtClean="0">
                <a:effectLst/>
              </a:rPr>
              <a:t>Lapkin</a:t>
            </a:r>
            <a:r>
              <a:rPr lang="en-US" sz="1200" dirty="0" smtClean="0">
                <a:effectLst/>
              </a:rPr>
              <a:t>, S., Noble, D., Hoffman, K., Dempsey, J., Arthur, C., &amp; Roche, J. (2011). The development and psychometric testing of the satisfaction with simulation experience scale. </a:t>
            </a:r>
            <a:r>
              <a:rPr lang="en-US" sz="1200" i="1" dirty="0" smtClean="0">
                <a:effectLst/>
              </a:rPr>
              <a:t>Nurse Education Today, 31</a:t>
            </a:r>
            <a:r>
              <a:rPr lang="en-US" sz="1200" dirty="0" smtClean="0">
                <a:effectLst/>
              </a:rPr>
              <a:t>, 705-710.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24</a:t>
            </a:fld>
            <a:endParaRPr lang="en-US"/>
          </a:p>
        </p:txBody>
      </p:sp>
    </p:spTree>
    <p:extLst>
      <p:ext uri="{BB962C8B-B14F-4D97-AF65-F5344CB8AC3E}">
        <p14:creationId xmlns:p14="http://schemas.microsoft.com/office/powerpoint/2010/main" val="386348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Campbell, S. H. (2010). Clinical simulation. In K. B. </a:t>
            </a:r>
            <a:r>
              <a:rPr lang="en-US" sz="1200" dirty="0" err="1" smtClean="0">
                <a:effectLst/>
              </a:rPr>
              <a:t>Gaberson</a:t>
            </a:r>
            <a:r>
              <a:rPr lang="en-US" sz="1200" dirty="0" smtClean="0">
                <a:effectLst/>
              </a:rPr>
              <a:t> &amp; M. H. </a:t>
            </a:r>
            <a:r>
              <a:rPr lang="en-US" sz="1200" dirty="0" err="1" smtClean="0">
                <a:effectLst/>
              </a:rPr>
              <a:t>Oermann</a:t>
            </a:r>
            <a:r>
              <a:rPr lang="en-US" sz="1200" dirty="0" smtClean="0">
                <a:effectLst/>
              </a:rPr>
              <a:t> (Eds.), </a:t>
            </a:r>
            <a:r>
              <a:rPr lang="en-US" sz="1200" i="1" dirty="0" smtClean="0">
                <a:effectLst/>
              </a:rPr>
              <a:t>Clinical teaching strategies in nursing </a:t>
            </a:r>
            <a:r>
              <a:rPr lang="en-US" sz="1200" dirty="0" smtClean="0">
                <a:effectLst/>
              </a:rPr>
              <a:t>(3rd ed., pp. 151-181). NY: Springer Publishing Company.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Kuznar</a:t>
            </a:r>
            <a:r>
              <a:rPr lang="en-US" sz="1200" kern="1200" dirty="0" smtClean="0">
                <a:solidFill>
                  <a:schemeClr val="tx1"/>
                </a:solidFill>
                <a:effectLst/>
                <a:latin typeface="+mn-lt"/>
                <a:ea typeface="+mn-ea"/>
                <a:cs typeface="+mn-cs"/>
              </a:rPr>
              <a:t>, K. A. (2007). Associate degree nursing students’ perceptions of learning using a high-fidelity human patient simulator. </a:t>
            </a:r>
            <a:r>
              <a:rPr lang="en-US" sz="1200" i="1" kern="1200" dirty="0" smtClean="0">
                <a:solidFill>
                  <a:schemeClr val="tx1"/>
                </a:solidFill>
                <a:effectLst/>
                <a:latin typeface="+mn-lt"/>
                <a:ea typeface="+mn-ea"/>
                <a:cs typeface="+mn-cs"/>
              </a:rPr>
              <a:t>Teaching and Learning in Nursing, 2</a:t>
            </a:r>
            <a:r>
              <a:rPr lang="en-US" sz="1200" kern="1200" dirty="0" smtClean="0">
                <a:solidFill>
                  <a:schemeClr val="tx1"/>
                </a:solidFill>
                <a:effectLst/>
                <a:latin typeface="+mn-lt"/>
                <a:ea typeface="+mn-ea"/>
                <a:cs typeface="+mn-cs"/>
              </a:rPr>
              <a:t>(2), 46-52.</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Levett</a:t>
            </a:r>
            <a:r>
              <a:rPr lang="en-US" sz="1200" dirty="0" smtClean="0">
                <a:effectLst/>
              </a:rPr>
              <a:t>-Jones, T., McCoy, M., </a:t>
            </a:r>
            <a:r>
              <a:rPr lang="en-US" sz="1200" dirty="0" err="1" smtClean="0">
                <a:effectLst/>
              </a:rPr>
              <a:t>Lapkin</a:t>
            </a:r>
            <a:r>
              <a:rPr lang="en-US" sz="1200" dirty="0" smtClean="0">
                <a:effectLst/>
              </a:rPr>
              <a:t>, S., Noble, D., Hoffman, K., Dempsey, J., Arthur, C., &amp; Roche, J. (2011). The development and psychometric testing of the satisfaction with simulation experience scale. </a:t>
            </a:r>
            <a:r>
              <a:rPr lang="en-US" sz="1200" i="1" dirty="0" smtClean="0">
                <a:effectLst/>
              </a:rPr>
              <a:t>Nurse Education Today, 31</a:t>
            </a:r>
            <a:r>
              <a:rPr lang="en-US" sz="1200" dirty="0" smtClean="0">
                <a:effectLst/>
              </a:rPr>
              <a:t>, 705-710.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35</a:t>
            </a:fld>
            <a:endParaRPr lang="en-US"/>
          </a:p>
        </p:txBody>
      </p:sp>
    </p:spTree>
    <p:extLst>
      <p:ext uri="{BB962C8B-B14F-4D97-AF65-F5344CB8AC3E}">
        <p14:creationId xmlns:p14="http://schemas.microsoft.com/office/powerpoint/2010/main" val="386348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2</a:t>
            </a:fld>
            <a:endParaRPr lang="en-US"/>
          </a:p>
        </p:txBody>
      </p:sp>
    </p:spTree>
    <p:extLst>
      <p:ext uri="{BB962C8B-B14F-4D97-AF65-F5344CB8AC3E}">
        <p14:creationId xmlns:p14="http://schemas.microsoft.com/office/powerpoint/2010/main" val="3467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Campbell, S. H. (2010). Clinical simulation. In K. B. </a:t>
            </a:r>
            <a:r>
              <a:rPr lang="en-US" sz="1200" dirty="0" err="1" smtClean="0">
                <a:effectLst/>
              </a:rPr>
              <a:t>Gaberson</a:t>
            </a:r>
            <a:r>
              <a:rPr lang="en-US" sz="1200" dirty="0" smtClean="0">
                <a:effectLst/>
              </a:rPr>
              <a:t> &amp; M. H. </a:t>
            </a:r>
            <a:r>
              <a:rPr lang="en-US" sz="1200" dirty="0" err="1" smtClean="0">
                <a:effectLst/>
              </a:rPr>
              <a:t>Oermann</a:t>
            </a:r>
            <a:r>
              <a:rPr lang="en-US" sz="1200" dirty="0" smtClean="0">
                <a:effectLst/>
              </a:rPr>
              <a:t> (Eds.), </a:t>
            </a:r>
            <a:r>
              <a:rPr lang="en-US" sz="1200" i="1" dirty="0" smtClean="0">
                <a:effectLst/>
              </a:rPr>
              <a:t>Clinical teaching strategies in nursing </a:t>
            </a:r>
            <a:r>
              <a:rPr lang="en-US" sz="1200" dirty="0" smtClean="0">
                <a:effectLst/>
              </a:rPr>
              <a:t>(3rd ed., pp. 151-181). NY: Springer Publishing Company.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Kuznar</a:t>
            </a:r>
            <a:r>
              <a:rPr lang="en-US" sz="1200" kern="1200" dirty="0" smtClean="0">
                <a:solidFill>
                  <a:schemeClr val="tx1"/>
                </a:solidFill>
                <a:effectLst/>
                <a:latin typeface="+mn-lt"/>
                <a:ea typeface="+mn-ea"/>
                <a:cs typeface="+mn-cs"/>
              </a:rPr>
              <a:t>, K. A. (2007). Associate degree nursing students’ perceptions of learning using a high-fidelity human patient simulator. </a:t>
            </a:r>
            <a:r>
              <a:rPr lang="en-US" sz="1200" i="1" kern="1200" dirty="0" smtClean="0">
                <a:solidFill>
                  <a:schemeClr val="tx1"/>
                </a:solidFill>
                <a:effectLst/>
                <a:latin typeface="+mn-lt"/>
                <a:ea typeface="+mn-ea"/>
                <a:cs typeface="+mn-cs"/>
              </a:rPr>
              <a:t>Teaching and Learning in Nursing, 2</a:t>
            </a:r>
            <a:r>
              <a:rPr lang="en-US" sz="1200" kern="1200" dirty="0" smtClean="0">
                <a:solidFill>
                  <a:schemeClr val="tx1"/>
                </a:solidFill>
                <a:effectLst/>
                <a:latin typeface="+mn-lt"/>
                <a:ea typeface="+mn-ea"/>
                <a:cs typeface="+mn-cs"/>
              </a:rPr>
              <a:t>(2), 46-52.</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Levett</a:t>
            </a:r>
            <a:r>
              <a:rPr lang="en-US" sz="1200" dirty="0" smtClean="0">
                <a:effectLst/>
              </a:rPr>
              <a:t>-Jones, T., McCoy, M., </a:t>
            </a:r>
            <a:r>
              <a:rPr lang="en-US" sz="1200" dirty="0" err="1" smtClean="0">
                <a:effectLst/>
              </a:rPr>
              <a:t>Lapkin</a:t>
            </a:r>
            <a:r>
              <a:rPr lang="en-US" sz="1200" dirty="0" smtClean="0">
                <a:effectLst/>
              </a:rPr>
              <a:t>, S., Noble, D., Hoffman, K., Dempsey, J., Arthur, C., &amp; Roche, J. (2011). The development and psychometric testing of the satisfaction with simulation experience scale. </a:t>
            </a:r>
            <a:r>
              <a:rPr lang="en-US" sz="1200" i="1" dirty="0" smtClean="0">
                <a:effectLst/>
              </a:rPr>
              <a:t>Nurse Education Today, 31</a:t>
            </a:r>
            <a:r>
              <a:rPr lang="en-US" sz="1200" dirty="0" smtClean="0">
                <a:effectLst/>
              </a:rPr>
              <a:t>, 705-710.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36</a:t>
            </a:fld>
            <a:endParaRPr lang="en-US"/>
          </a:p>
        </p:txBody>
      </p:sp>
    </p:spTree>
    <p:extLst>
      <p:ext uri="{BB962C8B-B14F-4D97-AF65-F5344CB8AC3E}">
        <p14:creationId xmlns:p14="http://schemas.microsoft.com/office/powerpoint/2010/main" val="386348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Campbell, S. H. (2010). Clinical simulation. In K. B. </a:t>
            </a:r>
            <a:r>
              <a:rPr lang="en-US" sz="1200" dirty="0" err="1" smtClean="0">
                <a:effectLst/>
              </a:rPr>
              <a:t>Gaberson</a:t>
            </a:r>
            <a:r>
              <a:rPr lang="en-US" sz="1200" dirty="0" smtClean="0">
                <a:effectLst/>
              </a:rPr>
              <a:t> &amp; M. H. </a:t>
            </a:r>
            <a:r>
              <a:rPr lang="en-US" sz="1200" dirty="0" err="1" smtClean="0">
                <a:effectLst/>
              </a:rPr>
              <a:t>Oermann</a:t>
            </a:r>
            <a:r>
              <a:rPr lang="en-US" sz="1200" dirty="0" smtClean="0">
                <a:effectLst/>
              </a:rPr>
              <a:t> (Eds.), </a:t>
            </a:r>
            <a:r>
              <a:rPr lang="en-US" sz="1200" i="1" dirty="0" smtClean="0">
                <a:effectLst/>
              </a:rPr>
              <a:t>Clinical teaching strategies in nursing </a:t>
            </a:r>
            <a:r>
              <a:rPr lang="en-US" sz="1200" dirty="0" smtClean="0">
                <a:effectLst/>
              </a:rPr>
              <a:t>(3rd ed., pp. 151-181). NY: Springer Publishing Company.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Kuznar</a:t>
            </a:r>
            <a:r>
              <a:rPr lang="en-US" sz="1200" kern="1200" dirty="0" smtClean="0">
                <a:solidFill>
                  <a:schemeClr val="tx1"/>
                </a:solidFill>
                <a:effectLst/>
                <a:latin typeface="+mn-lt"/>
                <a:ea typeface="+mn-ea"/>
                <a:cs typeface="+mn-cs"/>
              </a:rPr>
              <a:t>, K. A. (2007). Associate degree nursing students’ perceptions of learning using a high-fidelity human patient simulator. </a:t>
            </a:r>
            <a:r>
              <a:rPr lang="en-US" sz="1200" i="1" kern="1200" dirty="0" smtClean="0">
                <a:solidFill>
                  <a:schemeClr val="tx1"/>
                </a:solidFill>
                <a:effectLst/>
                <a:latin typeface="+mn-lt"/>
                <a:ea typeface="+mn-ea"/>
                <a:cs typeface="+mn-cs"/>
              </a:rPr>
              <a:t>Teaching and Learning in Nursing, 2</a:t>
            </a:r>
            <a:r>
              <a:rPr lang="en-US" sz="1200" kern="1200" dirty="0" smtClean="0">
                <a:solidFill>
                  <a:schemeClr val="tx1"/>
                </a:solidFill>
                <a:effectLst/>
                <a:latin typeface="+mn-lt"/>
                <a:ea typeface="+mn-ea"/>
                <a:cs typeface="+mn-cs"/>
              </a:rPr>
              <a:t>(2), 46-52.</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Levett</a:t>
            </a:r>
            <a:r>
              <a:rPr lang="en-US" sz="1200" dirty="0" smtClean="0">
                <a:effectLst/>
              </a:rPr>
              <a:t>-Jones, T., McCoy, M., </a:t>
            </a:r>
            <a:r>
              <a:rPr lang="en-US" sz="1200" dirty="0" err="1" smtClean="0">
                <a:effectLst/>
              </a:rPr>
              <a:t>Lapkin</a:t>
            </a:r>
            <a:r>
              <a:rPr lang="en-US" sz="1200" dirty="0" smtClean="0">
                <a:effectLst/>
              </a:rPr>
              <a:t>, S., Noble, D., Hoffman, K., Dempsey, J., Arthur, C., &amp; Roche, J. (2011). The development and psychometric testing of the satisfaction with simulation experience scale. </a:t>
            </a:r>
            <a:r>
              <a:rPr lang="en-US" sz="1200" i="1" dirty="0" smtClean="0">
                <a:effectLst/>
              </a:rPr>
              <a:t>Nurse Education Today, 31</a:t>
            </a:r>
            <a:r>
              <a:rPr lang="en-US" sz="1200" dirty="0" smtClean="0">
                <a:effectLst/>
              </a:rPr>
              <a:t>, 705-710.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37</a:t>
            </a:fld>
            <a:endParaRPr lang="en-US"/>
          </a:p>
        </p:txBody>
      </p:sp>
    </p:spTree>
    <p:extLst>
      <p:ext uri="{BB962C8B-B14F-4D97-AF65-F5344CB8AC3E}">
        <p14:creationId xmlns:p14="http://schemas.microsoft.com/office/powerpoint/2010/main" val="38634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Ridley, R. T. (2007). Interactive teaching: A concept analysis. </a:t>
            </a:r>
            <a:r>
              <a:rPr lang="en-US" sz="1200" i="1" kern="1200" dirty="0" smtClean="0">
                <a:solidFill>
                  <a:schemeClr val="tx1"/>
                </a:solidFill>
                <a:effectLst/>
                <a:latin typeface="+mn-lt"/>
                <a:ea typeface="+mn-ea"/>
                <a:cs typeface="+mn-cs"/>
              </a:rPr>
              <a:t>Journal of Nursing Education, 46</a:t>
            </a:r>
            <a:r>
              <a:rPr lang="en-US" sz="1200" kern="1200" dirty="0" smtClean="0">
                <a:solidFill>
                  <a:schemeClr val="tx1"/>
                </a:solidFill>
                <a:effectLst/>
                <a:latin typeface="+mn-lt"/>
                <a:ea typeface="+mn-ea"/>
                <a:cs typeface="+mn-cs"/>
              </a:rPr>
              <a:t>(5), 203-208.	</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Royse, M. A., &amp; Newton, S. E. (2007). How gaming is used as an innovative strategy for nursing education. </a:t>
            </a:r>
            <a:r>
              <a:rPr lang="en-US" sz="1200" i="1" dirty="0" smtClean="0">
                <a:effectLst/>
              </a:rPr>
              <a:t>Nursing Education Perspectives, 28</a:t>
            </a:r>
            <a:r>
              <a:rPr lang="en-US" sz="1200" dirty="0" smtClean="0">
                <a:effectLst/>
              </a:rPr>
              <a:t>(5), 263-267.</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4</a:t>
            </a:fld>
            <a:endParaRPr lang="en-US"/>
          </a:p>
        </p:txBody>
      </p:sp>
    </p:spTree>
    <p:extLst>
      <p:ext uri="{BB962C8B-B14F-4D97-AF65-F5344CB8AC3E}">
        <p14:creationId xmlns:p14="http://schemas.microsoft.com/office/powerpoint/2010/main" val="422512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5</a:t>
            </a:fld>
            <a:endParaRPr lang="en-US"/>
          </a:p>
        </p:txBody>
      </p:sp>
    </p:spTree>
    <p:extLst>
      <p:ext uri="{BB962C8B-B14F-4D97-AF65-F5344CB8AC3E}">
        <p14:creationId xmlns:p14="http://schemas.microsoft.com/office/powerpoint/2010/main" val="265930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6</a:t>
            </a:fld>
            <a:endParaRPr lang="en-US"/>
          </a:p>
        </p:txBody>
      </p:sp>
    </p:spTree>
    <p:extLst>
      <p:ext uri="{BB962C8B-B14F-4D97-AF65-F5344CB8AC3E}">
        <p14:creationId xmlns:p14="http://schemas.microsoft.com/office/powerpoint/2010/main" val="265930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Royse, M. A., &amp; Newton, S. E. (2007). How gaming is used as an innovative strategy for nursing education. </a:t>
            </a:r>
            <a:r>
              <a:rPr lang="en-US" sz="1200" i="1" dirty="0" smtClean="0">
                <a:effectLst/>
              </a:rPr>
              <a:t>Nursing Education Perspectives, 28</a:t>
            </a:r>
            <a:r>
              <a:rPr lang="en-US" sz="1200" dirty="0" smtClean="0">
                <a:effectLst/>
              </a:rPr>
              <a:t>(5), 263-267.</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7</a:t>
            </a:fld>
            <a:endParaRPr lang="en-US"/>
          </a:p>
        </p:txBody>
      </p:sp>
    </p:spTree>
    <p:extLst>
      <p:ext uri="{BB962C8B-B14F-4D97-AF65-F5344CB8AC3E}">
        <p14:creationId xmlns:p14="http://schemas.microsoft.com/office/powerpoint/2010/main" val="73202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Bastable</a:t>
            </a:r>
            <a:r>
              <a:rPr lang="en-US" sz="1200" dirty="0" smtClean="0">
                <a:effectLst/>
              </a:rPr>
              <a:t>, S. B. (2008). </a:t>
            </a:r>
            <a:r>
              <a:rPr lang="en-US" sz="1200" i="1" dirty="0" smtClean="0">
                <a:effectLst/>
              </a:rPr>
              <a:t>Nurse as educator: Principles of teaching and learning for nursing practice </a:t>
            </a:r>
            <a:r>
              <a:rPr lang="en-US" sz="1200" dirty="0" smtClean="0">
                <a:effectLst/>
              </a:rPr>
              <a:t>(3rd ed.). Sudbury, MA: Jones and Bartlett Publishers.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rPr>
              <a:t>Rowles</a:t>
            </a:r>
            <a:r>
              <a:rPr lang="en-US" sz="1200" dirty="0" smtClean="0">
                <a:effectLst/>
              </a:rPr>
              <a:t>, C. J. &amp; Russo, B. L. (2009). Strategies to promote critical thinking and active learning.  In D. M. Billings &amp; J. A. Halstead (Eds.), </a:t>
            </a:r>
            <a:r>
              <a:rPr lang="en-US" sz="1200" i="1" dirty="0" smtClean="0">
                <a:effectLst/>
              </a:rPr>
              <a:t>Teaching in Nursing</a:t>
            </a:r>
            <a:r>
              <a:rPr lang="en-US" sz="1200" dirty="0" smtClean="0">
                <a:effectLst/>
              </a:rPr>
              <a:t> (3rd ed., pp. 238-261). St Louis, MO: Saunders Elsevier.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Royse, M. A., &amp; Newton, S. E. (2007). How gaming is used as an innovative strategy for nursing education. </a:t>
            </a:r>
            <a:r>
              <a:rPr lang="en-US" sz="1200" i="1" dirty="0" smtClean="0">
                <a:effectLst/>
              </a:rPr>
              <a:t>Nursing Education Perspectives, 28</a:t>
            </a:r>
            <a:r>
              <a:rPr lang="en-US" sz="1200" dirty="0" smtClean="0">
                <a:effectLst/>
              </a:rPr>
              <a:t>(5), 263-267.</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8</a:t>
            </a:fld>
            <a:endParaRPr lang="en-US"/>
          </a:p>
        </p:txBody>
      </p:sp>
    </p:spTree>
    <p:extLst>
      <p:ext uri="{BB962C8B-B14F-4D97-AF65-F5344CB8AC3E}">
        <p14:creationId xmlns:p14="http://schemas.microsoft.com/office/powerpoint/2010/main" val="203066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Jeffries, P. R. (2005). A framework for designing, implementing, and evaluating simulations used as teaching strategies in nursing. </a:t>
            </a:r>
            <a:r>
              <a:rPr lang="en-US" sz="1200" i="1" dirty="0" smtClean="0">
                <a:effectLst/>
              </a:rPr>
              <a:t>Nursing Education Perspectives, 26</a:t>
            </a:r>
            <a:r>
              <a:rPr lang="en-US" sz="1200" dirty="0" smtClean="0">
                <a:effectLst/>
              </a:rPr>
              <a:t>(2), 96-103.</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10</a:t>
            </a:fld>
            <a:endParaRPr lang="en-US"/>
          </a:p>
        </p:txBody>
      </p:sp>
    </p:spTree>
    <p:extLst>
      <p:ext uri="{BB962C8B-B14F-4D97-AF65-F5344CB8AC3E}">
        <p14:creationId xmlns:p14="http://schemas.microsoft.com/office/powerpoint/2010/main" val="100139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Campbell, S. H. (2010). Clinical simulation. In K. B. </a:t>
            </a:r>
            <a:r>
              <a:rPr lang="en-US" sz="1200" dirty="0" err="1" smtClean="0">
                <a:effectLst/>
              </a:rPr>
              <a:t>Gaberson</a:t>
            </a:r>
            <a:r>
              <a:rPr lang="en-US" sz="1200" dirty="0" smtClean="0">
                <a:effectLst/>
              </a:rPr>
              <a:t> &amp; M. H. </a:t>
            </a:r>
            <a:r>
              <a:rPr lang="en-US" sz="1200" dirty="0" err="1" smtClean="0">
                <a:effectLst/>
              </a:rPr>
              <a:t>Oermann</a:t>
            </a:r>
            <a:r>
              <a:rPr lang="en-US" sz="1200" dirty="0" smtClean="0">
                <a:effectLst/>
              </a:rPr>
              <a:t> (Eds.), </a:t>
            </a:r>
            <a:r>
              <a:rPr lang="en-US" sz="1200" i="1" dirty="0" smtClean="0">
                <a:effectLst/>
              </a:rPr>
              <a:t>Clinical teaching strategies in nursing </a:t>
            </a:r>
            <a:r>
              <a:rPr lang="en-US" sz="1200" dirty="0" smtClean="0">
                <a:effectLst/>
              </a:rPr>
              <a:t>(3rd ed., pp. 151-181). NY: Springer Publishing Company.</a:t>
            </a:r>
          </a:p>
          <a:p>
            <a:endParaRPr lang="en-US" dirty="0"/>
          </a:p>
        </p:txBody>
      </p:sp>
      <p:sp>
        <p:nvSpPr>
          <p:cNvPr id="4" name="Slide Number Placeholder 3"/>
          <p:cNvSpPr>
            <a:spLocks noGrp="1"/>
          </p:cNvSpPr>
          <p:nvPr>
            <p:ph type="sldNum" sz="quarter" idx="10"/>
          </p:nvPr>
        </p:nvSpPr>
        <p:spPr/>
        <p:txBody>
          <a:bodyPr/>
          <a:lstStyle/>
          <a:p>
            <a:fld id="{AAB4FA9E-8BA1-8344-B7FB-11838AE4421B}" type="slidenum">
              <a:rPr lang="en-US" smtClean="0"/>
              <a:pPr/>
              <a:t>13</a:t>
            </a:fld>
            <a:endParaRPr lang="en-US"/>
          </a:p>
        </p:txBody>
      </p:sp>
    </p:spTree>
    <p:extLst>
      <p:ext uri="{BB962C8B-B14F-4D97-AF65-F5344CB8AC3E}">
        <p14:creationId xmlns:p14="http://schemas.microsoft.com/office/powerpoint/2010/main" val="4061508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CA"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8F1B69E8-23E9-4C1F-AA2B-3C5BA6EDBEAE}" type="datetimeFigureOut">
              <a:rPr lang="en-US" smtClean="0"/>
              <a:pPr/>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pPr/>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CA" smtClean="0"/>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pPr/>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CA" smtClean="0"/>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pPr/>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pPr/>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pPr/>
              <a:t>6/17/2013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CA"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print"/>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CA"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8F1B69E8-23E9-4C1F-AA2B-3C5BA6EDBEAE}" type="datetimeFigureOut">
              <a:rPr lang="en-US" smtClean="0"/>
              <a:pPr/>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8F1B69E8-23E9-4C1F-AA2B-3C5BA6EDBEAE}" type="datetimeFigureOut">
              <a:rPr lang="en-US" smtClean="0"/>
              <a:pPr/>
              <a:t>6/17/2013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8F1B69E8-23E9-4C1F-AA2B-3C5BA6EDBEAE}" type="datetimeFigureOut">
              <a:rPr lang="en-US" smtClean="0"/>
              <a:pPr/>
              <a:t>6/17/2013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B69E8-23E9-4C1F-AA2B-3C5BA6EDBEAE}" type="datetimeFigureOut">
              <a:rPr lang="en-US" smtClean="0"/>
              <a:pPr/>
              <a:t>6/17/2013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CA" smtClean="0"/>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F1B69E8-23E9-4C1F-AA2B-3C5BA6EDBEAE}" type="datetimeFigureOut">
              <a:rPr lang="en-US" smtClean="0"/>
              <a:pPr/>
              <a:t>6/17/2013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cstate="print"/>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CA" smtClean="0"/>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8F1B69E8-23E9-4C1F-AA2B-3C5BA6EDBEAE}" type="datetimeFigureOut">
              <a:rPr lang="en-US" smtClean="0"/>
              <a:pPr/>
              <a:t>6/17/2013</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382A7F7-08BF-4252-8141-63FB96055BBB}" type="slidenum">
              <a:rPr lang="en-US" smtClean="0"/>
              <a:pPr/>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emf"/><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oleObject" Target="../embeddings/Microsoft_PowerPoint_97-2003_Presentation1.ppt"/><Relationship Id="rId5" Type="http://schemas.openxmlformats.org/officeDocument/2006/relationships/oleObject" Target="../embeddings/oleObject4.bin"/><Relationship Id="rId4" Type="http://schemas.openxmlformats.org/officeDocument/2006/relationships/image" Target="../media/image12.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14.emf"/></Relationships>
</file>

<file path=ppt/slides/_rels/slide34.xml.rels><?xml version="1.0" encoding="UTF-8" standalone="yes"?>
<Relationships xmlns="http://schemas.openxmlformats.org/package/2006/relationships"><Relationship Id="rId2" Type="http://schemas.openxmlformats.org/officeDocument/2006/relationships/hyperlink" Target="http://www.pptbackgrounds.net/blackboard-backgrounds.html"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MqgjgwIXad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flickr.com/groups/postersessions/pool/with/3724559375/"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f1000.com/posters/browse/summary/1090256"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2.napier.ac.uk/gus/writing_presenting/academic_poster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phdposters.com/gallery.ph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Creating an Effective Poster Presentation</a:t>
            </a:r>
            <a:endParaRPr lang="en-US" dirty="0"/>
          </a:p>
        </p:txBody>
      </p:sp>
      <p:sp>
        <p:nvSpPr>
          <p:cNvPr id="3" name="Subtitle 2"/>
          <p:cNvSpPr>
            <a:spLocks noGrp="1"/>
          </p:cNvSpPr>
          <p:nvPr>
            <p:ph type="subTitle" idx="1"/>
          </p:nvPr>
        </p:nvSpPr>
        <p:spPr/>
        <p:txBody>
          <a:bodyPr>
            <a:normAutofit/>
          </a:bodyPr>
          <a:lstStyle/>
          <a:p>
            <a:r>
              <a:rPr lang="en-US" dirty="0" smtClean="0"/>
              <a:t>BY 	Beth Perry, RN, PhD</a:t>
            </a:r>
          </a:p>
          <a:p>
            <a:r>
              <a:rPr lang="en-US" dirty="0"/>
              <a:t>	</a:t>
            </a:r>
            <a:r>
              <a:rPr lang="en-US" dirty="0" smtClean="0"/>
              <a:t>ATHABASCA UNIVERSITY</a:t>
            </a:r>
            <a:endParaRPr lang="en-US" dirty="0"/>
          </a:p>
        </p:txBody>
      </p:sp>
    </p:spTree>
    <p:extLst>
      <p:ext uri="{BB962C8B-B14F-4D97-AF65-F5344CB8AC3E}">
        <p14:creationId xmlns:p14="http://schemas.microsoft.com/office/powerpoint/2010/main" val="987722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Planning</a:t>
            </a:r>
            <a:endParaRPr lang="en-US" dirty="0"/>
          </a:p>
        </p:txBody>
      </p:sp>
      <p:sp>
        <p:nvSpPr>
          <p:cNvPr id="3" name="Content Placeholder 2"/>
          <p:cNvSpPr>
            <a:spLocks noGrp="1"/>
          </p:cNvSpPr>
          <p:nvPr>
            <p:ph idx="1"/>
          </p:nvPr>
        </p:nvSpPr>
        <p:spPr>
          <a:xfrm>
            <a:off x="712787" y="2980594"/>
            <a:ext cx="7716838" cy="3677658"/>
          </a:xfrm>
        </p:spPr>
        <p:txBody>
          <a:bodyPr>
            <a:normAutofit fontScale="92500" lnSpcReduction="20000"/>
          </a:bodyPr>
          <a:lstStyle/>
          <a:p>
            <a:pPr>
              <a:buFont typeface="Arial" pitchFamily="34" charset="0"/>
              <a:buChar char="•"/>
            </a:pPr>
            <a:r>
              <a:rPr lang="en-CA" dirty="0" smtClean="0"/>
              <a:t>Before </a:t>
            </a:r>
            <a:r>
              <a:rPr lang="en-CA" dirty="0"/>
              <a:t>starting work on your poster, consider message, space, budget, format </a:t>
            </a:r>
            <a:r>
              <a:rPr lang="en-CA" dirty="0" smtClean="0"/>
              <a:t>and deadlines</a:t>
            </a:r>
          </a:p>
          <a:p>
            <a:pPr>
              <a:buFont typeface="Arial" pitchFamily="34" charset="0"/>
              <a:buChar char="•"/>
            </a:pPr>
            <a:r>
              <a:rPr lang="en-CA" dirty="0" smtClean="0"/>
              <a:t>Budget determines quality of paper, colours, do it yourself or contract it out</a:t>
            </a:r>
          </a:p>
          <a:p>
            <a:pPr>
              <a:buFont typeface="Arial" pitchFamily="34" charset="0"/>
              <a:buChar char="•"/>
            </a:pPr>
            <a:r>
              <a:rPr lang="en-CA" dirty="0" smtClean="0"/>
              <a:t>Who will print your poster?</a:t>
            </a:r>
          </a:p>
          <a:p>
            <a:pPr>
              <a:buFont typeface="Arial" pitchFamily="34" charset="0"/>
              <a:buChar char="•"/>
            </a:pPr>
            <a:r>
              <a:rPr lang="en-CA" dirty="0" smtClean="0"/>
              <a:t>How will you transport your poster?</a:t>
            </a:r>
          </a:p>
          <a:p>
            <a:pPr>
              <a:buFont typeface="Arial" pitchFamily="34" charset="0"/>
              <a:buChar char="•"/>
            </a:pPr>
            <a:r>
              <a:rPr lang="en-CA" dirty="0" smtClean="0"/>
              <a:t>Group posters --- require milestones and extra planning</a:t>
            </a:r>
            <a:endParaRPr lang="en-CA" dirty="0"/>
          </a:p>
          <a:p>
            <a:pPr marL="0" indent="0" algn="ctr">
              <a:buNone/>
            </a:pPr>
            <a:endParaRPr lang="en-CA" dirty="0"/>
          </a:p>
        </p:txBody>
      </p:sp>
    </p:spTree>
    <p:extLst>
      <p:ext uri="{BB962C8B-B14F-4D97-AF65-F5344CB8AC3E}">
        <p14:creationId xmlns:p14="http://schemas.microsoft.com/office/powerpoint/2010/main" val="2029250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Focus</a:t>
            </a:r>
            <a:endParaRPr lang="en-US" dirty="0"/>
          </a:p>
        </p:txBody>
      </p:sp>
      <p:sp>
        <p:nvSpPr>
          <p:cNvPr id="3" name="Content Placeholder 2"/>
          <p:cNvSpPr>
            <a:spLocks noGrp="1"/>
          </p:cNvSpPr>
          <p:nvPr>
            <p:ph idx="1"/>
          </p:nvPr>
        </p:nvSpPr>
        <p:spPr/>
        <p:txBody>
          <a:bodyPr>
            <a:normAutofit/>
          </a:bodyPr>
          <a:lstStyle/>
          <a:p>
            <a:r>
              <a:rPr lang="en-CA" dirty="0" smtClean="0"/>
              <a:t>Stay </a:t>
            </a:r>
            <a:r>
              <a:rPr lang="en-CA" dirty="0"/>
              <a:t>focused on your message and keep it </a:t>
            </a:r>
            <a:r>
              <a:rPr lang="en-CA" dirty="0" smtClean="0"/>
              <a:t>simple</a:t>
            </a:r>
          </a:p>
          <a:p>
            <a:r>
              <a:rPr lang="en-CA" dirty="0" smtClean="0"/>
              <a:t>Simplify </a:t>
            </a:r>
            <a:r>
              <a:rPr lang="en-CA" dirty="0"/>
              <a:t>verbiage, reduce sentence </a:t>
            </a:r>
            <a:r>
              <a:rPr lang="en-CA" dirty="0" smtClean="0"/>
              <a:t>complexity</a:t>
            </a:r>
          </a:p>
          <a:p>
            <a:r>
              <a:rPr lang="en-CA" dirty="0" smtClean="0"/>
              <a:t>A </a:t>
            </a:r>
            <a:r>
              <a:rPr lang="en-CA" dirty="0"/>
              <a:t>person </a:t>
            </a:r>
            <a:r>
              <a:rPr lang="en-CA" dirty="0" smtClean="0"/>
              <a:t>should be able to fully </a:t>
            </a:r>
            <a:r>
              <a:rPr lang="en-CA" dirty="0"/>
              <a:t>read your poster in under 10 </a:t>
            </a:r>
            <a:r>
              <a:rPr lang="en-CA" dirty="0" smtClean="0"/>
              <a:t>minutes</a:t>
            </a:r>
            <a:endParaRPr lang="en-CA" dirty="0"/>
          </a:p>
        </p:txBody>
      </p:sp>
    </p:spTree>
    <p:extLst>
      <p:ext uri="{BB962C8B-B14F-4D97-AF65-F5344CB8AC3E}">
        <p14:creationId xmlns:p14="http://schemas.microsoft.com/office/powerpoint/2010/main" val="423881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788" y="2819400"/>
            <a:ext cx="7716838" cy="3845858"/>
          </a:xfrm>
        </p:spPr>
        <p:txBody>
          <a:bodyPr>
            <a:normAutofit/>
          </a:bodyPr>
          <a:lstStyle/>
          <a:p>
            <a:r>
              <a:rPr lang="en-CA" dirty="0" smtClean="0"/>
              <a:t>Use </a:t>
            </a:r>
            <a:r>
              <a:rPr lang="en-CA" dirty="0"/>
              <a:t>a column format </a:t>
            </a:r>
            <a:endParaRPr lang="en-CA" dirty="0" smtClean="0"/>
          </a:p>
          <a:p>
            <a:r>
              <a:rPr lang="en-CA" dirty="0"/>
              <a:t>U</a:t>
            </a:r>
            <a:r>
              <a:rPr lang="en-CA" dirty="0" smtClean="0"/>
              <a:t>se </a:t>
            </a:r>
            <a:r>
              <a:rPr lang="en-CA" dirty="0"/>
              <a:t>organization cues </a:t>
            </a:r>
            <a:r>
              <a:rPr lang="en-CA" dirty="0" smtClean="0"/>
              <a:t>like numbers or letters</a:t>
            </a:r>
            <a:endParaRPr lang="en-CA" dirty="0"/>
          </a:p>
          <a:p>
            <a:r>
              <a:rPr lang="en-CA" dirty="0"/>
              <a:t>U</a:t>
            </a:r>
            <a:r>
              <a:rPr lang="en-CA" dirty="0" smtClean="0"/>
              <a:t>se headings </a:t>
            </a:r>
            <a:r>
              <a:rPr lang="en-CA" dirty="0"/>
              <a:t>to help readers find your main points </a:t>
            </a:r>
            <a:endParaRPr lang="en-CA" dirty="0" smtClean="0"/>
          </a:p>
          <a:p>
            <a:r>
              <a:rPr lang="en-CA" dirty="0"/>
              <a:t>B</a:t>
            </a:r>
            <a:r>
              <a:rPr lang="en-CA" dirty="0" smtClean="0"/>
              <a:t>alance </a:t>
            </a:r>
            <a:r>
              <a:rPr lang="en-CA" dirty="0"/>
              <a:t>the placement of text and graphics to create visual </a:t>
            </a:r>
            <a:r>
              <a:rPr lang="en-CA" dirty="0" smtClean="0"/>
              <a:t>appeal</a:t>
            </a:r>
          </a:p>
          <a:p>
            <a:r>
              <a:rPr lang="en-CA" dirty="0"/>
              <a:t>I</a:t>
            </a:r>
            <a:r>
              <a:rPr lang="en-CA" dirty="0" smtClean="0"/>
              <a:t>nclude white space</a:t>
            </a:r>
            <a:endParaRPr lang="en-US" dirty="0"/>
          </a:p>
        </p:txBody>
      </p:sp>
      <p:sp>
        <p:nvSpPr>
          <p:cNvPr id="4" name="Title 3"/>
          <p:cNvSpPr>
            <a:spLocks noGrp="1"/>
          </p:cNvSpPr>
          <p:nvPr>
            <p:ph type="title"/>
          </p:nvPr>
        </p:nvSpPr>
        <p:spPr>
          <a:xfrm>
            <a:off x="712788" y="1371600"/>
            <a:ext cx="8431212" cy="1447800"/>
          </a:xfrm>
        </p:spPr>
        <p:txBody>
          <a:bodyPr/>
          <a:lstStyle/>
          <a:p>
            <a:r>
              <a:rPr lang="en-US" dirty="0" smtClean="0"/>
              <a:t>3. Layout: Mock it Up</a:t>
            </a:r>
            <a:endParaRPr lang="en-US" dirty="0"/>
          </a:p>
        </p:txBody>
      </p:sp>
    </p:spTree>
    <p:extLst>
      <p:ext uri="{BB962C8B-B14F-4D97-AF65-F5344CB8AC3E}">
        <p14:creationId xmlns:p14="http://schemas.microsoft.com/office/powerpoint/2010/main" val="3813948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431212" cy="1447800"/>
          </a:xfrm>
        </p:spPr>
        <p:txBody>
          <a:bodyPr/>
          <a:lstStyle/>
          <a:p>
            <a:r>
              <a:rPr lang="en-US" dirty="0" smtClean="0"/>
              <a:t>Examples of Good Balance </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05" y="4012939"/>
            <a:ext cx="25431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351" y="4003414"/>
            <a:ext cx="25431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982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Headings 	</a:t>
            </a:r>
            <a:endParaRPr lang="en-US" dirty="0"/>
          </a:p>
        </p:txBody>
      </p:sp>
      <p:sp>
        <p:nvSpPr>
          <p:cNvPr id="3" name="Content Placeholder 2"/>
          <p:cNvSpPr>
            <a:spLocks noGrp="1"/>
          </p:cNvSpPr>
          <p:nvPr>
            <p:ph idx="1"/>
          </p:nvPr>
        </p:nvSpPr>
        <p:spPr>
          <a:xfrm>
            <a:off x="712788" y="3012142"/>
            <a:ext cx="7716838" cy="3657710"/>
          </a:xfrm>
        </p:spPr>
        <p:txBody>
          <a:bodyPr>
            <a:normAutofit/>
          </a:bodyPr>
          <a:lstStyle/>
          <a:p>
            <a:r>
              <a:rPr lang="en-CA" dirty="0" smtClean="0"/>
              <a:t>Use </a:t>
            </a:r>
            <a:r>
              <a:rPr lang="en-CA" dirty="0"/>
              <a:t>headings to orient readers and convey major points</a:t>
            </a:r>
            <a:r>
              <a:rPr lang="en-CA" dirty="0" smtClean="0"/>
              <a:t>. Use headings to summarize key points. Viewers should be able to just read headings and get your message.</a:t>
            </a:r>
          </a:p>
          <a:p>
            <a:pPr marL="0" indent="0" algn="ctr">
              <a:buNone/>
            </a:pPr>
            <a:r>
              <a:rPr lang="en-CA" sz="4000" dirty="0" smtClean="0"/>
              <a:t>The more important the point – the larger the font</a:t>
            </a:r>
            <a:endParaRPr lang="en-CA" sz="4000" dirty="0"/>
          </a:p>
          <a:p>
            <a:pPr marL="0" indent="0">
              <a:buNone/>
            </a:pPr>
            <a:endParaRPr lang="en-US" dirty="0"/>
          </a:p>
        </p:txBody>
      </p:sp>
    </p:spTree>
    <p:extLst>
      <p:ext uri="{BB962C8B-B14F-4D97-AF65-F5344CB8AC3E}">
        <p14:creationId xmlns:p14="http://schemas.microsoft.com/office/powerpoint/2010/main" val="374725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Bold and Explicit</a:t>
            </a:r>
            <a:endParaRPr lang="en-US" dirty="0"/>
          </a:p>
        </p:txBody>
      </p:sp>
      <p:sp>
        <p:nvSpPr>
          <p:cNvPr id="3" name="Content Placeholder 2"/>
          <p:cNvSpPr>
            <a:spLocks noGrp="1"/>
          </p:cNvSpPr>
          <p:nvPr>
            <p:ph idx="1"/>
          </p:nvPr>
        </p:nvSpPr>
        <p:spPr>
          <a:xfrm>
            <a:off x="712788" y="2819400"/>
            <a:ext cx="7716838" cy="3581400"/>
          </a:xfrm>
        </p:spPr>
        <p:txBody>
          <a:bodyPr>
            <a:normAutofit/>
          </a:bodyPr>
          <a:lstStyle/>
          <a:p>
            <a:r>
              <a:rPr lang="en-CA" sz="2000" dirty="0" smtClean="0"/>
              <a:t>Title should clearly identify you and your organization and make the strongest statement your data will support</a:t>
            </a:r>
          </a:p>
          <a:p>
            <a:pPr marL="0" indent="0">
              <a:buNone/>
            </a:pPr>
            <a:endParaRPr lang="en-US" dirty="0" smtClean="0"/>
          </a:p>
          <a:p>
            <a:pPr marL="349250" lvl="1" indent="0">
              <a:buNone/>
            </a:pPr>
            <a:endParaRPr lang="en-US" dirty="0" smtClean="0"/>
          </a:p>
          <a:p>
            <a:pPr marL="349250" lvl="1" indent="0">
              <a:buNone/>
            </a:pP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095" y="3677575"/>
            <a:ext cx="46005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156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be Improved?</a:t>
            </a:r>
            <a:endParaRPr lang="en-US" dirty="0"/>
          </a:p>
        </p:txBody>
      </p:sp>
      <p:pic>
        <p:nvPicPr>
          <p:cNvPr id="4098" name="Picture 2" descr="C:\Users\Beth\Desktop\MessageBa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0522" y="3011488"/>
            <a:ext cx="4641368"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26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731" y="2708954"/>
            <a:ext cx="8771269" cy="4414806"/>
          </a:xfrm>
        </p:spPr>
        <p:txBody>
          <a:bodyPr>
            <a:normAutofit/>
          </a:bodyPr>
          <a:lstStyle/>
          <a:p>
            <a:pPr>
              <a:buFont typeface="Arial" pitchFamily="34" charset="0"/>
              <a:buChar char="•"/>
            </a:pPr>
            <a:r>
              <a:rPr lang="en-CA" dirty="0" smtClean="0"/>
              <a:t>Simple</a:t>
            </a:r>
            <a:r>
              <a:rPr lang="en-CA" dirty="0"/>
              <a:t>, clean graphics communicate relationships </a:t>
            </a:r>
            <a:r>
              <a:rPr lang="en-CA" dirty="0" smtClean="0"/>
              <a:t>quickly (give your graphics titles)</a:t>
            </a:r>
          </a:p>
          <a:p>
            <a:pPr>
              <a:buFont typeface="Arial" pitchFamily="34" charset="0"/>
              <a:buChar char="•"/>
            </a:pPr>
            <a:r>
              <a:rPr lang="en-CA" dirty="0" smtClean="0"/>
              <a:t>Graphs, </a:t>
            </a:r>
            <a:r>
              <a:rPr lang="en-CA" dirty="0"/>
              <a:t>illustrations, photos - are the centerpiece of your </a:t>
            </a:r>
            <a:r>
              <a:rPr lang="en-CA" dirty="0" smtClean="0"/>
              <a:t>poster</a:t>
            </a:r>
          </a:p>
          <a:p>
            <a:pPr>
              <a:buFont typeface="Arial" pitchFamily="34" charset="0"/>
              <a:buChar char="•"/>
            </a:pPr>
            <a:r>
              <a:rPr lang="en-CA" dirty="0" smtClean="0"/>
              <a:t>Use high quality photos (Flickr) –with permission – thin line around</a:t>
            </a:r>
          </a:p>
          <a:p>
            <a:pPr>
              <a:buFont typeface="Arial" pitchFamily="34" charset="0"/>
              <a:buChar char="•"/>
            </a:pPr>
            <a:r>
              <a:rPr lang="en-CA" dirty="0" smtClean="0"/>
              <a:t>Use </a:t>
            </a:r>
            <a:r>
              <a:rPr lang="en-CA" dirty="0"/>
              <a:t>simple 2-dimensional line graphs, bar </a:t>
            </a:r>
            <a:r>
              <a:rPr lang="en-CA" dirty="0" smtClean="0"/>
              <a:t>graphs, pie charts</a:t>
            </a:r>
          </a:p>
        </p:txBody>
      </p:sp>
      <p:sp>
        <p:nvSpPr>
          <p:cNvPr id="4" name="Title 3"/>
          <p:cNvSpPr>
            <a:spLocks noGrp="1"/>
          </p:cNvSpPr>
          <p:nvPr>
            <p:ph type="title"/>
          </p:nvPr>
        </p:nvSpPr>
        <p:spPr>
          <a:xfrm>
            <a:off x="712788" y="1371600"/>
            <a:ext cx="8431212" cy="1447800"/>
          </a:xfrm>
        </p:spPr>
        <p:txBody>
          <a:bodyPr/>
          <a:lstStyle/>
          <a:p>
            <a:r>
              <a:rPr lang="en-US" dirty="0" smtClean="0"/>
              <a:t>5. Graphics</a:t>
            </a:r>
            <a:endParaRPr lang="en-US" dirty="0"/>
          </a:p>
        </p:txBody>
      </p:sp>
    </p:spTree>
    <p:extLst>
      <p:ext uri="{BB962C8B-B14F-4D97-AF65-F5344CB8AC3E}">
        <p14:creationId xmlns:p14="http://schemas.microsoft.com/office/powerpoint/2010/main" val="3046593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Text</a:t>
            </a:r>
            <a:endParaRPr lang="en-US" dirty="0"/>
          </a:p>
        </p:txBody>
      </p:sp>
      <p:sp>
        <p:nvSpPr>
          <p:cNvPr id="3" name="Content Placeholder 2"/>
          <p:cNvSpPr>
            <a:spLocks noGrp="1"/>
          </p:cNvSpPr>
          <p:nvPr>
            <p:ph idx="1"/>
          </p:nvPr>
        </p:nvSpPr>
        <p:spPr>
          <a:xfrm>
            <a:off x="712788" y="3012142"/>
            <a:ext cx="8177212" cy="3388658"/>
          </a:xfrm>
        </p:spPr>
        <p:txBody>
          <a:bodyPr>
            <a:normAutofit fontScale="85000" lnSpcReduction="20000"/>
          </a:bodyPr>
          <a:lstStyle/>
          <a:p>
            <a:r>
              <a:rPr lang="en-CA" dirty="0" smtClean="0"/>
              <a:t>More graphics than text</a:t>
            </a:r>
          </a:p>
          <a:p>
            <a:r>
              <a:rPr lang="en-CA" dirty="0" smtClean="0"/>
              <a:t>Keep </a:t>
            </a:r>
            <a:r>
              <a:rPr lang="en-CA" dirty="0"/>
              <a:t>text elements to 50 words or </a:t>
            </a:r>
            <a:r>
              <a:rPr lang="en-CA" dirty="0" smtClean="0"/>
              <a:t>fewer. Use </a:t>
            </a:r>
            <a:r>
              <a:rPr lang="en-CA" dirty="0"/>
              <a:t>phrases rather than full </a:t>
            </a:r>
            <a:r>
              <a:rPr lang="en-CA" dirty="0" smtClean="0"/>
              <a:t>sentences</a:t>
            </a:r>
          </a:p>
          <a:p>
            <a:r>
              <a:rPr lang="en-CA" dirty="0" smtClean="0"/>
              <a:t>Avoid </a:t>
            </a:r>
            <a:r>
              <a:rPr lang="en-CA" dirty="0"/>
              <a:t>jargon </a:t>
            </a:r>
            <a:endParaRPr lang="en-CA" dirty="0" smtClean="0"/>
          </a:p>
          <a:p>
            <a:r>
              <a:rPr lang="en-CA" dirty="0" smtClean="0"/>
              <a:t>Left-justify text</a:t>
            </a:r>
            <a:endParaRPr lang="en-CA" dirty="0"/>
          </a:p>
          <a:p>
            <a:r>
              <a:rPr lang="en-CA" dirty="0"/>
              <a:t>Use a serif font (e.g., Times) </a:t>
            </a:r>
            <a:r>
              <a:rPr lang="en-CA" dirty="0" smtClean="0"/>
              <a:t>easier </a:t>
            </a:r>
            <a:r>
              <a:rPr lang="en-CA" dirty="0"/>
              <a:t>to </a:t>
            </a:r>
            <a:r>
              <a:rPr lang="en-CA" dirty="0" smtClean="0"/>
              <a:t>read</a:t>
            </a:r>
          </a:p>
          <a:p>
            <a:r>
              <a:rPr lang="en-CA" dirty="0" smtClean="0"/>
              <a:t>Text </a:t>
            </a:r>
            <a:r>
              <a:rPr lang="en-CA" dirty="0"/>
              <a:t>should </a:t>
            </a:r>
            <a:r>
              <a:rPr lang="en-CA" dirty="0" smtClean="0"/>
              <a:t>be </a:t>
            </a:r>
            <a:r>
              <a:rPr lang="en-CA" dirty="0"/>
              <a:t>at least 24 point in text, 36 for </a:t>
            </a:r>
            <a:r>
              <a:rPr lang="en-CA" dirty="0" smtClean="0"/>
              <a:t>headings – readable 1 meter away and </a:t>
            </a:r>
            <a:r>
              <a:rPr lang="en-CA" smtClean="0"/>
              <a:t>attract viewers at 5 meters</a:t>
            </a:r>
            <a:endParaRPr lang="en-CA" dirty="0"/>
          </a:p>
        </p:txBody>
      </p:sp>
    </p:spTree>
    <p:extLst>
      <p:ext uri="{BB962C8B-B14F-4D97-AF65-F5344CB8AC3E}">
        <p14:creationId xmlns:p14="http://schemas.microsoft.com/office/powerpoint/2010/main" val="1514442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a:t>
            </a:r>
            <a:r>
              <a:rPr lang="en-US" dirty="0" err="1" smtClean="0"/>
              <a:t>Colours</a:t>
            </a:r>
            <a:endParaRPr lang="en-US" dirty="0"/>
          </a:p>
        </p:txBody>
      </p:sp>
      <p:sp>
        <p:nvSpPr>
          <p:cNvPr id="3" name="Content Placeholder 2"/>
          <p:cNvSpPr>
            <a:spLocks noGrp="1"/>
          </p:cNvSpPr>
          <p:nvPr>
            <p:ph idx="1"/>
          </p:nvPr>
        </p:nvSpPr>
        <p:spPr>
          <a:xfrm>
            <a:off x="712788" y="3012142"/>
            <a:ext cx="8177212" cy="3388658"/>
          </a:xfrm>
        </p:spPr>
        <p:txBody>
          <a:bodyPr>
            <a:normAutofit fontScale="92500" lnSpcReduction="10000"/>
          </a:bodyPr>
          <a:lstStyle/>
          <a:p>
            <a:r>
              <a:rPr lang="en-CA" dirty="0"/>
              <a:t>Use a light color background and dark color letters for </a:t>
            </a:r>
            <a:r>
              <a:rPr lang="en-CA" dirty="0" smtClean="0"/>
              <a:t>contrast (graphics don’t show up on dark backgrounds)</a:t>
            </a:r>
          </a:p>
          <a:p>
            <a:r>
              <a:rPr lang="en-CA" dirty="0" smtClean="0"/>
              <a:t>Avoid </a:t>
            </a:r>
            <a:r>
              <a:rPr lang="en-CA" dirty="0"/>
              <a:t>dark backgrounds with light letters - very tiring to </a:t>
            </a:r>
            <a:r>
              <a:rPr lang="en-CA" dirty="0" smtClean="0"/>
              <a:t>read</a:t>
            </a:r>
          </a:p>
          <a:p>
            <a:r>
              <a:rPr lang="en-CA" dirty="0" smtClean="0"/>
              <a:t>Stick </a:t>
            </a:r>
            <a:r>
              <a:rPr lang="en-CA" dirty="0"/>
              <a:t>to a theme of 2 or 3 </a:t>
            </a:r>
            <a:r>
              <a:rPr lang="en-CA" dirty="0" smtClean="0"/>
              <a:t>colours </a:t>
            </a:r>
            <a:r>
              <a:rPr lang="en-CA" dirty="0"/>
              <a:t>- much more will overload and confuse </a:t>
            </a:r>
            <a:r>
              <a:rPr lang="en-CA" dirty="0" smtClean="0"/>
              <a:t>viewers</a:t>
            </a:r>
          </a:p>
          <a:p>
            <a:r>
              <a:rPr lang="en-CA" dirty="0" smtClean="0"/>
              <a:t>Overly </a:t>
            </a:r>
            <a:r>
              <a:rPr lang="en-CA" dirty="0"/>
              <a:t>bright colors will attract attention - and then wear out readers' </a:t>
            </a:r>
            <a:r>
              <a:rPr lang="en-CA" dirty="0" smtClean="0"/>
              <a:t>eyes—and off they go</a:t>
            </a:r>
            <a:endParaRPr lang="en-CA" dirty="0"/>
          </a:p>
        </p:txBody>
      </p:sp>
    </p:spTree>
    <p:extLst>
      <p:ext uri="{BB962C8B-B14F-4D97-AF65-F5344CB8AC3E}">
        <p14:creationId xmlns:p14="http://schemas.microsoft.com/office/powerpoint/2010/main" val="1422504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712788" y="3012141"/>
            <a:ext cx="7716838" cy="3676525"/>
          </a:xfrm>
        </p:spPr>
        <p:txBody>
          <a:bodyPr>
            <a:normAutofit/>
          </a:bodyPr>
          <a:lstStyle/>
          <a:p>
            <a:r>
              <a:rPr lang="en-US" dirty="0" smtClean="0"/>
              <a:t>Purposes of Academic Posters</a:t>
            </a:r>
          </a:p>
          <a:p>
            <a:r>
              <a:rPr lang="en-US" dirty="0" smtClean="0"/>
              <a:t>What Makes a Poster Effective?</a:t>
            </a:r>
            <a:endParaRPr lang="en-US" dirty="0"/>
          </a:p>
          <a:p>
            <a:r>
              <a:rPr lang="en-US" dirty="0" smtClean="0"/>
              <a:t>Common Easy to Fix Problems</a:t>
            </a:r>
          </a:p>
          <a:p>
            <a:r>
              <a:rPr lang="en-US" dirty="0" smtClean="0"/>
              <a:t>Presenting Your Poster</a:t>
            </a:r>
          </a:p>
          <a:p>
            <a:r>
              <a:rPr lang="en-US" dirty="0" smtClean="0"/>
              <a:t>Resources and References</a:t>
            </a:r>
          </a:p>
        </p:txBody>
      </p:sp>
    </p:spTree>
    <p:extLst>
      <p:ext uri="{BB962C8B-B14F-4D97-AF65-F5344CB8AC3E}">
        <p14:creationId xmlns:p14="http://schemas.microsoft.com/office/powerpoint/2010/main" val="698009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Edit</a:t>
            </a:r>
            <a:endParaRPr lang="en-US" dirty="0"/>
          </a:p>
        </p:txBody>
      </p:sp>
      <p:sp>
        <p:nvSpPr>
          <p:cNvPr id="3" name="Content Placeholder 2"/>
          <p:cNvSpPr>
            <a:spLocks noGrp="1"/>
          </p:cNvSpPr>
          <p:nvPr>
            <p:ph idx="1"/>
          </p:nvPr>
        </p:nvSpPr>
        <p:spPr>
          <a:xfrm>
            <a:off x="400452" y="3109321"/>
            <a:ext cx="8743548" cy="3614073"/>
          </a:xfrm>
        </p:spPr>
        <p:txBody>
          <a:bodyPr>
            <a:normAutofit/>
          </a:bodyPr>
          <a:lstStyle/>
          <a:p>
            <a:r>
              <a:rPr lang="en-CA" dirty="0" smtClean="0"/>
              <a:t>Edit ruthlessly – reduce text </a:t>
            </a:r>
            <a:r>
              <a:rPr lang="en-CA" dirty="0"/>
              <a:t>and focus on </a:t>
            </a:r>
            <a:r>
              <a:rPr lang="en-CA" dirty="0" smtClean="0"/>
              <a:t>key message</a:t>
            </a:r>
          </a:p>
          <a:p>
            <a:r>
              <a:rPr lang="en-CA" dirty="0" smtClean="0"/>
              <a:t>Have others critique your draft poster – print small copies to circulate, </a:t>
            </a:r>
            <a:r>
              <a:rPr lang="en-CA" dirty="0" err="1" smtClean="0"/>
              <a:t>pdfs</a:t>
            </a:r>
            <a:r>
              <a:rPr lang="en-CA" dirty="0" smtClean="0"/>
              <a:t>, and a large one to hang for review</a:t>
            </a:r>
          </a:p>
          <a:p>
            <a:r>
              <a:rPr lang="en-CA" dirty="0" smtClean="0"/>
              <a:t>There is little more humbling than standing in front of a poster with a glaring error!!!</a:t>
            </a:r>
          </a:p>
        </p:txBody>
      </p:sp>
    </p:spTree>
    <p:extLst>
      <p:ext uri="{BB962C8B-B14F-4D97-AF65-F5344CB8AC3E}">
        <p14:creationId xmlns:p14="http://schemas.microsoft.com/office/powerpoint/2010/main" val="3071245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Consider Software and Templates</a:t>
            </a:r>
            <a:endParaRPr lang="en-US" dirty="0"/>
          </a:p>
        </p:txBody>
      </p:sp>
      <p:sp>
        <p:nvSpPr>
          <p:cNvPr id="3" name="Content Placeholder 2"/>
          <p:cNvSpPr>
            <a:spLocks noGrp="1"/>
          </p:cNvSpPr>
          <p:nvPr>
            <p:ph idx="1"/>
          </p:nvPr>
        </p:nvSpPr>
        <p:spPr>
          <a:xfrm>
            <a:off x="712788" y="3012142"/>
            <a:ext cx="7716838" cy="3845858"/>
          </a:xfrm>
        </p:spPr>
        <p:txBody>
          <a:bodyPr>
            <a:normAutofit/>
          </a:bodyPr>
          <a:lstStyle/>
          <a:p>
            <a:r>
              <a:rPr lang="en-US" dirty="0" smtClean="0"/>
              <a:t>There are many software programs and poster templates that can help your organize your content, choose </a:t>
            </a:r>
            <a:r>
              <a:rPr lang="en-US" dirty="0" err="1" smtClean="0"/>
              <a:t>colours</a:t>
            </a:r>
            <a:r>
              <a:rPr lang="en-US" dirty="0" smtClean="0"/>
              <a:t>, balance element</a:t>
            </a:r>
          </a:p>
          <a:p>
            <a:r>
              <a:rPr lang="en-US" dirty="0" smtClean="0"/>
              <a:t>But - you can’t depend on a computer for text and graphic choices</a:t>
            </a:r>
          </a:p>
          <a:p>
            <a:pPr marL="0" indent="0">
              <a:buNone/>
            </a:pPr>
            <a:endParaRPr lang="en-US" dirty="0"/>
          </a:p>
          <a:p>
            <a:endParaRPr lang="en-US" dirty="0"/>
          </a:p>
        </p:txBody>
      </p:sp>
    </p:spTree>
    <p:extLst>
      <p:ext uri="{BB962C8B-B14F-4D97-AF65-F5344CB8AC3E}">
        <p14:creationId xmlns:p14="http://schemas.microsoft.com/office/powerpoint/2010/main" val="5487218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851" y="1371600"/>
            <a:ext cx="8485482" cy="1447800"/>
          </a:xfrm>
        </p:spPr>
        <p:txBody>
          <a:bodyPr/>
          <a:lstStyle/>
          <a:p>
            <a:r>
              <a:rPr lang="en-US" sz="4200" dirty="0" smtClean="0"/>
              <a:t>Common Easy to Fix Problems</a:t>
            </a:r>
            <a:endParaRPr lang="en-US" sz="4200" dirty="0"/>
          </a:p>
        </p:txBody>
      </p:sp>
      <p:sp>
        <p:nvSpPr>
          <p:cNvPr id="3" name="Content Placeholder 2"/>
          <p:cNvSpPr>
            <a:spLocks noGrp="1"/>
          </p:cNvSpPr>
          <p:nvPr>
            <p:ph idx="1"/>
          </p:nvPr>
        </p:nvSpPr>
        <p:spPr>
          <a:xfrm>
            <a:off x="712788" y="3012142"/>
            <a:ext cx="7716838" cy="3738864"/>
          </a:xfrm>
        </p:spPr>
        <p:txBody>
          <a:bodyPr>
            <a:normAutofit fontScale="77500" lnSpcReduction="20000"/>
          </a:bodyPr>
          <a:lstStyle/>
          <a:p>
            <a:r>
              <a:rPr lang="en-US" dirty="0" smtClean="0"/>
              <a:t>Lack of graphics – keep it visual</a:t>
            </a:r>
          </a:p>
          <a:p>
            <a:r>
              <a:rPr lang="en-US" dirty="0" smtClean="0"/>
              <a:t>Poor organization- </a:t>
            </a:r>
            <a:r>
              <a:rPr lang="en-CA" dirty="0" smtClean="0"/>
              <a:t>main </a:t>
            </a:r>
            <a:r>
              <a:rPr lang="en-CA" dirty="0"/>
              <a:t>points hard to </a:t>
            </a:r>
            <a:r>
              <a:rPr lang="en-CA" dirty="0" smtClean="0"/>
              <a:t>find</a:t>
            </a:r>
            <a:endParaRPr lang="en-US" dirty="0" smtClean="0"/>
          </a:p>
          <a:p>
            <a:r>
              <a:rPr lang="en-US" dirty="0" smtClean="0"/>
              <a:t>Font too small</a:t>
            </a:r>
          </a:p>
          <a:p>
            <a:r>
              <a:rPr lang="en-CA" dirty="0" smtClean="0"/>
              <a:t>Hedging – using words like probably</a:t>
            </a:r>
            <a:r>
              <a:rPr lang="en-CA" dirty="0"/>
              <a:t>, perhaps, may, </a:t>
            </a:r>
            <a:r>
              <a:rPr lang="en-CA" dirty="0" smtClean="0"/>
              <a:t>might in abundance</a:t>
            </a:r>
          </a:p>
          <a:p>
            <a:r>
              <a:rPr lang="en-CA" dirty="0" smtClean="0"/>
              <a:t>Too much focus on the method</a:t>
            </a:r>
          </a:p>
          <a:p>
            <a:r>
              <a:rPr lang="en-CA" dirty="0"/>
              <a:t>Will readers be able to contact you? </a:t>
            </a:r>
            <a:endParaRPr lang="en-CA" dirty="0" smtClean="0"/>
          </a:p>
          <a:p>
            <a:r>
              <a:rPr lang="en-CA" dirty="0" smtClean="0"/>
              <a:t>Concluding with – “further research is required”</a:t>
            </a:r>
            <a:endParaRPr lang="en-US" dirty="0" smtClean="0"/>
          </a:p>
          <a:p>
            <a:endParaRPr lang="en-US" dirty="0" smtClean="0"/>
          </a:p>
        </p:txBody>
      </p:sp>
    </p:spTree>
    <p:extLst>
      <p:ext uri="{BB962C8B-B14F-4D97-AF65-F5344CB8AC3E}">
        <p14:creationId xmlns:p14="http://schemas.microsoft.com/office/powerpoint/2010/main" val="2783184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Your Poster</a:t>
            </a:r>
            <a:endParaRPr lang="en-US" dirty="0"/>
          </a:p>
        </p:txBody>
      </p:sp>
      <p:sp>
        <p:nvSpPr>
          <p:cNvPr id="3" name="Content Placeholder 2"/>
          <p:cNvSpPr>
            <a:spLocks noGrp="1"/>
          </p:cNvSpPr>
          <p:nvPr>
            <p:ph idx="1"/>
          </p:nvPr>
        </p:nvSpPr>
        <p:spPr>
          <a:xfrm>
            <a:off x="712788" y="3012142"/>
            <a:ext cx="7716838" cy="3845858"/>
          </a:xfrm>
        </p:spPr>
        <p:txBody>
          <a:bodyPr>
            <a:normAutofit/>
          </a:bodyPr>
          <a:lstStyle/>
          <a:p>
            <a:pPr marL="457200" indent="-457200">
              <a:buFont typeface="+mj-lt"/>
              <a:buAutoNum type="arabicPeriod"/>
            </a:pPr>
            <a:r>
              <a:rPr lang="en-CA" dirty="0" smtClean="0"/>
              <a:t>Arrive </a:t>
            </a:r>
            <a:r>
              <a:rPr lang="en-CA" dirty="0"/>
              <a:t>early at the display </a:t>
            </a:r>
            <a:r>
              <a:rPr lang="en-CA" dirty="0" smtClean="0"/>
              <a:t>site, bring supplies and a friend to help you hang your poster -- neatly</a:t>
            </a:r>
            <a:endParaRPr lang="en-CA" dirty="0"/>
          </a:p>
          <a:p>
            <a:pPr marL="457200" indent="-457200">
              <a:buFont typeface="+mj-lt"/>
              <a:buAutoNum type="arabicPeriod"/>
            </a:pPr>
            <a:r>
              <a:rPr lang="en-CA" dirty="0" smtClean="0"/>
              <a:t>Be at your </a:t>
            </a:r>
            <a:r>
              <a:rPr lang="en-CA" dirty="0"/>
              <a:t>poster during your assigned presentation </a:t>
            </a:r>
            <a:r>
              <a:rPr lang="en-CA" dirty="0" smtClean="0"/>
              <a:t>time</a:t>
            </a:r>
          </a:p>
          <a:p>
            <a:pPr marL="457200" indent="-457200">
              <a:buFont typeface="+mj-lt"/>
              <a:buAutoNum type="arabicPeriod"/>
            </a:pPr>
            <a:r>
              <a:rPr lang="en-CA" dirty="0" smtClean="0"/>
              <a:t>Bring miniature versions </a:t>
            </a:r>
            <a:r>
              <a:rPr lang="en-CA" dirty="0"/>
              <a:t>of your poster </a:t>
            </a:r>
            <a:r>
              <a:rPr lang="en-CA" dirty="0" smtClean="0"/>
              <a:t>and business cards</a:t>
            </a:r>
            <a:endParaRPr lang="en-CA" dirty="0"/>
          </a:p>
        </p:txBody>
      </p:sp>
    </p:spTree>
    <p:extLst>
      <p:ext uri="{BB962C8B-B14F-4D97-AF65-F5344CB8AC3E}">
        <p14:creationId xmlns:p14="http://schemas.microsoft.com/office/powerpoint/2010/main" val="24059971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Your Poster</a:t>
            </a:r>
            <a:endParaRPr lang="en-US" dirty="0"/>
          </a:p>
        </p:txBody>
      </p:sp>
      <p:sp>
        <p:nvSpPr>
          <p:cNvPr id="3" name="Content Placeholder 2"/>
          <p:cNvSpPr>
            <a:spLocks noGrp="1"/>
          </p:cNvSpPr>
          <p:nvPr>
            <p:ph idx="1"/>
          </p:nvPr>
        </p:nvSpPr>
        <p:spPr>
          <a:xfrm>
            <a:off x="712788" y="3012142"/>
            <a:ext cx="7716838" cy="3845858"/>
          </a:xfrm>
        </p:spPr>
        <p:txBody>
          <a:bodyPr>
            <a:normAutofit/>
          </a:bodyPr>
          <a:lstStyle/>
          <a:p>
            <a:pPr marL="355600" indent="-355600">
              <a:buNone/>
            </a:pPr>
            <a:r>
              <a:rPr lang="en-CA" dirty="0" smtClean="0"/>
              <a:t>4. Consider </a:t>
            </a:r>
            <a:r>
              <a:rPr lang="en-CA" dirty="0"/>
              <a:t>leaving a pen and pad inviting comments from viewers</a:t>
            </a:r>
          </a:p>
          <a:p>
            <a:pPr marL="0" indent="0">
              <a:buNone/>
            </a:pPr>
            <a:r>
              <a:rPr lang="en-CA" dirty="0" smtClean="0"/>
              <a:t>5. Prepare short and shorter “tours” of your poster</a:t>
            </a:r>
          </a:p>
          <a:p>
            <a:pPr marL="0" indent="0">
              <a:buNone/>
            </a:pPr>
            <a:r>
              <a:rPr lang="en-CA" dirty="0" smtClean="0"/>
              <a:t>6. Look enthusiastic and professional</a:t>
            </a:r>
            <a:endParaRPr lang="en-US" dirty="0"/>
          </a:p>
        </p:txBody>
      </p:sp>
    </p:spTree>
    <p:extLst>
      <p:ext uri="{BB962C8B-B14F-4D97-AF65-F5344CB8AC3E}">
        <p14:creationId xmlns:p14="http://schemas.microsoft.com/office/powerpoint/2010/main" val="2159229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719092"/>
            <a:ext cx="7716837" cy="1633492"/>
          </a:xfrm>
        </p:spPr>
        <p:txBody>
          <a:bodyPr/>
          <a:lstStyle/>
          <a:p>
            <a:r>
              <a:rPr lang="en-CA" dirty="0" smtClean="0"/>
              <a:t>Sample Posters</a:t>
            </a:r>
            <a:endParaRPr lang="en-CA" dirty="0"/>
          </a:p>
        </p:txBody>
      </p:sp>
    </p:spTree>
    <p:extLst>
      <p:ext uri="{BB962C8B-B14F-4D97-AF65-F5344CB8AC3E}">
        <p14:creationId xmlns:p14="http://schemas.microsoft.com/office/powerpoint/2010/main" val="3414073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619590706"/>
              </p:ext>
            </p:extLst>
          </p:nvPr>
        </p:nvGraphicFramePr>
        <p:xfrm>
          <a:off x="1223546" y="1337292"/>
          <a:ext cx="6838950" cy="5124450"/>
        </p:xfrm>
        <a:graphic>
          <a:graphicData uri="http://schemas.openxmlformats.org/presentationml/2006/ole">
            <mc:AlternateContent xmlns:mc="http://schemas.openxmlformats.org/markup-compatibility/2006">
              <mc:Choice xmlns:v="urn:schemas-microsoft-com:vml" Requires="v">
                <p:oleObj spid="_x0000_s2057" name="Acrobat Document" r:id="rId3" imgW="6838685" imgH="5124330" progId="AcroExch.Document.7">
                  <p:embed/>
                </p:oleObj>
              </mc:Choice>
              <mc:Fallback>
                <p:oleObj name="Acrobat Document" r:id="rId3" imgW="6838685" imgH="5124330" progId="AcroExch.Document.7">
                  <p:embed/>
                  <p:pic>
                    <p:nvPicPr>
                      <p:cNvPr id="0" name=""/>
                      <p:cNvPicPr/>
                      <p:nvPr/>
                    </p:nvPicPr>
                    <p:blipFill>
                      <a:blip r:embed="rId4"/>
                      <a:stretch>
                        <a:fillRect/>
                      </a:stretch>
                    </p:blipFill>
                    <p:spPr>
                      <a:xfrm>
                        <a:off x="1223546" y="1337292"/>
                        <a:ext cx="6838950" cy="5124450"/>
                      </a:xfrm>
                      <a:prstGeom prst="rect">
                        <a:avLst/>
                      </a:prstGeom>
                    </p:spPr>
                  </p:pic>
                </p:oleObj>
              </mc:Fallback>
            </mc:AlternateContent>
          </a:graphicData>
        </a:graphic>
      </p:graphicFrame>
    </p:spTree>
    <p:extLst>
      <p:ext uri="{BB962C8B-B14F-4D97-AF65-F5344CB8AC3E}">
        <p14:creationId xmlns:p14="http://schemas.microsoft.com/office/powerpoint/2010/main" val="87091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7346"/>
            <a:ext cx="4572000" cy="5632311"/>
          </a:xfrm>
          <a:prstGeom prst="rect">
            <a:avLst/>
          </a:prstGeom>
        </p:spPr>
        <p:txBody>
          <a:bodyPr>
            <a:spAutoFit/>
          </a:bodyPr>
          <a:lstStyle/>
          <a:p>
            <a:endParaRPr lang="en-CA" dirty="0" smtClean="0"/>
          </a:p>
          <a:p>
            <a:endParaRPr lang="en-CA" dirty="0"/>
          </a:p>
          <a:p>
            <a:endParaRPr lang="en-CA" dirty="0" smtClean="0"/>
          </a:p>
          <a:p>
            <a:endParaRPr lang="en-CA" dirty="0"/>
          </a:p>
          <a:p>
            <a:r>
              <a:rPr lang="en-CA" dirty="0" smtClean="0">
                <a:solidFill>
                  <a:schemeClr val="bg1"/>
                </a:solidFill>
              </a:rPr>
              <a:t>Improvements…</a:t>
            </a:r>
          </a:p>
          <a:p>
            <a:endParaRPr lang="en-CA" dirty="0" smtClean="0">
              <a:solidFill>
                <a:schemeClr val="bg1"/>
              </a:solidFill>
            </a:endParaRPr>
          </a:p>
          <a:p>
            <a:pPr marL="285750" indent="-285750">
              <a:buFont typeface="Arial" charset="0"/>
              <a:buChar char="•"/>
            </a:pPr>
            <a:r>
              <a:rPr lang="en-CA" dirty="0" smtClean="0">
                <a:solidFill>
                  <a:schemeClr val="bg1"/>
                </a:solidFill>
              </a:rPr>
              <a:t>Title could be more specific – a simple answer to one central question</a:t>
            </a:r>
          </a:p>
          <a:p>
            <a:endParaRPr lang="en-CA" dirty="0" smtClean="0">
              <a:solidFill>
                <a:schemeClr val="bg1"/>
              </a:solidFill>
            </a:endParaRPr>
          </a:p>
          <a:p>
            <a:pPr marL="285750" indent="-285750">
              <a:buFont typeface="Arial" charset="0"/>
              <a:buChar char="•"/>
            </a:pPr>
            <a:r>
              <a:rPr lang="en-CA" dirty="0" smtClean="0">
                <a:solidFill>
                  <a:schemeClr val="bg1"/>
                </a:solidFill>
              </a:rPr>
              <a:t>Red </a:t>
            </a:r>
            <a:r>
              <a:rPr lang="en-CA" dirty="0">
                <a:solidFill>
                  <a:schemeClr val="bg1"/>
                </a:solidFill>
              </a:rPr>
              <a:t>color </a:t>
            </a:r>
            <a:r>
              <a:rPr lang="en-CA" dirty="0" smtClean="0">
                <a:solidFill>
                  <a:schemeClr val="bg1"/>
                </a:solidFill>
              </a:rPr>
              <a:t>makes (take away messages) harder </a:t>
            </a:r>
            <a:r>
              <a:rPr lang="en-CA" dirty="0">
                <a:solidFill>
                  <a:schemeClr val="bg1"/>
                </a:solidFill>
              </a:rPr>
              <a:t>to </a:t>
            </a:r>
            <a:r>
              <a:rPr lang="en-CA" dirty="0" smtClean="0">
                <a:solidFill>
                  <a:schemeClr val="bg1"/>
                </a:solidFill>
              </a:rPr>
              <a:t>read - a </a:t>
            </a:r>
            <a:r>
              <a:rPr lang="en-CA" dirty="0">
                <a:solidFill>
                  <a:schemeClr val="bg1"/>
                </a:solidFill>
              </a:rPr>
              <a:t>darker </a:t>
            </a:r>
            <a:r>
              <a:rPr lang="en-CA" dirty="0" smtClean="0">
                <a:solidFill>
                  <a:schemeClr val="bg1"/>
                </a:solidFill>
              </a:rPr>
              <a:t>colour perhaps?</a:t>
            </a:r>
          </a:p>
          <a:p>
            <a:endParaRPr lang="en-CA" dirty="0" smtClean="0">
              <a:solidFill>
                <a:schemeClr val="bg1"/>
              </a:solidFill>
            </a:endParaRPr>
          </a:p>
          <a:p>
            <a:pPr marL="285750" indent="-285750">
              <a:buFont typeface="Arial" charset="0"/>
              <a:buChar char="•"/>
            </a:pPr>
            <a:r>
              <a:rPr lang="en-CA" dirty="0" smtClean="0">
                <a:solidFill>
                  <a:schemeClr val="bg1"/>
                </a:solidFill>
              </a:rPr>
              <a:t>Improve white space by removing </a:t>
            </a:r>
            <a:r>
              <a:rPr lang="en-CA" dirty="0">
                <a:solidFill>
                  <a:schemeClr val="bg1"/>
                </a:solidFill>
              </a:rPr>
              <a:t>the box lines around the sections </a:t>
            </a:r>
            <a:endParaRPr lang="en-CA" dirty="0" smtClean="0">
              <a:solidFill>
                <a:schemeClr val="bg1"/>
              </a:solidFill>
            </a:endParaRPr>
          </a:p>
          <a:p>
            <a:endParaRPr lang="en-CA" dirty="0" smtClean="0">
              <a:solidFill>
                <a:schemeClr val="bg1"/>
              </a:solidFill>
            </a:endParaRPr>
          </a:p>
          <a:p>
            <a:pPr marL="285750" indent="-285750">
              <a:buFont typeface="Arial" charset="0"/>
              <a:buChar char="•"/>
            </a:pPr>
            <a:r>
              <a:rPr lang="en-CA" dirty="0" smtClean="0">
                <a:solidFill>
                  <a:schemeClr val="bg1"/>
                </a:solidFill>
              </a:rPr>
              <a:t>Left justified – easier to read and also justifying makes natural box lines</a:t>
            </a:r>
            <a:endParaRPr lang="en-CA" dirty="0">
              <a:solidFill>
                <a:schemeClr val="bg1"/>
              </a:solidFill>
            </a:endParaRPr>
          </a:p>
        </p:txBody>
      </p:sp>
    </p:spTree>
    <p:extLst>
      <p:ext uri="{BB962C8B-B14F-4D97-AF65-F5344CB8AC3E}">
        <p14:creationId xmlns:p14="http://schemas.microsoft.com/office/powerpoint/2010/main" val="1006102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08511007"/>
              </p:ext>
            </p:extLst>
          </p:nvPr>
        </p:nvGraphicFramePr>
        <p:xfrm>
          <a:off x="804863" y="609600"/>
          <a:ext cx="7534275" cy="5638800"/>
        </p:xfrm>
        <a:graphic>
          <a:graphicData uri="http://schemas.openxmlformats.org/presentationml/2006/ole">
            <mc:AlternateContent xmlns:mc="http://schemas.openxmlformats.org/markup-compatibility/2006">
              <mc:Choice xmlns:v="urn:schemas-microsoft-com:vml" Requires="v">
                <p:oleObj spid="_x0000_s4104" name="Acrobat Document" r:id="rId3" imgW="7534008" imgH="5638680" progId="AcroExch.Document.7">
                  <p:embed/>
                </p:oleObj>
              </mc:Choice>
              <mc:Fallback>
                <p:oleObj name="Acrobat Document" r:id="rId3" imgW="7534008" imgH="5638680" progId="AcroExch.Document.7">
                  <p:embed/>
                  <p:pic>
                    <p:nvPicPr>
                      <p:cNvPr id="0" name=""/>
                      <p:cNvPicPr/>
                      <p:nvPr/>
                    </p:nvPicPr>
                    <p:blipFill>
                      <a:blip r:embed="rId4"/>
                      <a:stretch>
                        <a:fillRect/>
                      </a:stretch>
                    </p:blipFill>
                    <p:spPr>
                      <a:xfrm>
                        <a:off x="804863" y="609600"/>
                        <a:ext cx="7534275" cy="5638800"/>
                      </a:xfrm>
                      <a:prstGeom prst="rect">
                        <a:avLst/>
                      </a:prstGeom>
                    </p:spPr>
                  </p:pic>
                </p:oleObj>
              </mc:Fallback>
            </mc:AlternateContent>
          </a:graphicData>
        </a:graphic>
      </p:graphicFrame>
    </p:spTree>
    <p:extLst>
      <p:ext uri="{BB962C8B-B14F-4D97-AF65-F5344CB8AC3E}">
        <p14:creationId xmlns:p14="http://schemas.microsoft.com/office/powerpoint/2010/main" val="3273124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741646"/>
            <a:ext cx="4572000" cy="8494633"/>
          </a:xfrm>
          <a:prstGeom prst="rect">
            <a:avLst/>
          </a:prstGeom>
        </p:spPr>
        <p:txBody>
          <a:bodyPr>
            <a:spAutoFit/>
          </a:bodyPr>
          <a:lstStyle/>
          <a:p>
            <a:r>
              <a:rPr lang="en-CA" dirty="0" smtClean="0"/>
              <a:t>Comment ---</a:t>
            </a:r>
          </a:p>
          <a:p>
            <a:endParaRPr lang="en-CA" dirty="0"/>
          </a:p>
          <a:p>
            <a:r>
              <a:rPr lang="en-CA" dirty="0" smtClean="0"/>
              <a:t>*text </a:t>
            </a:r>
            <a:r>
              <a:rPr lang="en-CA" dirty="0"/>
              <a:t>sections are too heavy on text and the use a right justified margin makes it extremely difficult to read. Instead</a:t>
            </a:r>
            <a:r>
              <a:rPr lang="en-CA" dirty="0" smtClean="0"/>
              <a:t>, use bulleted phrases</a:t>
            </a:r>
          </a:p>
          <a:p>
            <a:endParaRPr lang="en-CA" dirty="0"/>
          </a:p>
          <a:p>
            <a:endParaRPr lang="en-CA" sz="2000" dirty="0" smtClean="0"/>
          </a:p>
          <a:p>
            <a:endParaRPr lang="en-CA" sz="2000" dirty="0"/>
          </a:p>
          <a:p>
            <a:endParaRPr lang="en-CA" sz="2000" dirty="0" smtClean="0"/>
          </a:p>
          <a:p>
            <a:endParaRPr lang="en-CA" sz="2000" dirty="0"/>
          </a:p>
          <a:p>
            <a:r>
              <a:rPr lang="en-CA" sz="2000" dirty="0" smtClean="0">
                <a:solidFill>
                  <a:schemeClr val="bg1"/>
                </a:solidFill>
              </a:rPr>
              <a:t>Comments…</a:t>
            </a:r>
          </a:p>
          <a:p>
            <a:endParaRPr lang="en-CA" sz="2000" dirty="0">
              <a:solidFill>
                <a:schemeClr val="bg1"/>
              </a:solidFill>
            </a:endParaRPr>
          </a:p>
          <a:p>
            <a:endParaRPr lang="en-CA" sz="2000" dirty="0" smtClean="0">
              <a:solidFill>
                <a:schemeClr val="bg1"/>
              </a:solidFill>
            </a:endParaRPr>
          </a:p>
          <a:p>
            <a:pPr marL="342900" indent="-342900">
              <a:buFont typeface="Arial" charset="0"/>
              <a:buChar char="•"/>
            </a:pPr>
            <a:r>
              <a:rPr lang="en-CA" sz="2000" dirty="0" smtClean="0">
                <a:solidFill>
                  <a:schemeClr val="bg1"/>
                </a:solidFill>
              </a:rPr>
              <a:t>Should be left-justified</a:t>
            </a:r>
          </a:p>
          <a:p>
            <a:pPr marL="342900" indent="-342900">
              <a:buFont typeface="Arial" charset="0"/>
              <a:buChar char="•"/>
            </a:pPr>
            <a:endParaRPr lang="en-CA" sz="2000" dirty="0">
              <a:solidFill>
                <a:schemeClr val="bg1"/>
              </a:solidFill>
            </a:endParaRPr>
          </a:p>
          <a:p>
            <a:pPr marL="342900" indent="-342900">
              <a:buFont typeface="Arial" charset="0"/>
              <a:buChar char="•"/>
            </a:pPr>
            <a:r>
              <a:rPr lang="en-CA" sz="2000" dirty="0" smtClean="0">
                <a:solidFill>
                  <a:schemeClr val="bg1"/>
                </a:solidFill>
              </a:rPr>
              <a:t>Graphics </a:t>
            </a:r>
            <a:r>
              <a:rPr lang="en-CA" sz="2000" dirty="0">
                <a:solidFill>
                  <a:schemeClr val="bg1"/>
                </a:solidFill>
              </a:rPr>
              <a:t>need large, readable “headline” titles </a:t>
            </a:r>
            <a:r>
              <a:rPr lang="en-CA" sz="2000" dirty="0" smtClean="0">
                <a:solidFill>
                  <a:schemeClr val="bg1"/>
                </a:solidFill>
              </a:rPr>
              <a:t>(like </a:t>
            </a:r>
            <a:r>
              <a:rPr lang="en-CA" sz="2000" dirty="0">
                <a:solidFill>
                  <a:schemeClr val="bg1"/>
                </a:solidFill>
              </a:rPr>
              <a:t>you would see in a newspaper) that communicates the “takeaway” for the </a:t>
            </a:r>
            <a:r>
              <a:rPr lang="en-CA" sz="2000" dirty="0" smtClean="0">
                <a:solidFill>
                  <a:schemeClr val="bg1"/>
                </a:solidFill>
              </a:rPr>
              <a:t>graphic</a:t>
            </a:r>
          </a:p>
          <a:p>
            <a:pPr marL="342900" indent="-342900">
              <a:buFont typeface="Arial" charset="0"/>
              <a:buChar char="•"/>
            </a:pPr>
            <a:endParaRPr lang="en-CA" sz="2000" dirty="0" smtClean="0">
              <a:solidFill>
                <a:schemeClr val="bg1"/>
              </a:solidFill>
            </a:endParaRPr>
          </a:p>
          <a:p>
            <a:pPr marL="342900" indent="-342900">
              <a:buFont typeface="Arial" charset="0"/>
              <a:buChar char="•"/>
            </a:pPr>
            <a:r>
              <a:rPr lang="en-CA" sz="2000" dirty="0" smtClean="0">
                <a:solidFill>
                  <a:schemeClr val="bg1"/>
                </a:solidFill>
              </a:rPr>
              <a:t>The dark </a:t>
            </a:r>
            <a:r>
              <a:rPr lang="en-CA" sz="2000" dirty="0">
                <a:solidFill>
                  <a:schemeClr val="bg1"/>
                </a:solidFill>
              </a:rPr>
              <a:t>blue background detracts from the overall white space </a:t>
            </a:r>
            <a:r>
              <a:rPr lang="en-CA" sz="2000" dirty="0" smtClean="0">
                <a:solidFill>
                  <a:schemeClr val="bg1"/>
                </a:solidFill>
              </a:rPr>
              <a:t>- the </a:t>
            </a:r>
            <a:r>
              <a:rPr lang="en-CA" sz="2000" dirty="0">
                <a:solidFill>
                  <a:schemeClr val="bg1"/>
                </a:solidFill>
              </a:rPr>
              <a:t>blue </a:t>
            </a:r>
            <a:r>
              <a:rPr lang="en-CA" sz="2000" dirty="0" smtClean="0">
                <a:solidFill>
                  <a:schemeClr val="bg1"/>
                </a:solidFill>
              </a:rPr>
              <a:t>background forced </a:t>
            </a:r>
            <a:r>
              <a:rPr lang="en-CA" sz="2000" dirty="0">
                <a:solidFill>
                  <a:schemeClr val="bg1"/>
                </a:solidFill>
              </a:rPr>
              <a:t>to use </a:t>
            </a:r>
            <a:r>
              <a:rPr lang="en-CA" sz="2000" dirty="0" smtClean="0">
                <a:solidFill>
                  <a:schemeClr val="bg1"/>
                </a:solidFill>
              </a:rPr>
              <a:t>of light </a:t>
            </a:r>
            <a:r>
              <a:rPr lang="en-CA" sz="2000" dirty="0">
                <a:solidFill>
                  <a:schemeClr val="bg1"/>
                </a:solidFill>
              </a:rPr>
              <a:t>text for the </a:t>
            </a:r>
            <a:r>
              <a:rPr lang="en-CA" sz="2000" dirty="0" smtClean="0">
                <a:solidFill>
                  <a:schemeClr val="bg1"/>
                </a:solidFill>
              </a:rPr>
              <a:t>title</a:t>
            </a:r>
          </a:p>
          <a:p>
            <a:endParaRPr lang="en-CA" sz="2000" dirty="0"/>
          </a:p>
        </p:txBody>
      </p:sp>
    </p:spTree>
    <p:extLst>
      <p:ext uri="{BB962C8B-B14F-4D97-AF65-F5344CB8AC3E}">
        <p14:creationId xmlns:p14="http://schemas.microsoft.com/office/powerpoint/2010/main" val="3531799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OUTCOMES</a:t>
            </a:r>
            <a:endParaRPr lang="en-US" dirty="0"/>
          </a:p>
        </p:txBody>
      </p:sp>
      <p:sp>
        <p:nvSpPr>
          <p:cNvPr id="3" name="Content Placeholder 2"/>
          <p:cNvSpPr>
            <a:spLocks noGrp="1"/>
          </p:cNvSpPr>
          <p:nvPr>
            <p:ph idx="1"/>
          </p:nvPr>
        </p:nvSpPr>
        <p:spPr>
          <a:xfrm>
            <a:off x="712788" y="2819401"/>
            <a:ext cx="7716838" cy="3869266"/>
          </a:xfrm>
        </p:spPr>
        <p:txBody>
          <a:bodyPr>
            <a:normAutofit lnSpcReduction="10000"/>
          </a:bodyPr>
          <a:lstStyle/>
          <a:p>
            <a:r>
              <a:rPr lang="en-US" dirty="0" smtClean="0"/>
              <a:t>Identify </a:t>
            </a:r>
            <a:r>
              <a:rPr lang="en-CA" dirty="0" smtClean="0"/>
              <a:t>the primary uses of academic posters</a:t>
            </a:r>
          </a:p>
          <a:p>
            <a:r>
              <a:rPr lang="en-CA" dirty="0" smtClean="0"/>
              <a:t>Describe steps in making an effective poster</a:t>
            </a:r>
          </a:p>
          <a:p>
            <a:r>
              <a:rPr lang="en-CA" dirty="0" smtClean="0"/>
              <a:t>List common easy to correct poster problems</a:t>
            </a:r>
          </a:p>
          <a:p>
            <a:r>
              <a:rPr lang="en-CA" dirty="0" smtClean="0"/>
              <a:t>Discuss considerations related to poster presentations</a:t>
            </a:r>
          </a:p>
          <a:p>
            <a:r>
              <a:rPr lang="en-CA" dirty="0" smtClean="0"/>
              <a:t>Critique sample posters</a:t>
            </a:r>
            <a:endParaRPr lang="en-CA" dirty="0"/>
          </a:p>
          <a:p>
            <a:r>
              <a:rPr lang="en-CA" dirty="0" smtClean="0"/>
              <a:t>Review resources </a:t>
            </a:r>
            <a:r>
              <a:rPr lang="en-CA" dirty="0"/>
              <a:t>and r</a:t>
            </a:r>
            <a:r>
              <a:rPr lang="en-CA" dirty="0" smtClean="0"/>
              <a:t>eferences</a:t>
            </a:r>
            <a:endParaRPr lang="en-CA" dirty="0"/>
          </a:p>
        </p:txBody>
      </p:sp>
    </p:spTree>
    <p:extLst>
      <p:ext uri="{BB962C8B-B14F-4D97-AF65-F5344CB8AC3E}">
        <p14:creationId xmlns:p14="http://schemas.microsoft.com/office/powerpoint/2010/main" val="5419044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th\Desktop\messy 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113"/>
            <a:ext cx="8229600" cy="658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23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Comments?</a:t>
            </a:r>
            <a:endParaRPr lang="en-CA" dirty="0"/>
          </a:p>
        </p:txBody>
      </p:sp>
      <p:sp>
        <p:nvSpPr>
          <p:cNvPr id="3" name="Content Placeholder 2"/>
          <p:cNvSpPr>
            <a:spLocks noGrp="1"/>
          </p:cNvSpPr>
          <p:nvPr>
            <p:ph sz="half" idx="1"/>
          </p:nvPr>
        </p:nvSpPr>
        <p:spPr/>
        <p:txBody>
          <a:bodyPr/>
          <a:lstStyle/>
          <a:p>
            <a:r>
              <a:rPr lang="en-CA" dirty="0" smtClean="0"/>
              <a:t>Layout?</a:t>
            </a:r>
          </a:p>
          <a:p>
            <a:r>
              <a:rPr lang="en-CA" dirty="0" smtClean="0"/>
              <a:t>Graphics?</a:t>
            </a:r>
          </a:p>
          <a:p>
            <a:r>
              <a:rPr lang="en-CA" dirty="0" smtClean="0"/>
              <a:t>Colours?</a:t>
            </a:r>
          </a:p>
          <a:p>
            <a:r>
              <a:rPr lang="en-CA" dirty="0" smtClean="0"/>
              <a:t>Titles?</a:t>
            </a:r>
          </a:p>
          <a:p>
            <a:endParaRPr lang="en-CA" dirty="0"/>
          </a:p>
        </p:txBody>
      </p:sp>
      <p:sp>
        <p:nvSpPr>
          <p:cNvPr id="4" name="Content Placeholder 3"/>
          <p:cNvSpPr>
            <a:spLocks noGrp="1"/>
          </p:cNvSpPr>
          <p:nvPr>
            <p:ph sz="half" idx="2"/>
          </p:nvPr>
        </p:nvSpPr>
        <p:spPr/>
        <p:txBody>
          <a:bodyPr/>
          <a:lstStyle/>
          <a:p>
            <a:r>
              <a:rPr lang="en-CA" dirty="0" smtClean="0"/>
              <a:t>Organization?</a:t>
            </a:r>
          </a:p>
          <a:p>
            <a:r>
              <a:rPr lang="en-CA" dirty="0" smtClean="0"/>
              <a:t>Amount of text?</a:t>
            </a:r>
          </a:p>
          <a:p>
            <a:r>
              <a:rPr lang="en-CA" dirty="0" smtClean="0"/>
              <a:t>Justification?</a:t>
            </a:r>
            <a:endParaRPr lang="en-CA" dirty="0"/>
          </a:p>
        </p:txBody>
      </p:sp>
    </p:spTree>
    <p:extLst>
      <p:ext uri="{BB962C8B-B14F-4D97-AF65-F5344CB8AC3E}">
        <p14:creationId xmlns:p14="http://schemas.microsoft.com/office/powerpoint/2010/main" val="59690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42298848"/>
              </p:ext>
            </p:extLst>
          </p:nvPr>
        </p:nvGraphicFramePr>
        <p:xfrm>
          <a:off x="3135313" y="1397000"/>
          <a:ext cx="2873375" cy="4064000"/>
        </p:xfrm>
        <a:graphic>
          <a:graphicData uri="http://schemas.openxmlformats.org/presentationml/2006/ole">
            <mc:AlternateContent xmlns:mc="http://schemas.openxmlformats.org/markup-compatibility/2006">
              <mc:Choice xmlns:v="urn:schemas-microsoft-com:vml" Requires="v">
                <p:oleObj spid="_x0000_s5134" name="Acrobat Document" r:id="rId3" imgW="22707375" imgH="32108670" progId="AcroExch.Document.7">
                  <p:embed/>
                </p:oleObj>
              </mc:Choice>
              <mc:Fallback>
                <p:oleObj name="Acrobat Document" r:id="rId3" imgW="22707375" imgH="32108670" progId="AcroExch.Document.7">
                  <p:embed/>
                  <p:pic>
                    <p:nvPicPr>
                      <p:cNvPr id="0" name=""/>
                      <p:cNvPicPr/>
                      <p:nvPr/>
                    </p:nvPicPr>
                    <p:blipFill>
                      <a:blip r:embed="rId4"/>
                      <a:stretch>
                        <a:fillRect/>
                      </a:stretch>
                    </p:blipFill>
                    <p:spPr>
                      <a:xfrm>
                        <a:off x="3135313" y="1397000"/>
                        <a:ext cx="2873375" cy="40640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149614751"/>
              </p:ext>
            </p:extLst>
          </p:nvPr>
        </p:nvGraphicFramePr>
        <p:xfrm>
          <a:off x="2955154" y="1623982"/>
          <a:ext cx="3427413" cy="4570412"/>
        </p:xfrm>
        <a:graphic>
          <a:graphicData uri="http://schemas.openxmlformats.org/presentationml/2006/ole">
            <mc:AlternateContent xmlns:mc="http://schemas.openxmlformats.org/markup-compatibility/2006">
              <mc:Choice xmlns:v="urn:schemas-microsoft-com:vml" Requires="v">
                <p:oleObj spid="_x0000_s5135" name="Presentation" r:id="rId6" imgW="3427491" imgH="4570463" progId="PowerPoint.Show.8">
                  <p:embed/>
                </p:oleObj>
              </mc:Choice>
              <mc:Fallback>
                <p:oleObj name="Presentation" r:id="rId6" imgW="3427491" imgH="4570463" progId="PowerPoint.Show.8">
                  <p:embed/>
                  <p:pic>
                    <p:nvPicPr>
                      <p:cNvPr id="0" name=""/>
                      <p:cNvPicPr/>
                      <p:nvPr/>
                    </p:nvPicPr>
                    <p:blipFill>
                      <a:blip r:embed="rId7"/>
                      <a:stretch>
                        <a:fillRect/>
                      </a:stretch>
                    </p:blipFill>
                    <p:spPr>
                      <a:xfrm>
                        <a:off x="2955154" y="1623982"/>
                        <a:ext cx="3427413" cy="4570412"/>
                      </a:xfrm>
                      <a:prstGeom prst="rect">
                        <a:avLst/>
                      </a:prstGeom>
                    </p:spPr>
                  </p:pic>
                </p:oleObj>
              </mc:Fallback>
            </mc:AlternateContent>
          </a:graphicData>
        </a:graphic>
      </p:graphicFrame>
    </p:spTree>
    <p:extLst>
      <p:ext uri="{BB962C8B-B14F-4D97-AF65-F5344CB8AC3E}">
        <p14:creationId xmlns:p14="http://schemas.microsoft.com/office/powerpoint/2010/main" val="1477081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63413828"/>
              </p:ext>
            </p:extLst>
          </p:nvPr>
        </p:nvGraphicFramePr>
        <p:xfrm>
          <a:off x="1862138" y="1397000"/>
          <a:ext cx="5418137" cy="4064000"/>
        </p:xfrm>
        <a:graphic>
          <a:graphicData uri="http://schemas.openxmlformats.org/presentationml/2006/ole">
            <mc:AlternateContent xmlns:mc="http://schemas.openxmlformats.org/markup-compatibility/2006">
              <mc:Choice xmlns:v="urn:schemas-microsoft-com:vml" Requires="v">
                <p:oleObj spid="_x0000_s6150" name="Acrobat Document" r:id="rId3" imgW="32918400" imgH="24688800" progId="AcroExch.Document.7">
                  <p:embed/>
                </p:oleObj>
              </mc:Choice>
              <mc:Fallback>
                <p:oleObj name="Acrobat Document" r:id="rId3" imgW="32918400" imgH="24688800" progId="AcroExch.Document.7">
                  <p:embed/>
                  <p:pic>
                    <p:nvPicPr>
                      <p:cNvPr id="0" name=""/>
                      <p:cNvPicPr/>
                      <p:nvPr/>
                    </p:nvPicPr>
                    <p:blipFill>
                      <a:blip r:embed="rId4"/>
                      <a:stretch>
                        <a:fillRect/>
                      </a:stretch>
                    </p:blipFill>
                    <p:spPr>
                      <a:xfrm>
                        <a:off x="1862138" y="1397000"/>
                        <a:ext cx="5418137" cy="4064000"/>
                      </a:xfrm>
                      <a:prstGeom prst="rect">
                        <a:avLst/>
                      </a:prstGeom>
                    </p:spPr>
                  </p:pic>
                </p:oleObj>
              </mc:Fallback>
            </mc:AlternateContent>
          </a:graphicData>
        </a:graphic>
      </p:graphicFrame>
    </p:spTree>
    <p:extLst>
      <p:ext uri="{BB962C8B-B14F-4D97-AF65-F5344CB8AC3E}">
        <p14:creationId xmlns:p14="http://schemas.microsoft.com/office/powerpoint/2010/main" val="254149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58847"/>
            <a:ext cx="4572000" cy="6678751"/>
          </a:xfrm>
          <a:prstGeom prst="rect">
            <a:avLst/>
          </a:prstGeom>
        </p:spPr>
        <p:txBody>
          <a:bodyPr>
            <a:spAutoFit/>
          </a:bodyPr>
          <a:lstStyle/>
          <a:p>
            <a:endParaRPr lang="en-CA" dirty="0" smtClean="0">
              <a:latin typeface="Arial" pitchFamily="34" charset="0"/>
              <a:cs typeface="Arial" pitchFamily="34" charset="0"/>
            </a:endParaRPr>
          </a:p>
          <a:p>
            <a:endParaRPr lang="en-CA" dirty="0">
              <a:latin typeface="Arial" pitchFamily="34" charset="0"/>
              <a:cs typeface="Arial" pitchFamily="34" charset="0"/>
            </a:endParaRPr>
          </a:p>
          <a:p>
            <a:endParaRPr lang="en-CA" dirty="0" smtClean="0">
              <a:latin typeface="Arial" pitchFamily="34" charset="0"/>
              <a:cs typeface="Arial" pitchFamily="34" charset="0"/>
            </a:endParaRPr>
          </a:p>
          <a:p>
            <a:endParaRPr lang="en-CA" dirty="0">
              <a:latin typeface="Arial" pitchFamily="34" charset="0"/>
              <a:cs typeface="Arial" pitchFamily="34" charset="0"/>
            </a:endParaRPr>
          </a:p>
          <a:p>
            <a:endParaRPr lang="en-CA" sz="2000" b="1" dirty="0" smtClean="0">
              <a:latin typeface="Arial" pitchFamily="34" charset="0"/>
              <a:cs typeface="Arial" pitchFamily="34" charset="0"/>
            </a:endParaRPr>
          </a:p>
          <a:p>
            <a:r>
              <a:rPr lang="en-CA" sz="2000" b="1" dirty="0" smtClean="0">
                <a:solidFill>
                  <a:schemeClr val="bg1"/>
                </a:solidFill>
                <a:latin typeface="Arial" pitchFamily="34" charset="0"/>
                <a:cs typeface="Arial" pitchFamily="34" charset="0"/>
              </a:rPr>
              <a:t>Poster Creation Details….</a:t>
            </a:r>
            <a:endParaRPr lang="en-CA" sz="2000" b="1" dirty="0">
              <a:solidFill>
                <a:schemeClr val="bg1"/>
              </a:solidFill>
              <a:latin typeface="Arial" pitchFamily="34" charset="0"/>
              <a:cs typeface="Arial" pitchFamily="34" charset="0"/>
            </a:endParaRPr>
          </a:p>
          <a:p>
            <a:endParaRPr lang="en-CA" sz="1600" dirty="0">
              <a:solidFill>
                <a:schemeClr val="bg1"/>
              </a:solidFill>
              <a:latin typeface="Arial" pitchFamily="34" charset="0"/>
              <a:cs typeface="Arial" pitchFamily="34" charset="0"/>
            </a:endParaRPr>
          </a:p>
          <a:p>
            <a:pPr marL="285750" indent="-285750">
              <a:buFont typeface="Arial" pitchFamily="34" charset="0"/>
              <a:buChar char="•"/>
            </a:pPr>
            <a:r>
              <a:rPr lang="en-CA" sz="1600" dirty="0" smtClean="0">
                <a:solidFill>
                  <a:schemeClr val="bg1"/>
                </a:solidFill>
                <a:latin typeface="Arial" pitchFamily="34" charset="0"/>
                <a:cs typeface="Arial" pitchFamily="34" charset="0"/>
              </a:rPr>
              <a:t>Poster - Adobe Illustrator</a:t>
            </a:r>
          </a:p>
          <a:p>
            <a:pPr marL="285750" indent="-285750">
              <a:buFont typeface="Arial" pitchFamily="34" charset="0"/>
              <a:buChar char="•"/>
            </a:pPr>
            <a:endParaRPr lang="en-CA" sz="1600" dirty="0" smtClean="0">
              <a:solidFill>
                <a:schemeClr val="bg1"/>
              </a:solidFill>
              <a:latin typeface="Arial" pitchFamily="34" charset="0"/>
              <a:cs typeface="Arial" pitchFamily="34" charset="0"/>
            </a:endParaRPr>
          </a:p>
          <a:p>
            <a:pPr marL="285750" indent="-285750">
              <a:buFont typeface="Arial" pitchFamily="34" charset="0"/>
              <a:buChar char="•"/>
            </a:pPr>
            <a:r>
              <a:rPr lang="en-CA" sz="1600" dirty="0" smtClean="0">
                <a:solidFill>
                  <a:schemeClr val="bg1"/>
                </a:solidFill>
                <a:latin typeface="Arial" pitchFamily="34" charset="0"/>
                <a:cs typeface="Arial" pitchFamily="34" charset="0"/>
              </a:rPr>
              <a:t>Edited the </a:t>
            </a:r>
            <a:r>
              <a:rPr lang="en-CA" sz="1600" dirty="0">
                <a:solidFill>
                  <a:schemeClr val="bg1"/>
                </a:solidFill>
                <a:latin typeface="Arial" pitchFamily="34" charset="0"/>
                <a:cs typeface="Arial" pitchFamily="34" charset="0"/>
              </a:rPr>
              <a:t>photos to </a:t>
            </a:r>
            <a:r>
              <a:rPr lang="en-CA" sz="1600" dirty="0" smtClean="0">
                <a:solidFill>
                  <a:schemeClr val="bg1"/>
                </a:solidFill>
                <a:latin typeface="Arial" pitchFamily="34" charset="0"/>
                <a:cs typeface="Arial" pitchFamily="34" charset="0"/>
              </a:rPr>
              <a:t>give </a:t>
            </a:r>
            <a:r>
              <a:rPr lang="en-CA" sz="1600" dirty="0">
                <a:solidFill>
                  <a:schemeClr val="bg1"/>
                </a:solidFill>
                <a:latin typeface="Arial" pitchFamily="34" charset="0"/>
                <a:cs typeface="Arial" pitchFamily="34" charset="0"/>
              </a:rPr>
              <a:t>them an old style look (e.g. instants of the 1970s or 1980s) or other </a:t>
            </a:r>
            <a:r>
              <a:rPr lang="en-CA" sz="1600" dirty="0" smtClean="0">
                <a:solidFill>
                  <a:schemeClr val="bg1"/>
                </a:solidFill>
                <a:latin typeface="Arial" pitchFamily="34" charset="0"/>
                <a:cs typeface="Arial" pitchFamily="34" charset="0"/>
              </a:rPr>
              <a:t>effects </a:t>
            </a:r>
            <a:r>
              <a:rPr lang="en-CA" sz="1600" dirty="0">
                <a:solidFill>
                  <a:schemeClr val="bg1"/>
                </a:solidFill>
                <a:latin typeface="Arial" pitchFamily="34" charset="0"/>
                <a:cs typeface="Arial" pitchFamily="34" charset="0"/>
              </a:rPr>
              <a:t>using Adobe Photoshop and </a:t>
            </a:r>
            <a:r>
              <a:rPr lang="en-CA" sz="1600" dirty="0" err="1">
                <a:solidFill>
                  <a:schemeClr val="bg1"/>
                </a:solidFill>
                <a:latin typeface="Arial" pitchFamily="34" charset="0"/>
                <a:cs typeface="Arial" pitchFamily="34" charset="0"/>
              </a:rPr>
              <a:t>BeFunky</a:t>
            </a:r>
            <a:r>
              <a:rPr lang="en-CA" sz="1600" dirty="0">
                <a:solidFill>
                  <a:schemeClr val="bg1"/>
                </a:solidFill>
                <a:latin typeface="Arial" pitchFamily="34" charset="0"/>
                <a:cs typeface="Arial" pitchFamily="34" charset="0"/>
              </a:rPr>
              <a:t> (this one is a free online software: http://</a:t>
            </a:r>
            <a:r>
              <a:rPr lang="en-CA" sz="1600" dirty="0" smtClean="0">
                <a:solidFill>
                  <a:schemeClr val="bg1"/>
                </a:solidFill>
                <a:latin typeface="Arial" pitchFamily="34" charset="0"/>
                <a:cs typeface="Arial" pitchFamily="34" charset="0"/>
              </a:rPr>
              <a:t>www.befunky.com/)</a:t>
            </a:r>
          </a:p>
          <a:p>
            <a:pPr marL="285750" indent="-285750">
              <a:buFont typeface="Arial" pitchFamily="34" charset="0"/>
              <a:buChar char="•"/>
            </a:pPr>
            <a:endParaRPr lang="en-CA" sz="1600" dirty="0" smtClean="0">
              <a:solidFill>
                <a:schemeClr val="bg1"/>
              </a:solidFill>
              <a:latin typeface="Arial" pitchFamily="34" charset="0"/>
              <a:cs typeface="Arial" pitchFamily="34" charset="0"/>
            </a:endParaRPr>
          </a:p>
          <a:p>
            <a:pPr marL="285750" indent="-285750">
              <a:buFont typeface="Arial" pitchFamily="34" charset="0"/>
              <a:buChar char="•"/>
            </a:pPr>
            <a:r>
              <a:rPr lang="en-CA" sz="1600" dirty="0" smtClean="0">
                <a:solidFill>
                  <a:schemeClr val="bg1"/>
                </a:solidFill>
                <a:latin typeface="Arial" pitchFamily="34" charset="0"/>
                <a:cs typeface="Arial" pitchFamily="34" charset="0"/>
              </a:rPr>
              <a:t>Used digital </a:t>
            </a:r>
            <a:r>
              <a:rPr lang="en-CA" sz="1600" dirty="0">
                <a:solidFill>
                  <a:schemeClr val="bg1"/>
                </a:solidFill>
                <a:latin typeface="Arial" pitchFamily="34" charset="0"/>
                <a:cs typeface="Arial" pitchFamily="34" charset="0"/>
              </a:rPr>
              <a:t>scrapbook </a:t>
            </a:r>
            <a:r>
              <a:rPr lang="en-CA" sz="1600" dirty="0" smtClean="0">
                <a:solidFill>
                  <a:schemeClr val="bg1"/>
                </a:solidFill>
                <a:latin typeface="Arial" pitchFamily="34" charset="0"/>
                <a:cs typeface="Arial" pitchFamily="34" charset="0"/>
              </a:rPr>
              <a:t>material - some free (http</a:t>
            </a:r>
            <a:r>
              <a:rPr lang="en-CA" sz="1600" dirty="0">
                <a:solidFill>
                  <a:schemeClr val="bg1"/>
                </a:solidFill>
                <a:latin typeface="Arial" pitchFamily="34" charset="0"/>
                <a:cs typeface="Arial" pitchFamily="34" charset="0"/>
              </a:rPr>
              <a:t>://freedigitalscrapbooking.com/) and </a:t>
            </a:r>
            <a:r>
              <a:rPr lang="en-CA" sz="1600" dirty="0" smtClean="0">
                <a:solidFill>
                  <a:schemeClr val="bg1"/>
                </a:solidFill>
                <a:latin typeface="Arial" pitchFamily="34" charset="0"/>
                <a:cs typeface="Arial" pitchFamily="34" charset="0"/>
              </a:rPr>
              <a:t>others inexpensive (</a:t>
            </a:r>
            <a:r>
              <a:rPr lang="en-CA" sz="1600" dirty="0">
                <a:solidFill>
                  <a:schemeClr val="bg1"/>
                </a:solidFill>
                <a:latin typeface="Arial" pitchFamily="34" charset="0"/>
                <a:cs typeface="Arial" pitchFamily="34" charset="0"/>
              </a:rPr>
              <a:t>http://digitalscrapbookpages.com/). </a:t>
            </a:r>
            <a:endParaRPr lang="en-CA" sz="1600" dirty="0" smtClean="0">
              <a:solidFill>
                <a:schemeClr val="bg1"/>
              </a:solidFill>
              <a:latin typeface="Arial" pitchFamily="34" charset="0"/>
              <a:cs typeface="Arial" pitchFamily="34" charset="0"/>
            </a:endParaRPr>
          </a:p>
          <a:p>
            <a:pPr marL="285750" indent="-285750">
              <a:buFont typeface="Arial" pitchFamily="34" charset="0"/>
              <a:buChar char="•"/>
            </a:pPr>
            <a:endParaRPr lang="en-CA" sz="1600" dirty="0">
              <a:solidFill>
                <a:schemeClr val="bg1"/>
              </a:solidFill>
              <a:latin typeface="Arial" pitchFamily="34" charset="0"/>
              <a:cs typeface="Arial" pitchFamily="34" charset="0"/>
            </a:endParaRPr>
          </a:p>
          <a:p>
            <a:pPr marL="285750" indent="-285750">
              <a:buFont typeface="Arial" pitchFamily="34" charset="0"/>
              <a:buChar char="•"/>
            </a:pPr>
            <a:r>
              <a:rPr lang="en-CA" sz="1600" dirty="0">
                <a:solidFill>
                  <a:schemeClr val="bg1"/>
                </a:solidFill>
                <a:latin typeface="Arial" pitchFamily="34" charset="0"/>
                <a:cs typeface="Arial" pitchFamily="34" charset="0"/>
              </a:rPr>
              <a:t>B</a:t>
            </a:r>
            <a:r>
              <a:rPr lang="en-CA" sz="1600" dirty="0" smtClean="0">
                <a:solidFill>
                  <a:schemeClr val="bg1"/>
                </a:solidFill>
                <a:latin typeface="Arial" pitchFamily="34" charset="0"/>
                <a:cs typeface="Arial" pitchFamily="34" charset="0"/>
              </a:rPr>
              <a:t>lackboard </a:t>
            </a:r>
            <a:r>
              <a:rPr lang="en-CA" sz="1600" dirty="0">
                <a:solidFill>
                  <a:schemeClr val="bg1"/>
                </a:solidFill>
                <a:latin typeface="Arial" pitchFamily="34" charset="0"/>
                <a:cs typeface="Arial" pitchFamily="34" charset="0"/>
              </a:rPr>
              <a:t>background was a PowerPoint background </a:t>
            </a:r>
            <a:r>
              <a:rPr lang="en-CA" sz="1600" dirty="0" smtClean="0">
                <a:solidFill>
                  <a:schemeClr val="bg1"/>
                </a:solidFill>
                <a:latin typeface="Arial" pitchFamily="34" charset="0"/>
                <a:cs typeface="Arial" pitchFamily="34" charset="0"/>
              </a:rPr>
              <a:t>downloaded </a:t>
            </a:r>
            <a:r>
              <a:rPr lang="en-CA" sz="1600" dirty="0">
                <a:solidFill>
                  <a:schemeClr val="bg1"/>
                </a:solidFill>
                <a:latin typeface="Arial" pitchFamily="34" charset="0"/>
                <a:cs typeface="Arial" pitchFamily="34" charset="0"/>
              </a:rPr>
              <a:t>from </a:t>
            </a:r>
            <a:r>
              <a:rPr lang="en-CA" sz="1600" dirty="0">
                <a:solidFill>
                  <a:schemeClr val="bg1"/>
                </a:solidFill>
                <a:latin typeface="Arial" pitchFamily="34" charset="0"/>
                <a:cs typeface="Arial" pitchFamily="34" charset="0"/>
                <a:hlinkClick r:id="rId2"/>
              </a:rPr>
              <a:t>http://</a:t>
            </a:r>
            <a:r>
              <a:rPr lang="en-CA" sz="1600" dirty="0" smtClean="0">
                <a:solidFill>
                  <a:schemeClr val="bg1"/>
                </a:solidFill>
                <a:latin typeface="Arial" pitchFamily="34" charset="0"/>
                <a:cs typeface="Arial" pitchFamily="34" charset="0"/>
                <a:hlinkClick r:id="rId2"/>
              </a:rPr>
              <a:t>www.pptbackgrounds.net/blackboard-backgrounds.html</a:t>
            </a:r>
            <a:endParaRPr lang="en-CA" sz="1600" dirty="0" smtClean="0">
              <a:solidFill>
                <a:schemeClr val="bg1"/>
              </a:solidFill>
              <a:latin typeface="Arial" pitchFamily="34" charset="0"/>
              <a:cs typeface="Arial" pitchFamily="34" charset="0"/>
            </a:endParaRPr>
          </a:p>
          <a:p>
            <a:pPr marL="285750" indent="-285750">
              <a:buFont typeface="Arial" pitchFamily="34" charset="0"/>
              <a:buChar char="•"/>
            </a:pPr>
            <a:endParaRPr lang="en-CA" sz="1600" dirty="0">
              <a:solidFill>
                <a:schemeClr val="bg1"/>
              </a:solidFill>
              <a:latin typeface="Arial" pitchFamily="34" charset="0"/>
              <a:cs typeface="Arial" pitchFamily="34" charset="0"/>
            </a:endParaRPr>
          </a:p>
          <a:p>
            <a:r>
              <a:rPr lang="en-CA" sz="1600" dirty="0">
                <a:solidFill>
                  <a:schemeClr val="bg1"/>
                </a:solidFill>
                <a:latin typeface="Arial" pitchFamily="34" charset="0"/>
                <a:cs typeface="Arial" pitchFamily="34" charset="0"/>
              </a:rPr>
              <a:t>Dr. </a:t>
            </a:r>
            <a:r>
              <a:rPr lang="en-CA" sz="1600" dirty="0" err="1">
                <a:solidFill>
                  <a:schemeClr val="bg1"/>
                </a:solidFill>
                <a:latin typeface="Arial" pitchFamily="34" charset="0"/>
                <a:cs typeface="Arial" pitchFamily="34" charset="0"/>
              </a:rPr>
              <a:t>Frédérique</a:t>
            </a:r>
            <a:r>
              <a:rPr lang="en-CA" sz="1600" dirty="0">
                <a:solidFill>
                  <a:schemeClr val="bg1"/>
                </a:solidFill>
                <a:latin typeface="Arial" pitchFamily="34" charset="0"/>
                <a:cs typeface="Arial" pitchFamily="34" charset="0"/>
              </a:rPr>
              <a:t> Pivot &lt;fpivot@athabascau.ca&gt;</a:t>
            </a:r>
          </a:p>
        </p:txBody>
      </p:sp>
    </p:spTree>
    <p:extLst>
      <p:ext uri="{BB962C8B-B14F-4D97-AF65-F5344CB8AC3E}">
        <p14:creationId xmlns:p14="http://schemas.microsoft.com/office/powerpoint/2010/main" val="3595849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712788" y="3012142"/>
            <a:ext cx="7716838" cy="3845858"/>
          </a:xfrm>
        </p:spPr>
        <p:txBody>
          <a:bodyPr>
            <a:normAutofit lnSpcReduction="10000"/>
          </a:bodyPr>
          <a:lstStyle/>
          <a:p>
            <a:pPr marL="457200" indent="-457200">
              <a:buAutoNum type="arabicPeriod"/>
            </a:pPr>
            <a:r>
              <a:rPr lang="en-CA" dirty="0" smtClean="0"/>
              <a:t>Computer programs - </a:t>
            </a:r>
            <a:r>
              <a:rPr lang="en-CA" dirty="0" err="1" smtClean="0"/>
              <a:t>MicroSoft</a:t>
            </a:r>
            <a:r>
              <a:rPr lang="en-CA" dirty="0" smtClean="0"/>
              <a:t> PowerPoint, Adobe Illustrator, InDesign, </a:t>
            </a:r>
            <a:r>
              <a:rPr lang="en-CA" dirty="0" err="1" smtClean="0"/>
              <a:t>MicroSoft</a:t>
            </a:r>
            <a:r>
              <a:rPr lang="en-CA" dirty="0" smtClean="0"/>
              <a:t> Excel, </a:t>
            </a:r>
            <a:r>
              <a:rPr lang="en-CA" dirty="0" err="1" smtClean="0"/>
              <a:t>DeltaGraph</a:t>
            </a:r>
            <a:r>
              <a:rPr lang="en-CA" dirty="0" smtClean="0"/>
              <a:t>, Open </a:t>
            </a:r>
            <a:r>
              <a:rPr lang="en-CA" dirty="0" err="1" smtClean="0"/>
              <a:t>Offic</a:t>
            </a:r>
            <a:r>
              <a:rPr lang="en-CA" dirty="0" smtClean="0"/>
              <a:t>, Adobe Photoshop</a:t>
            </a:r>
          </a:p>
          <a:p>
            <a:pPr marL="457200" indent="-457200">
              <a:buAutoNum type="arabicPeriod"/>
            </a:pPr>
            <a:r>
              <a:rPr lang="en-CA" dirty="0" smtClean="0"/>
              <a:t>Making an effective </a:t>
            </a:r>
            <a:r>
              <a:rPr lang="en-CA" dirty="0" err="1" smtClean="0"/>
              <a:t>powerpoint</a:t>
            </a:r>
            <a:r>
              <a:rPr lang="en-CA" dirty="0" smtClean="0"/>
              <a:t> poster - </a:t>
            </a:r>
            <a:r>
              <a:rPr lang="en-CA" dirty="0"/>
              <a:t>video - </a:t>
            </a:r>
            <a:r>
              <a:rPr lang="en-CA" dirty="0">
                <a:hlinkClick r:id="rId3"/>
              </a:rPr>
              <a:t>http://</a:t>
            </a:r>
            <a:r>
              <a:rPr lang="en-CA" dirty="0" smtClean="0">
                <a:hlinkClick r:id="rId3"/>
              </a:rPr>
              <a:t>www.youtube.com/watch?v=MqgjgwIXadA</a:t>
            </a:r>
            <a:endParaRPr lang="en-CA" dirty="0" smtClean="0"/>
          </a:p>
          <a:p>
            <a:pPr marL="457200" indent="-457200">
              <a:buAutoNum type="arabicPeriod"/>
            </a:pPr>
            <a:r>
              <a:rPr lang="en-CA" dirty="0" smtClean="0"/>
              <a:t>Flickr </a:t>
            </a:r>
            <a:r>
              <a:rPr lang="en-CA" dirty="0"/>
              <a:t>poster sessions - </a:t>
            </a:r>
            <a:r>
              <a:rPr lang="en-CA" dirty="0">
                <a:hlinkClick r:id="rId4"/>
              </a:rPr>
              <a:t>http://www.flickr.com/groups/postersessions/pool/with/3724559375/#</a:t>
            </a:r>
            <a:r>
              <a:rPr lang="en-CA" dirty="0" smtClean="0">
                <a:hlinkClick r:id="rId4"/>
              </a:rPr>
              <a:t>photo_3724559375</a:t>
            </a:r>
            <a:endParaRPr lang="en-CA" dirty="0" smtClean="0"/>
          </a:p>
          <a:p>
            <a:pPr marL="457200" indent="-457200">
              <a:buAutoNum type="arabicPeriod"/>
            </a:pPr>
            <a:endParaRPr lang="en-CA" dirty="0"/>
          </a:p>
          <a:p>
            <a:endParaRPr lang="en-US" dirty="0"/>
          </a:p>
        </p:txBody>
      </p:sp>
    </p:spTree>
    <p:extLst>
      <p:ext uri="{BB962C8B-B14F-4D97-AF65-F5344CB8AC3E}">
        <p14:creationId xmlns:p14="http://schemas.microsoft.com/office/powerpoint/2010/main" val="1885219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712788" y="3012142"/>
            <a:ext cx="7716838" cy="3845858"/>
          </a:xfrm>
        </p:spPr>
        <p:txBody>
          <a:bodyPr>
            <a:normAutofit/>
          </a:bodyPr>
          <a:lstStyle/>
          <a:p>
            <a:pPr marL="457200" indent="-457200">
              <a:buAutoNum type="arabicPeriod"/>
            </a:pPr>
            <a:r>
              <a:rPr lang="en-CA" dirty="0"/>
              <a:t>F1000 Posters - The Open Repository for Posters and </a:t>
            </a:r>
            <a:r>
              <a:rPr lang="en-CA" dirty="0" smtClean="0"/>
              <a:t>Slides. </a:t>
            </a:r>
            <a:r>
              <a:rPr lang="en-CA" dirty="0"/>
              <a:t>Retrieved from </a:t>
            </a:r>
            <a:r>
              <a:rPr lang="en-CA" dirty="0">
                <a:hlinkClick r:id="rId3"/>
              </a:rPr>
              <a:t>http://</a:t>
            </a:r>
            <a:r>
              <a:rPr lang="en-CA" dirty="0" smtClean="0">
                <a:hlinkClick r:id="rId3"/>
              </a:rPr>
              <a:t>f1000.com/posters/browse/summary/1090256</a:t>
            </a:r>
            <a:endParaRPr lang="en-CA" dirty="0" smtClean="0"/>
          </a:p>
          <a:p>
            <a:pPr marL="457200" indent="-457200">
              <a:buAutoNum type="arabicPeriod"/>
            </a:pPr>
            <a:endParaRPr lang="en-CA" dirty="0"/>
          </a:p>
          <a:p>
            <a:endParaRPr lang="en-US" dirty="0"/>
          </a:p>
        </p:txBody>
      </p:sp>
    </p:spTree>
    <p:extLst>
      <p:ext uri="{BB962C8B-B14F-4D97-AF65-F5344CB8AC3E}">
        <p14:creationId xmlns:p14="http://schemas.microsoft.com/office/powerpoint/2010/main" val="3574403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712788" y="3012142"/>
            <a:ext cx="7716838" cy="3845858"/>
          </a:xfrm>
        </p:spPr>
        <p:txBody>
          <a:bodyPr>
            <a:normAutofit/>
          </a:bodyPr>
          <a:lstStyle/>
          <a:p>
            <a:pPr marL="0" indent="0">
              <a:buNone/>
            </a:pPr>
            <a:r>
              <a:rPr lang="en-CA" dirty="0" smtClean="0"/>
              <a:t>Hess, G., </a:t>
            </a:r>
            <a:r>
              <a:rPr lang="en-CA" dirty="0" err="1" smtClean="0"/>
              <a:t>Tosney</a:t>
            </a:r>
            <a:r>
              <a:rPr lang="en-CA" dirty="0" smtClean="0"/>
              <a:t>, K., &amp; </a:t>
            </a:r>
            <a:r>
              <a:rPr lang="en-CA" dirty="0" err="1" smtClean="0"/>
              <a:t>Liegel</a:t>
            </a:r>
            <a:r>
              <a:rPr lang="en-CA" dirty="0" smtClean="0"/>
              <a:t>, L. Creating effective poster presentations. Retrieved </a:t>
            </a:r>
            <a:r>
              <a:rPr lang="en-CA" dirty="0"/>
              <a:t>fromhttp://www.ncsu.edu/project/posters/NewSite/ </a:t>
            </a:r>
            <a:endParaRPr lang="en-CA" dirty="0" smtClean="0"/>
          </a:p>
          <a:p>
            <a:pPr marL="0" indent="0">
              <a:buNone/>
            </a:pPr>
            <a:r>
              <a:rPr lang="en-CA" dirty="0" smtClean="0"/>
              <a:t>Making Academic Posters. </a:t>
            </a:r>
            <a:r>
              <a:rPr lang="en-CA" dirty="0" smtClean="0">
                <a:hlinkClick r:id="rId3"/>
              </a:rPr>
              <a:t>http</a:t>
            </a:r>
            <a:r>
              <a:rPr lang="en-CA" dirty="0">
                <a:hlinkClick r:id="rId3"/>
              </a:rPr>
              <a:t>://</a:t>
            </a:r>
            <a:r>
              <a:rPr lang="en-CA" dirty="0" smtClean="0">
                <a:hlinkClick r:id="rId3"/>
              </a:rPr>
              <a:t>www2.napier.ac.uk/gus/writing_presenting/academic_posters.html#good_poster_question</a:t>
            </a:r>
            <a:endParaRPr lang="en-CA" dirty="0" smtClean="0"/>
          </a:p>
          <a:p>
            <a:pPr marL="0" indent="0">
              <a:buNone/>
            </a:pPr>
            <a:r>
              <a:rPr lang="en-CA" dirty="0"/>
              <a:t>PhD Poster Gallery. Retrieved from </a:t>
            </a:r>
            <a:r>
              <a:rPr lang="en-CA" dirty="0">
                <a:hlinkClick r:id="rId4"/>
              </a:rPr>
              <a:t>http://</a:t>
            </a:r>
            <a:r>
              <a:rPr lang="en-CA" dirty="0" smtClean="0">
                <a:hlinkClick r:id="rId4"/>
              </a:rPr>
              <a:t>phdposters.com/gallery.php</a:t>
            </a:r>
            <a:endParaRPr lang="en-CA" dirty="0" smtClean="0"/>
          </a:p>
          <a:p>
            <a:pPr marL="0" indent="0">
              <a:buNone/>
            </a:pPr>
            <a:endParaRPr lang="en-CA"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805104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431212" cy="1447800"/>
          </a:xfrm>
        </p:spPr>
        <p:txBody>
          <a:bodyPr/>
          <a:lstStyle/>
          <a:p>
            <a:r>
              <a:rPr lang="en-US" sz="4000" dirty="0" smtClean="0"/>
              <a:t>Purposes of Academic Posters</a:t>
            </a:r>
            <a:endParaRPr lang="en-US" sz="4000" dirty="0"/>
          </a:p>
        </p:txBody>
      </p:sp>
      <p:sp>
        <p:nvSpPr>
          <p:cNvPr id="3" name="Content Placeholder 2"/>
          <p:cNvSpPr>
            <a:spLocks noGrp="1"/>
          </p:cNvSpPr>
          <p:nvPr>
            <p:ph idx="1"/>
          </p:nvPr>
        </p:nvSpPr>
        <p:spPr/>
        <p:txBody>
          <a:bodyPr>
            <a:normAutofit/>
          </a:bodyPr>
          <a:lstStyle/>
          <a:p>
            <a:r>
              <a:rPr lang="en-US" dirty="0" smtClean="0"/>
              <a:t>A visual representation and summary of your research/ideas</a:t>
            </a:r>
          </a:p>
          <a:p>
            <a:r>
              <a:rPr lang="en-US" dirty="0" smtClean="0"/>
              <a:t>A conversation starter with peers, mentors </a:t>
            </a:r>
          </a:p>
          <a:p>
            <a:r>
              <a:rPr lang="en-US" dirty="0" smtClean="0"/>
              <a:t>Allow you to share your research effectively and efficiently</a:t>
            </a:r>
          </a:p>
          <a:p>
            <a:r>
              <a:rPr lang="en-US" dirty="0" smtClean="0"/>
              <a:t>Excellent for building your CV</a:t>
            </a:r>
          </a:p>
        </p:txBody>
      </p:sp>
    </p:spTree>
    <p:extLst>
      <p:ext uri="{BB962C8B-B14F-4D97-AF65-F5344CB8AC3E}">
        <p14:creationId xmlns:p14="http://schemas.microsoft.com/office/powerpoint/2010/main" val="3610971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355953" cy="1447800"/>
          </a:xfrm>
        </p:spPr>
        <p:txBody>
          <a:bodyPr/>
          <a:lstStyle/>
          <a:p>
            <a:r>
              <a:rPr lang="en-US" sz="4200" dirty="0" smtClean="0"/>
              <a:t>Overview: What Makes a Poster Effective?</a:t>
            </a:r>
            <a:endParaRPr lang="en-US" sz="4200" dirty="0"/>
          </a:p>
        </p:txBody>
      </p:sp>
      <p:sp>
        <p:nvSpPr>
          <p:cNvPr id="3" name="Content Placeholder 2"/>
          <p:cNvSpPr>
            <a:spLocks noGrp="1"/>
          </p:cNvSpPr>
          <p:nvPr>
            <p:ph idx="1"/>
          </p:nvPr>
        </p:nvSpPr>
        <p:spPr>
          <a:xfrm>
            <a:off x="712788" y="3012142"/>
            <a:ext cx="7974012" cy="3388658"/>
          </a:xfrm>
        </p:spPr>
        <p:txBody>
          <a:bodyPr>
            <a:normAutofit lnSpcReduction="10000"/>
          </a:bodyPr>
          <a:lstStyle/>
          <a:p>
            <a:r>
              <a:rPr lang="en-CA" dirty="0"/>
              <a:t>An effective poster is </a:t>
            </a:r>
            <a:r>
              <a:rPr lang="en-CA" dirty="0" smtClean="0"/>
              <a:t>...</a:t>
            </a:r>
            <a:endParaRPr lang="en-CA" dirty="0"/>
          </a:p>
          <a:p>
            <a:pPr marL="355600" indent="-355600">
              <a:buNone/>
            </a:pPr>
            <a:r>
              <a:rPr lang="en-CA" dirty="0" smtClean="0"/>
              <a:t>1. Focused </a:t>
            </a:r>
            <a:r>
              <a:rPr lang="en-CA" dirty="0"/>
              <a:t>on a single </a:t>
            </a:r>
            <a:r>
              <a:rPr lang="en-CA" dirty="0" smtClean="0"/>
              <a:t>message – aim for 300-800 words</a:t>
            </a:r>
            <a:endParaRPr lang="en-CA" dirty="0"/>
          </a:p>
          <a:p>
            <a:pPr marL="355600" indent="-355600">
              <a:buNone/>
            </a:pPr>
            <a:r>
              <a:rPr lang="en-CA" dirty="0" smtClean="0"/>
              <a:t>2. Uses graphics - let graphics </a:t>
            </a:r>
            <a:r>
              <a:rPr lang="en-CA" dirty="0"/>
              <a:t>and images tell the </a:t>
            </a:r>
            <a:r>
              <a:rPr lang="en-CA" dirty="0" smtClean="0"/>
              <a:t>story and use text sparingly</a:t>
            </a:r>
            <a:endParaRPr lang="en-CA" dirty="0"/>
          </a:p>
          <a:p>
            <a:pPr marL="355600" indent="-355600">
              <a:buNone/>
            </a:pPr>
            <a:r>
              <a:rPr lang="en-CA" dirty="0" smtClean="0"/>
              <a:t>3. Is well organized - keeps </a:t>
            </a:r>
            <a:r>
              <a:rPr lang="en-CA" dirty="0"/>
              <a:t>the sequence well-ordered and </a:t>
            </a:r>
            <a:r>
              <a:rPr lang="en-CA" dirty="0" smtClean="0"/>
              <a:t>obvious</a:t>
            </a:r>
          </a:p>
        </p:txBody>
      </p:sp>
    </p:spTree>
    <p:extLst>
      <p:ext uri="{BB962C8B-B14F-4D97-AF65-F5344CB8AC3E}">
        <p14:creationId xmlns:p14="http://schemas.microsoft.com/office/powerpoint/2010/main" val="3845315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8355953" cy="1447800"/>
          </a:xfrm>
        </p:spPr>
        <p:txBody>
          <a:bodyPr/>
          <a:lstStyle/>
          <a:p>
            <a:r>
              <a:rPr lang="en-US" sz="4200" dirty="0" smtClean="0"/>
              <a:t>Consider This…</a:t>
            </a:r>
            <a:endParaRPr lang="en-US" sz="4200" dirty="0"/>
          </a:p>
        </p:txBody>
      </p:sp>
      <p:sp>
        <p:nvSpPr>
          <p:cNvPr id="3" name="Content Placeholder 2"/>
          <p:cNvSpPr>
            <a:spLocks noGrp="1"/>
          </p:cNvSpPr>
          <p:nvPr>
            <p:ph idx="1"/>
          </p:nvPr>
        </p:nvSpPr>
        <p:spPr>
          <a:xfrm>
            <a:off x="712788" y="3012142"/>
            <a:ext cx="7974012" cy="3388658"/>
          </a:xfrm>
        </p:spPr>
        <p:txBody>
          <a:bodyPr>
            <a:normAutofit/>
          </a:bodyPr>
          <a:lstStyle/>
          <a:p>
            <a:r>
              <a:rPr lang="en-CA" dirty="0" smtClean="0"/>
              <a:t>Poster sessions are often in a large loud congested rooms – often held during coffee/lunch breaks or receptions</a:t>
            </a:r>
          </a:p>
          <a:p>
            <a:pPr marL="0" indent="0" algn="ctr">
              <a:buNone/>
            </a:pPr>
            <a:r>
              <a:rPr lang="en-CA" sz="2800" dirty="0" smtClean="0">
                <a:solidFill>
                  <a:schemeClr val="tx1"/>
                </a:solidFill>
              </a:rPr>
              <a:t>Your </a:t>
            </a:r>
            <a:r>
              <a:rPr lang="en-CA" sz="2800" dirty="0">
                <a:solidFill>
                  <a:schemeClr val="tx1"/>
                </a:solidFill>
              </a:rPr>
              <a:t>poster needs </a:t>
            </a:r>
            <a:r>
              <a:rPr lang="en-CA" sz="2800" dirty="0" smtClean="0">
                <a:solidFill>
                  <a:schemeClr val="tx1"/>
                </a:solidFill>
              </a:rPr>
              <a:t>to be </a:t>
            </a:r>
            <a:r>
              <a:rPr lang="en-CA" sz="2800" dirty="0">
                <a:solidFill>
                  <a:schemeClr val="tx1"/>
                </a:solidFill>
              </a:rPr>
              <a:t>interesting and visually slick if you hope to attract </a:t>
            </a:r>
            <a:r>
              <a:rPr lang="en-CA" sz="2800" dirty="0" smtClean="0">
                <a:solidFill>
                  <a:schemeClr val="tx1"/>
                </a:solidFill>
              </a:rPr>
              <a:t>viewers</a:t>
            </a:r>
            <a:endParaRPr lang="en-CA" dirty="0" smtClean="0">
              <a:solidFill>
                <a:schemeClr val="tx1"/>
              </a:solidFill>
            </a:endParaRPr>
          </a:p>
        </p:txBody>
      </p:sp>
    </p:spTree>
    <p:extLst>
      <p:ext uri="{BB962C8B-B14F-4D97-AF65-F5344CB8AC3E}">
        <p14:creationId xmlns:p14="http://schemas.microsoft.com/office/powerpoint/2010/main" val="1135925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Start - Know Your Message</a:t>
            </a:r>
            <a:endParaRPr lang="en-US" dirty="0"/>
          </a:p>
        </p:txBody>
      </p:sp>
      <p:sp>
        <p:nvSpPr>
          <p:cNvPr id="3" name="Content Placeholder 2"/>
          <p:cNvSpPr>
            <a:spLocks noGrp="1"/>
          </p:cNvSpPr>
          <p:nvPr>
            <p:ph idx="1"/>
          </p:nvPr>
        </p:nvSpPr>
        <p:spPr/>
        <p:txBody>
          <a:bodyPr>
            <a:normAutofit lnSpcReduction="10000"/>
          </a:bodyPr>
          <a:lstStyle/>
          <a:p>
            <a:r>
              <a:rPr lang="en-CA" dirty="0"/>
              <a:t>Your goal is to convey a clear message and support it with a compelling combination of </a:t>
            </a:r>
            <a:r>
              <a:rPr lang="en-CA" dirty="0" smtClean="0"/>
              <a:t>graphics, images </a:t>
            </a:r>
            <a:r>
              <a:rPr lang="en-CA" dirty="0"/>
              <a:t>and short blocks of </a:t>
            </a:r>
            <a:r>
              <a:rPr lang="en-CA" dirty="0" smtClean="0"/>
              <a:t>text</a:t>
            </a:r>
          </a:p>
          <a:p>
            <a:r>
              <a:rPr lang="en-CA" dirty="0" smtClean="0"/>
              <a:t>What </a:t>
            </a:r>
            <a:r>
              <a:rPr lang="en-CA" dirty="0"/>
              <a:t>is the one thing you want your audience to learn? </a:t>
            </a:r>
            <a:endParaRPr lang="en-CA" dirty="0" smtClean="0"/>
          </a:p>
          <a:p>
            <a:r>
              <a:rPr lang="en-CA" dirty="0" smtClean="0"/>
              <a:t>If an element doesn’t support your message leave it out</a:t>
            </a:r>
          </a:p>
          <a:p>
            <a:pPr marL="0" indent="0">
              <a:buNone/>
            </a:pPr>
            <a:endParaRPr lang="en-CA" dirty="0" smtClean="0"/>
          </a:p>
          <a:p>
            <a:endParaRPr lang="en-US" dirty="0" smtClean="0"/>
          </a:p>
        </p:txBody>
      </p:sp>
    </p:spTree>
    <p:extLst>
      <p:ext uri="{BB962C8B-B14F-4D97-AF65-F5344CB8AC3E}">
        <p14:creationId xmlns:p14="http://schemas.microsoft.com/office/powerpoint/2010/main" val="1293100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Should your Abstract be on Your Poster?</a:t>
            </a:r>
            <a:endParaRPr lang="en-US" dirty="0"/>
          </a:p>
        </p:txBody>
      </p:sp>
      <p:sp>
        <p:nvSpPr>
          <p:cNvPr id="3" name="Content Placeholder 2"/>
          <p:cNvSpPr>
            <a:spLocks noGrp="1"/>
          </p:cNvSpPr>
          <p:nvPr>
            <p:ph idx="1"/>
          </p:nvPr>
        </p:nvSpPr>
        <p:spPr/>
        <p:txBody>
          <a:bodyPr/>
          <a:lstStyle/>
          <a:p>
            <a:r>
              <a:rPr lang="en-US" dirty="0" smtClean="0"/>
              <a:t>Not unless required in the poster guidelines</a:t>
            </a:r>
          </a:p>
          <a:p>
            <a:r>
              <a:rPr lang="en-US" dirty="0" smtClean="0"/>
              <a:t>Your poster includes all elements of your abstract</a:t>
            </a:r>
            <a:endParaRPr lang="en-US" dirty="0"/>
          </a:p>
          <a:p>
            <a:r>
              <a:rPr lang="en-US" dirty="0" smtClean="0"/>
              <a:t>You might bring copies of your abstract to distribute</a:t>
            </a:r>
            <a:endParaRPr lang="en-US" dirty="0"/>
          </a:p>
        </p:txBody>
      </p:sp>
    </p:spTree>
    <p:extLst>
      <p:ext uri="{BB962C8B-B14F-4D97-AF65-F5344CB8AC3E}">
        <p14:creationId xmlns:p14="http://schemas.microsoft.com/office/powerpoint/2010/main" val="2958069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Nine Steps to Creating an Effective Poster</a:t>
            </a:r>
            <a:endParaRPr lang="en-US" dirty="0"/>
          </a:p>
        </p:txBody>
      </p:sp>
      <p:sp>
        <p:nvSpPr>
          <p:cNvPr id="3" name="Content Placeholder 2"/>
          <p:cNvSpPr>
            <a:spLocks noGrp="1"/>
          </p:cNvSpPr>
          <p:nvPr>
            <p:ph idx="1"/>
          </p:nvPr>
        </p:nvSpPr>
        <p:spPr/>
        <p:txBody>
          <a:bodyPr>
            <a:normAutofit fontScale="92500"/>
          </a:bodyPr>
          <a:lstStyle/>
          <a:p>
            <a:pPr>
              <a:buFont typeface="Arial" charset="0"/>
              <a:buChar char="•"/>
            </a:pPr>
            <a:r>
              <a:rPr lang="en-CA" dirty="0" smtClean="0"/>
              <a:t>Effective </a:t>
            </a:r>
            <a:r>
              <a:rPr lang="en-CA" dirty="0"/>
              <a:t>posters requires planning, art, science, and attention to </a:t>
            </a:r>
            <a:r>
              <a:rPr lang="en-CA" dirty="0" smtClean="0"/>
              <a:t>detail (check, check, check punctuation, spelling, spacing etc.)</a:t>
            </a:r>
          </a:p>
          <a:p>
            <a:pPr>
              <a:buFont typeface="Arial" charset="0"/>
              <a:buChar char="•"/>
            </a:pPr>
            <a:r>
              <a:rPr lang="en-CA" dirty="0" smtClean="0"/>
              <a:t>Give yourself lots of time and then add  a month</a:t>
            </a:r>
          </a:p>
          <a:p>
            <a:pPr>
              <a:buFont typeface="Arial" charset="0"/>
              <a:buChar char="•"/>
            </a:pPr>
            <a:r>
              <a:rPr lang="en-CA" dirty="0" smtClean="0"/>
              <a:t>Read and re-read the poster directions (Landscape or portrait? Single sheet or multi-panel? Velcro or pins? Dimensions? Hard copy or e-poster?)</a:t>
            </a:r>
          </a:p>
          <a:p>
            <a:pPr marL="0" indent="0">
              <a:buNone/>
            </a:pPr>
            <a:endParaRPr lang="en-CA" dirty="0"/>
          </a:p>
        </p:txBody>
      </p:sp>
    </p:spTree>
    <p:extLst>
      <p:ext uri="{BB962C8B-B14F-4D97-AF65-F5344CB8AC3E}">
        <p14:creationId xmlns:p14="http://schemas.microsoft.com/office/powerpoint/2010/main" val="3157078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Sky.thmx</Template>
  <TotalTime>894</TotalTime>
  <Words>2502</Words>
  <Application>Microsoft Office PowerPoint</Application>
  <PresentationFormat>On-screen Show (4:3)</PresentationFormat>
  <Paragraphs>224</Paragraphs>
  <Slides>37</Slides>
  <Notes>21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Sky</vt:lpstr>
      <vt:lpstr>Acrobat Document</vt:lpstr>
      <vt:lpstr>Presentation</vt:lpstr>
      <vt:lpstr>Creating an Effective Poster Presentation</vt:lpstr>
      <vt:lpstr>Outline</vt:lpstr>
      <vt:lpstr>LEARNING OUTCOMES</vt:lpstr>
      <vt:lpstr>Purposes of Academic Posters</vt:lpstr>
      <vt:lpstr>Overview: What Makes a Poster Effective?</vt:lpstr>
      <vt:lpstr>Consider This…</vt:lpstr>
      <vt:lpstr>To Start - Know Your Message</vt:lpstr>
      <vt:lpstr>Should your Abstract be on Your Poster?</vt:lpstr>
      <vt:lpstr>Nine Steps to Creating an Effective Poster</vt:lpstr>
      <vt:lpstr>1. Planning</vt:lpstr>
      <vt:lpstr>2. Focus</vt:lpstr>
      <vt:lpstr>3. Layout: Mock it Up</vt:lpstr>
      <vt:lpstr>Examples of Good Balance </vt:lpstr>
      <vt:lpstr>4. Headings  </vt:lpstr>
      <vt:lpstr>Be Bold and Explicit</vt:lpstr>
      <vt:lpstr>What Could be Improved?</vt:lpstr>
      <vt:lpstr>5. Graphics</vt:lpstr>
      <vt:lpstr>6. Text</vt:lpstr>
      <vt:lpstr>7. Colours</vt:lpstr>
      <vt:lpstr>8. Edit</vt:lpstr>
      <vt:lpstr>9. Consider Software and Templates</vt:lpstr>
      <vt:lpstr>Common Easy to Fix Problems</vt:lpstr>
      <vt:lpstr>Present Your Poster</vt:lpstr>
      <vt:lpstr>Present Your Poster</vt:lpstr>
      <vt:lpstr>Sample Posters</vt:lpstr>
      <vt:lpstr>PowerPoint Presentation</vt:lpstr>
      <vt:lpstr>PowerPoint Presentation</vt:lpstr>
      <vt:lpstr>PowerPoint Presentation</vt:lpstr>
      <vt:lpstr>PowerPoint Presentation</vt:lpstr>
      <vt:lpstr>PowerPoint Presentation</vt:lpstr>
      <vt:lpstr>Comments?</vt:lpstr>
      <vt:lpstr>PowerPoint Presentation</vt:lpstr>
      <vt:lpstr>PowerPoint Presentation</vt:lpstr>
      <vt:lpstr>PowerPoint Presentation</vt:lpstr>
      <vt:lpstr>Resources</vt:lpstr>
      <vt:lpstr>Resources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TEACHING STRATEGIES</dc:title>
  <dc:creator>Karen</dc:creator>
  <cp:lastModifiedBy>Beth Mahler</cp:lastModifiedBy>
  <cp:revision>60</cp:revision>
  <dcterms:created xsi:type="dcterms:W3CDTF">2012-04-12T22:51:14Z</dcterms:created>
  <dcterms:modified xsi:type="dcterms:W3CDTF">2013-06-17T15:43:55Z</dcterms:modified>
</cp:coreProperties>
</file>