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62" r:id="rId2"/>
    <p:sldId id="263" r:id="rId3"/>
    <p:sldId id="259" r:id="rId4"/>
    <p:sldId id="310" r:id="rId5"/>
    <p:sldId id="265" r:id="rId6"/>
    <p:sldId id="266" r:id="rId7"/>
    <p:sldId id="301" r:id="rId8"/>
    <p:sldId id="316" r:id="rId9"/>
    <p:sldId id="317" r:id="rId10"/>
    <p:sldId id="318" r:id="rId11"/>
    <p:sldId id="319" r:id="rId12"/>
    <p:sldId id="320" r:id="rId13"/>
    <p:sldId id="321" r:id="rId14"/>
    <p:sldId id="322" r:id="rId15"/>
    <p:sldId id="323" r:id="rId16"/>
    <p:sldId id="273" r:id="rId17"/>
    <p:sldId id="360" r:id="rId18"/>
    <p:sldId id="338" r:id="rId19"/>
    <p:sldId id="277" r:id="rId20"/>
    <p:sldId id="335" r:id="rId21"/>
    <p:sldId id="336" r:id="rId22"/>
    <p:sldId id="315" r:id="rId23"/>
    <p:sldId id="361" r:id="rId24"/>
    <p:sldId id="314" r:id="rId25"/>
    <p:sldId id="302" r:id="rId26"/>
    <p:sldId id="303" r:id="rId27"/>
    <p:sldId id="337" r:id="rId28"/>
    <p:sldId id="272" r:id="rId29"/>
    <p:sldId id="329" r:id="rId30"/>
    <p:sldId id="287" r:id="rId31"/>
    <p:sldId id="331" r:id="rId32"/>
    <p:sldId id="330" r:id="rId33"/>
    <p:sldId id="332" r:id="rId34"/>
    <p:sldId id="333" r:id="rId35"/>
    <p:sldId id="313" r:id="rId36"/>
    <p:sldId id="311" r:id="rId37"/>
    <p:sldId id="288" r:id="rId38"/>
    <p:sldId id="291" r:id="rId39"/>
    <p:sldId id="334" r:id="rId40"/>
    <p:sldId id="293" r:id="rId41"/>
    <p:sldId id="328" r:id="rId42"/>
    <p:sldId id="342" r:id="rId43"/>
    <p:sldId id="355" r:id="rId44"/>
    <p:sldId id="356" r:id="rId45"/>
    <p:sldId id="357" r:id="rId46"/>
    <p:sldId id="343" r:id="rId47"/>
    <p:sldId id="347" r:id="rId48"/>
    <p:sldId id="359" r:id="rId49"/>
    <p:sldId id="362" r:id="rId50"/>
    <p:sldId id="350" r:id="rId51"/>
    <p:sldId id="345" r:id="rId52"/>
    <p:sldId id="349" r:id="rId53"/>
    <p:sldId id="353" r:id="rId54"/>
    <p:sldId id="352" r:id="rId55"/>
    <p:sldId id="354" r:id="rId56"/>
    <p:sldId id="346" r:id="rId57"/>
    <p:sldId id="341" r:id="rId58"/>
    <p:sldId id="267" r:id="rId59"/>
    <p:sldId id="269" r:id="rId60"/>
    <p:sldId id="270" r:id="rId61"/>
    <p:sldId id="339" r:id="rId62"/>
    <p:sldId id="340" r:id="rId63"/>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2A6"/>
    <a:srgbClr val="50B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90409" autoAdjust="0"/>
  </p:normalViewPr>
  <p:slideViewPr>
    <p:cSldViewPr>
      <p:cViewPr varScale="1">
        <p:scale>
          <a:sx n="98" d="100"/>
          <a:sy n="98" d="100"/>
        </p:scale>
        <p:origin x="-384" y="-10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26" y="-8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E063E-425A-466A-8967-C23EBB550833}" type="doc">
      <dgm:prSet loTypeId="urn:microsoft.com/office/officeart/2005/8/layout/venn1" loCatId="relationship" qsTypeId="urn:microsoft.com/office/officeart/2005/8/quickstyle/simple1" qsCatId="simple" csTypeId="urn:microsoft.com/office/officeart/2005/8/colors/accent1_2" csCatId="accent1" phldr="1"/>
      <dgm:spPr/>
    </dgm:pt>
    <dgm:pt modelId="{15561053-0A9D-42A7-9DAC-6619AB92F845}">
      <dgm:prSet phldrT="[Text]" custT="1"/>
      <dgm:spPr/>
      <dgm:t>
        <a:bodyPr/>
        <a:lstStyle/>
        <a:p>
          <a:r>
            <a:rPr lang="en-US" sz="2700" dirty="0" smtClean="0"/>
            <a:t>Analysis</a:t>
          </a:r>
        </a:p>
        <a:p>
          <a:r>
            <a:rPr lang="en-US" sz="2000" dirty="0" smtClean="0"/>
            <a:t>(planning)</a:t>
          </a:r>
          <a:endParaRPr lang="en-US" sz="2000" dirty="0"/>
        </a:p>
      </dgm:t>
    </dgm:pt>
    <dgm:pt modelId="{814853DA-EECF-4C62-9071-F8FAB4DC58BC}" type="parTrans" cxnId="{C18F7E06-F7C1-408B-AFEF-38FB8F5EC223}">
      <dgm:prSet/>
      <dgm:spPr/>
      <dgm:t>
        <a:bodyPr/>
        <a:lstStyle/>
        <a:p>
          <a:endParaRPr lang="en-US"/>
        </a:p>
      </dgm:t>
    </dgm:pt>
    <dgm:pt modelId="{FAD5E47D-8DC8-4C50-82E3-847FBB6020ED}" type="sibTrans" cxnId="{C18F7E06-F7C1-408B-AFEF-38FB8F5EC223}">
      <dgm:prSet/>
      <dgm:spPr/>
      <dgm:t>
        <a:bodyPr/>
        <a:lstStyle/>
        <a:p>
          <a:endParaRPr lang="en-US"/>
        </a:p>
      </dgm:t>
    </dgm:pt>
    <dgm:pt modelId="{224467C5-6110-49D3-9795-1EC73D9D9E55}">
      <dgm:prSet phldrT="[Text]" custT="1"/>
      <dgm:spPr/>
      <dgm:t>
        <a:bodyPr/>
        <a:lstStyle/>
        <a:p>
          <a:r>
            <a:rPr lang="en-US" sz="3000" dirty="0" smtClean="0"/>
            <a:t>Synthesis</a:t>
          </a:r>
        </a:p>
        <a:p>
          <a:r>
            <a:rPr lang="en-US" sz="2000" dirty="0" smtClean="0"/>
            <a:t>(reflection)</a:t>
          </a:r>
          <a:endParaRPr lang="en-US" sz="2000" dirty="0"/>
        </a:p>
      </dgm:t>
    </dgm:pt>
    <dgm:pt modelId="{D3F25AB7-365F-4943-B06A-153311ABA9FF}" type="parTrans" cxnId="{70ED60B7-AF84-4AB3-80A6-EE53C13A51E7}">
      <dgm:prSet/>
      <dgm:spPr/>
      <dgm:t>
        <a:bodyPr/>
        <a:lstStyle/>
        <a:p>
          <a:endParaRPr lang="en-US"/>
        </a:p>
      </dgm:t>
    </dgm:pt>
    <dgm:pt modelId="{60EAEBBE-4D61-4B4E-8942-1256D1BA2847}" type="sibTrans" cxnId="{70ED60B7-AF84-4AB3-80A6-EE53C13A51E7}">
      <dgm:prSet/>
      <dgm:spPr/>
      <dgm:t>
        <a:bodyPr/>
        <a:lstStyle/>
        <a:p>
          <a:endParaRPr lang="en-US"/>
        </a:p>
      </dgm:t>
    </dgm:pt>
    <dgm:pt modelId="{6D8B24BF-DDCA-4909-A748-EE58241C378E}">
      <dgm:prSet phldrT="[Text]" custT="1"/>
      <dgm:spPr/>
      <dgm:t>
        <a:bodyPr/>
        <a:lstStyle/>
        <a:p>
          <a:r>
            <a:rPr lang="en-US" sz="2700" dirty="0" smtClean="0"/>
            <a:t>Evaluation</a:t>
          </a:r>
        </a:p>
        <a:p>
          <a:r>
            <a:rPr lang="en-US" sz="2000" dirty="0" smtClean="0"/>
            <a:t>(judgment)</a:t>
          </a:r>
          <a:endParaRPr lang="en-US" sz="2000" dirty="0"/>
        </a:p>
      </dgm:t>
    </dgm:pt>
    <dgm:pt modelId="{D57B0DBC-D8E1-40C5-B6D3-54A7EF85136A}" type="parTrans" cxnId="{5DE9F629-6E1F-4A31-A7E3-7BB13B37591D}">
      <dgm:prSet/>
      <dgm:spPr/>
      <dgm:t>
        <a:bodyPr/>
        <a:lstStyle/>
        <a:p>
          <a:endParaRPr lang="en-US"/>
        </a:p>
      </dgm:t>
    </dgm:pt>
    <dgm:pt modelId="{22E5FE6E-399E-4935-97F9-4B5EA980856D}" type="sibTrans" cxnId="{5DE9F629-6E1F-4A31-A7E3-7BB13B37591D}">
      <dgm:prSet/>
      <dgm:spPr/>
      <dgm:t>
        <a:bodyPr/>
        <a:lstStyle/>
        <a:p>
          <a:endParaRPr lang="en-US"/>
        </a:p>
      </dgm:t>
    </dgm:pt>
    <dgm:pt modelId="{F8322EF1-B851-4577-A5CE-7D92A9654CC5}" type="pres">
      <dgm:prSet presAssocID="{4F8E063E-425A-466A-8967-C23EBB550833}" presName="compositeShape" presStyleCnt="0">
        <dgm:presLayoutVars>
          <dgm:chMax val="7"/>
          <dgm:dir/>
          <dgm:resizeHandles val="exact"/>
        </dgm:presLayoutVars>
      </dgm:prSet>
      <dgm:spPr/>
    </dgm:pt>
    <dgm:pt modelId="{9A0C875A-D641-4F30-8043-FDCEFC18E8D3}" type="pres">
      <dgm:prSet presAssocID="{15561053-0A9D-42A7-9DAC-6619AB92F845}" presName="circ1" presStyleLbl="vennNode1" presStyleIdx="0" presStyleCnt="3"/>
      <dgm:spPr/>
      <dgm:t>
        <a:bodyPr/>
        <a:lstStyle/>
        <a:p>
          <a:endParaRPr lang="en-US"/>
        </a:p>
      </dgm:t>
    </dgm:pt>
    <dgm:pt modelId="{091A1304-79AF-4FB7-B551-A1F22EAE4BE5}" type="pres">
      <dgm:prSet presAssocID="{15561053-0A9D-42A7-9DAC-6619AB92F845}" presName="circ1Tx" presStyleLbl="revTx" presStyleIdx="0" presStyleCnt="0">
        <dgm:presLayoutVars>
          <dgm:chMax val="0"/>
          <dgm:chPref val="0"/>
          <dgm:bulletEnabled val="1"/>
        </dgm:presLayoutVars>
      </dgm:prSet>
      <dgm:spPr/>
      <dgm:t>
        <a:bodyPr/>
        <a:lstStyle/>
        <a:p>
          <a:endParaRPr lang="en-US"/>
        </a:p>
      </dgm:t>
    </dgm:pt>
    <dgm:pt modelId="{7BB0752F-FC06-4C65-A796-A01B7C51DD0D}" type="pres">
      <dgm:prSet presAssocID="{224467C5-6110-49D3-9795-1EC73D9D9E55}" presName="circ2" presStyleLbl="vennNode1" presStyleIdx="1" presStyleCnt="3"/>
      <dgm:spPr/>
      <dgm:t>
        <a:bodyPr/>
        <a:lstStyle/>
        <a:p>
          <a:endParaRPr lang="en-US"/>
        </a:p>
      </dgm:t>
    </dgm:pt>
    <dgm:pt modelId="{3BA8545F-BCF0-427E-AE13-98D9463F4CA8}" type="pres">
      <dgm:prSet presAssocID="{224467C5-6110-49D3-9795-1EC73D9D9E55}" presName="circ2Tx" presStyleLbl="revTx" presStyleIdx="0" presStyleCnt="0">
        <dgm:presLayoutVars>
          <dgm:chMax val="0"/>
          <dgm:chPref val="0"/>
          <dgm:bulletEnabled val="1"/>
        </dgm:presLayoutVars>
      </dgm:prSet>
      <dgm:spPr/>
      <dgm:t>
        <a:bodyPr/>
        <a:lstStyle/>
        <a:p>
          <a:endParaRPr lang="en-US"/>
        </a:p>
      </dgm:t>
    </dgm:pt>
    <dgm:pt modelId="{C46052DF-170D-4BF8-979C-2ADCEB008F91}" type="pres">
      <dgm:prSet presAssocID="{6D8B24BF-DDCA-4909-A748-EE58241C378E}" presName="circ3" presStyleLbl="vennNode1" presStyleIdx="2" presStyleCnt="3"/>
      <dgm:spPr/>
      <dgm:t>
        <a:bodyPr/>
        <a:lstStyle/>
        <a:p>
          <a:endParaRPr lang="en-US"/>
        </a:p>
      </dgm:t>
    </dgm:pt>
    <dgm:pt modelId="{B6B62F8E-F50F-429C-BFD3-269A66D12825}" type="pres">
      <dgm:prSet presAssocID="{6D8B24BF-DDCA-4909-A748-EE58241C378E}" presName="circ3Tx" presStyleLbl="revTx" presStyleIdx="0" presStyleCnt="0">
        <dgm:presLayoutVars>
          <dgm:chMax val="0"/>
          <dgm:chPref val="0"/>
          <dgm:bulletEnabled val="1"/>
        </dgm:presLayoutVars>
      </dgm:prSet>
      <dgm:spPr/>
      <dgm:t>
        <a:bodyPr/>
        <a:lstStyle/>
        <a:p>
          <a:endParaRPr lang="en-US"/>
        </a:p>
      </dgm:t>
    </dgm:pt>
  </dgm:ptLst>
  <dgm:cxnLst>
    <dgm:cxn modelId="{5DE9F629-6E1F-4A31-A7E3-7BB13B37591D}" srcId="{4F8E063E-425A-466A-8967-C23EBB550833}" destId="{6D8B24BF-DDCA-4909-A748-EE58241C378E}" srcOrd="2" destOrd="0" parTransId="{D57B0DBC-D8E1-40C5-B6D3-54A7EF85136A}" sibTransId="{22E5FE6E-399E-4935-97F9-4B5EA980856D}"/>
    <dgm:cxn modelId="{70ED60B7-AF84-4AB3-80A6-EE53C13A51E7}" srcId="{4F8E063E-425A-466A-8967-C23EBB550833}" destId="{224467C5-6110-49D3-9795-1EC73D9D9E55}" srcOrd="1" destOrd="0" parTransId="{D3F25AB7-365F-4943-B06A-153311ABA9FF}" sibTransId="{60EAEBBE-4D61-4B4E-8942-1256D1BA2847}"/>
    <dgm:cxn modelId="{5AD013F1-E307-47F1-A8B8-BCF441ECED56}" type="presOf" srcId="{15561053-0A9D-42A7-9DAC-6619AB92F845}" destId="{9A0C875A-D641-4F30-8043-FDCEFC18E8D3}" srcOrd="0" destOrd="0" presId="urn:microsoft.com/office/officeart/2005/8/layout/venn1"/>
    <dgm:cxn modelId="{9CD0FB51-CDBC-41AA-82D2-4B3B927AD169}" type="presOf" srcId="{224467C5-6110-49D3-9795-1EC73D9D9E55}" destId="{7BB0752F-FC06-4C65-A796-A01B7C51DD0D}" srcOrd="0" destOrd="0" presId="urn:microsoft.com/office/officeart/2005/8/layout/venn1"/>
    <dgm:cxn modelId="{4F99539F-6B3F-4E14-A436-BB8BA9F36558}" type="presOf" srcId="{4F8E063E-425A-466A-8967-C23EBB550833}" destId="{F8322EF1-B851-4577-A5CE-7D92A9654CC5}" srcOrd="0" destOrd="0" presId="urn:microsoft.com/office/officeart/2005/8/layout/venn1"/>
    <dgm:cxn modelId="{03FBC98D-E615-475F-A148-1ACC1F532354}" type="presOf" srcId="{15561053-0A9D-42A7-9DAC-6619AB92F845}" destId="{091A1304-79AF-4FB7-B551-A1F22EAE4BE5}" srcOrd="1" destOrd="0" presId="urn:microsoft.com/office/officeart/2005/8/layout/venn1"/>
    <dgm:cxn modelId="{DCB4827C-5AB6-41E6-980C-E21F705B3C67}" type="presOf" srcId="{6D8B24BF-DDCA-4909-A748-EE58241C378E}" destId="{C46052DF-170D-4BF8-979C-2ADCEB008F91}" srcOrd="0" destOrd="0" presId="urn:microsoft.com/office/officeart/2005/8/layout/venn1"/>
    <dgm:cxn modelId="{C18F7E06-F7C1-408B-AFEF-38FB8F5EC223}" srcId="{4F8E063E-425A-466A-8967-C23EBB550833}" destId="{15561053-0A9D-42A7-9DAC-6619AB92F845}" srcOrd="0" destOrd="0" parTransId="{814853DA-EECF-4C62-9071-F8FAB4DC58BC}" sibTransId="{FAD5E47D-8DC8-4C50-82E3-847FBB6020ED}"/>
    <dgm:cxn modelId="{9AB4CAF3-8BDA-4426-A711-38C9DE7E8F16}" type="presOf" srcId="{6D8B24BF-DDCA-4909-A748-EE58241C378E}" destId="{B6B62F8E-F50F-429C-BFD3-269A66D12825}" srcOrd="1" destOrd="0" presId="urn:microsoft.com/office/officeart/2005/8/layout/venn1"/>
    <dgm:cxn modelId="{0E0B2061-6BAF-4A50-935E-69AD2031EDCF}" type="presOf" srcId="{224467C5-6110-49D3-9795-1EC73D9D9E55}" destId="{3BA8545F-BCF0-427E-AE13-98D9463F4CA8}" srcOrd="1" destOrd="0" presId="urn:microsoft.com/office/officeart/2005/8/layout/venn1"/>
    <dgm:cxn modelId="{848DADD9-F302-4540-9AF5-BF5DFB2F4526}" type="presParOf" srcId="{F8322EF1-B851-4577-A5CE-7D92A9654CC5}" destId="{9A0C875A-D641-4F30-8043-FDCEFC18E8D3}" srcOrd="0" destOrd="0" presId="urn:microsoft.com/office/officeart/2005/8/layout/venn1"/>
    <dgm:cxn modelId="{776C04AD-5B87-4089-81BD-7EBD9525E1ED}" type="presParOf" srcId="{F8322EF1-B851-4577-A5CE-7D92A9654CC5}" destId="{091A1304-79AF-4FB7-B551-A1F22EAE4BE5}" srcOrd="1" destOrd="0" presId="urn:microsoft.com/office/officeart/2005/8/layout/venn1"/>
    <dgm:cxn modelId="{B34751C7-C5DE-461D-BE42-57DFF590AD71}" type="presParOf" srcId="{F8322EF1-B851-4577-A5CE-7D92A9654CC5}" destId="{7BB0752F-FC06-4C65-A796-A01B7C51DD0D}" srcOrd="2" destOrd="0" presId="urn:microsoft.com/office/officeart/2005/8/layout/venn1"/>
    <dgm:cxn modelId="{30310B34-C810-4DCB-AF19-807F2CF20EFC}" type="presParOf" srcId="{F8322EF1-B851-4577-A5CE-7D92A9654CC5}" destId="{3BA8545F-BCF0-427E-AE13-98D9463F4CA8}" srcOrd="3" destOrd="0" presId="urn:microsoft.com/office/officeart/2005/8/layout/venn1"/>
    <dgm:cxn modelId="{5371E971-CD60-4454-91A5-0F508DF0BBA0}" type="presParOf" srcId="{F8322EF1-B851-4577-A5CE-7D92A9654CC5}" destId="{C46052DF-170D-4BF8-979C-2ADCEB008F91}" srcOrd="4" destOrd="0" presId="urn:microsoft.com/office/officeart/2005/8/layout/venn1"/>
    <dgm:cxn modelId="{DC0FCE74-7021-4953-96C5-B5453B6A9CED}" type="presParOf" srcId="{F8322EF1-B851-4577-A5CE-7D92A9654CC5}" destId="{B6B62F8E-F50F-429C-BFD3-269A66D1282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15ADD-BB70-448C-840F-CA3F301327C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F765154-B50D-48BE-A8F7-5642BE356971}">
      <dgm:prSet phldrT="[Text]"/>
      <dgm:spPr/>
      <dgm:t>
        <a:bodyPr/>
        <a:lstStyle/>
        <a:p>
          <a:r>
            <a:rPr lang="en-US" dirty="0" smtClean="0"/>
            <a:t>Revise</a:t>
          </a:r>
          <a:endParaRPr lang="en-US" dirty="0"/>
        </a:p>
      </dgm:t>
    </dgm:pt>
    <dgm:pt modelId="{4F88131E-5184-456A-AAE0-82880F596057}" type="parTrans" cxnId="{1B9A0CBA-6988-44DC-871B-B6FE5531EF6E}">
      <dgm:prSet/>
      <dgm:spPr/>
      <dgm:t>
        <a:bodyPr/>
        <a:lstStyle/>
        <a:p>
          <a:endParaRPr lang="en-US"/>
        </a:p>
      </dgm:t>
    </dgm:pt>
    <dgm:pt modelId="{85F25BC5-3C58-4346-B1A2-BF76B3B96E2D}" type="sibTrans" cxnId="{1B9A0CBA-6988-44DC-871B-B6FE5531EF6E}">
      <dgm:prSet/>
      <dgm:spPr/>
      <dgm:t>
        <a:bodyPr/>
        <a:lstStyle/>
        <a:p>
          <a:endParaRPr lang="en-US"/>
        </a:p>
      </dgm:t>
    </dgm:pt>
    <dgm:pt modelId="{73750E3F-7735-4DCA-8B74-C43B80FEC4A4}">
      <dgm:prSet phldrT="[Text]"/>
      <dgm:spPr/>
      <dgm:t>
        <a:bodyPr/>
        <a:lstStyle/>
        <a:p>
          <a:r>
            <a:rPr lang="en-US" dirty="0" smtClean="0"/>
            <a:t>Repeat</a:t>
          </a:r>
          <a:endParaRPr lang="en-US" dirty="0"/>
        </a:p>
      </dgm:t>
    </dgm:pt>
    <dgm:pt modelId="{E7391649-2355-4399-9BDB-25F459F3D14B}" type="parTrans" cxnId="{377EFD9D-B073-4FC0-A1E4-B6454482354E}">
      <dgm:prSet/>
      <dgm:spPr/>
      <dgm:t>
        <a:bodyPr/>
        <a:lstStyle/>
        <a:p>
          <a:endParaRPr lang="en-US"/>
        </a:p>
      </dgm:t>
    </dgm:pt>
    <dgm:pt modelId="{EF0D5450-1A32-4452-92B3-876181F3BBDD}" type="sibTrans" cxnId="{377EFD9D-B073-4FC0-A1E4-B6454482354E}">
      <dgm:prSet/>
      <dgm:spPr/>
      <dgm:t>
        <a:bodyPr/>
        <a:lstStyle/>
        <a:p>
          <a:endParaRPr lang="en-US"/>
        </a:p>
      </dgm:t>
    </dgm:pt>
    <dgm:pt modelId="{F40427F2-BCEB-488B-A863-05A58A4F830D}">
      <dgm:prSet phldrT="[Text]"/>
      <dgm:spPr/>
      <dgm:t>
        <a:bodyPr/>
        <a:lstStyle/>
        <a:p>
          <a:r>
            <a:rPr lang="en-US" dirty="0" smtClean="0"/>
            <a:t>Rethink</a:t>
          </a:r>
          <a:endParaRPr lang="en-US" dirty="0"/>
        </a:p>
      </dgm:t>
    </dgm:pt>
    <dgm:pt modelId="{4B645EDA-ADBD-46C8-A290-29B9978C7A40}" type="parTrans" cxnId="{FF15860B-F246-4089-9F90-7B4217F36410}">
      <dgm:prSet/>
      <dgm:spPr/>
      <dgm:t>
        <a:bodyPr/>
        <a:lstStyle/>
        <a:p>
          <a:endParaRPr lang="en-US"/>
        </a:p>
      </dgm:t>
    </dgm:pt>
    <dgm:pt modelId="{F20E63C6-1747-4363-A5A8-EA02731DB4FF}" type="sibTrans" cxnId="{FF15860B-F246-4089-9F90-7B4217F36410}">
      <dgm:prSet/>
      <dgm:spPr/>
      <dgm:t>
        <a:bodyPr/>
        <a:lstStyle/>
        <a:p>
          <a:endParaRPr lang="en-US"/>
        </a:p>
      </dgm:t>
    </dgm:pt>
    <dgm:pt modelId="{7CBB4494-E4D8-4C3B-BD28-764CA000831E}" type="pres">
      <dgm:prSet presAssocID="{7A615ADD-BB70-448C-840F-CA3F301327CA}" presName="cycle" presStyleCnt="0">
        <dgm:presLayoutVars>
          <dgm:dir/>
          <dgm:resizeHandles val="exact"/>
        </dgm:presLayoutVars>
      </dgm:prSet>
      <dgm:spPr/>
      <dgm:t>
        <a:bodyPr/>
        <a:lstStyle/>
        <a:p>
          <a:endParaRPr lang="en-US"/>
        </a:p>
      </dgm:t>
    </dgm:pt>
    <dgm:pt modelId="{7C821961-EA11-4055-BC3C-D17BCAB6FBCF}" type="pres">
      <dgm:prSet presAssocID="{CF765154-B50D-48BE-A8F7-5642BE356971}" presName="dummy" presStyleCnt="0"/>
      <dgm:spPr/>
    </dgm:pt>
    <dgm:pt modelId="{0250E87D-D8F8-40CE-90A9-E4A66297A482}" type="pres">
      <dgm:prSet presAssocID="{CF765154-B50D-48BE-A8F7-5642BE356971}" presName="node" presStyleLbl="revTx" presStyleIdx="0" presStyleCnt="3">
        <dgm:presLayoutVars>
          <dgm:bulletEnabled val="1"/>
        </dgm:presLayoutVars>
      </dgm:prSet>
      <dgm:spPr/>
      <dgm:t>
        <a:bodyPr/>
        <a:lstStyle/>
        <a:p>
          <a:endParaRPr lang="en-US"/>
        </a:p>
      </dgm:t>
    </dgm:pt>
    <dgm:pt modelId="{69396749-DDA8-4B11-BDB0-D61580FA7E52}" type="pres">
      <dgm:prSet presAssocID="{85F25BC5-3C58-4346-B1A2-BF76B3B96E2D}" presName="sibTrans" presStyleLbl="node1" presStyleIdx="0" presStyleCnt="3"/>
      <dgm:spPr/>
      <dgm:t>
        <a:bodyPr/>
        <a:lstStyle/>
        <a:p>
          <a:endParaRPr lang="en-US"/>
        </a:p>
      </dgm:t>
    </dgm:pt>
    <dgm:pt modelId="{5C473ABC-CB14-4A7D-A5ED-527946781515}" type="pres">
      <dgm:prSet presAssocID="{73750E3F-7735-4DCA-8B74-C43B80FEC4A4}" presName="dummy" presStyleCnt="0"/>
      <dgm:spPr/>
    </dgm:pt>
    <dgm:pt modelId="{BB0BB8DB-0AD9-4D20-AD99-26FAAB022453}" type="pres">
      <dgm:prSet presAssocID="{73750E3F-7735-4DCA-8B74-C43B80FEC4A4}" presName="node" presStyleLbl="revTx" presStyleIdx="1" presStyleCnt="3">
        <dgm:presLayoutVars>
          <dgm:bulletEnabled val="1"/>
        </dgm:presLayoutVars>
      </dgm:prSet>
      <dgm:spPr/>
      <dgm:t>
        <a:bodyPr/>
        <a:lstStyle/>
        <a:p>
          <a:endParaRPr lang="en-US"/>
        </a:p>
      </dgm:t>
    </dgm:pt>
    <dgm:pt modelId="{49379EBE-4849-4A32-A493-F1CB67630FE0}" type="pres">
      <dgm:prSet presAssocID="{EF0D5450-1A32-4452-92B3-876181F3BBDD}" presName="sibTrans" presStyleLbl="node1" presStyleIdx="1" presStyleCnt="3"/>
      <dgm:spPr/>
      <dgm:t>
        <a:bodyPr/>
        <a:lstStyle/>
        <a:p>
          <a:endParaRPr lang="en-US"/>
        </a:p>
      </dgm:t>
    </dgm:pt>
    <dgm:pt modelId="{0289D0F5-5215-4F12-9B48-33677F374361}" type="pres">
      <dgm:prSet presAssocID="{F40427F2-BCEB-488B-A863-05A58A4F830D}" presName="dummy" presStyleCnt="0"/>
      <dgm:spPr/>
    </dgm:pt>
    <dgm:pt modelId="{058A66B3-57A7-4E4A-B5B7-1DDF1D2E1876}" type="pres">
      <dgm:prSet presAssocID="{F40427F2-BCEB-488B-A863-05A58A4F830D}" presName="node" presStyleLbl="revTx" presStyleIdx="2" presStyleCnt="3">
        <dgm:presLayoutVars>
          <dgm:bulletEnabled val="1"/>
        </dgm:presLayoutVars>
      </dgm:prSet>
      <dgm:spPr/>
      <dgm:t>
        <a:bodyPr/>
        <a:lstStyle/>
        <a:p>
          <a:endParaRPr lang="en-US"/>
        </a:p>
      </dgm:t>
    </dgm:pt>
    <dgm:pt modelId="{42E326AD-25D7-438F-82A0-0DE3D753772D}" type="pres">
      <dgm:prSet presAssocID="{F20E63C6-1747-4363-A5A8-EA02731DB4FF}" presName="sibTrans" presStyleLbl="node1" presStyleIdx="2" presStyleCnt="3"/>
      <dgm:spPr/>
      <dgm:t>
        <a:bodyPr/>
        <a:lstStyle/>
        <a:p>
          <a:endParaRPr lang="en-US"/>
        </a:p>
      </dgm:t>
    </dgm:pt>
  </dgm:ptLst>
  <dgm:cxnLst>
    <dgm:cxn modelId="{C18215A3-EF28-4DD0-AFA3-43CAA9BB8B2D}" type="presOf" srcId="{EF0D5450-1A32-4452-92B3-876181F3BBDD}" destId="{49379EBE-4849-4A32-A493-F1CB67630FE0}" srcOrd="0" destOrd="0" presId="urn:microsoft.com/office/officeart/2005/8/layout/cycle1"/>
    <dgm:cxn modelId="{1B9A0CBA-6988-44DC-871B-B6FE5531EF6E}" srcId="{7A615ADD-BB70-448C-840F-CA3F301327CA}" destId="{CF765154-B50D-48BE-A8F7-5642BE356971}" srcOrd="0" destOrd="0" parTransId="{4F88131E-5184-456A-AAE0-82880F596057}" sibTransId="{85F25BC5-3C58-4346-B1A2-BF76B3B96E2D}"/>
    <dgm:cxn modelId="{AE8CB34F-F64E-4ECB-A4CB-FBB646E4B45D}" type="presOf" srcId="{F20E63C6-1747-4363-A5A8-EA02731DB4FF}" destId="{42E326AD-25D7-438F-82A0-0DE3D753772D}" srcOrd="0" destOrd="0" presId="urn:microsoft.com/office/officeart/2005/8/layout/cycle1"/>
    <dgm:cxn modelId="{CDB242D2-92A1-4467-97FD-197B6ED1EA62}" type="presOf" srcId="{7A615ADD-BB70-448C-840F-CA3F301327CA}" destId="{7CBB4494-E4D8-4C3B-BD28-764CA000831E}" srcOrd="0" destOrd="0" presId="urn:microsoft.com/office/officeart/2005/8/layout/cycle1"/>
    <dgm:cxn modelId="{B199B669-F247-40FB-8578-044DD707D093}" type="presOf" srcId="{CF765154-B50D-48BE-A8F7-5642BE356971}" destId="{0250E87D-D8F8-40CE-90A9-E4A66297A482}" srcOrd="0" destOrd="0" presId="urn:microsoft.com/office/officeart/2005/8/layout/cycle1"/>
    <dgm:cxn modelId="{1629B228-B14F-40E2-85D5-11D931B96EE3}" type="presOf" srcId="{F40427F2-BCEB-488B-A863-05A58A4F830D}" destId="{058A66B3-57A7-4E4A-B5B7-1DDF1D2E1876}" srcOrd="0" destOrd="0" presId="urn:microsoft.com/office/officeart/2005/8/layout/cycle1"/>
    <dgm:cxn modelId="{377EFD9D-B073-4FC0-A1E4-B6454482354E}" srcId="{7A615ADD-BB70-448C-840F-CA3F301327CA}" destId="{73750E3F-7735-4DCA-8B74-C43B80FEC4A4}" srcOrd="1" destOrd="0" parTransId="{E7391649-2355-4399-9BDB-25F459F3D14B}" sibTransId="{EF0D5450-1A32-4452-92B3-876181F3BBDD}"/>
    <dgm:cxn modelId="{FF15860B-F246-4089-9F90-7B4217F36410}" srcId="{7A615ADD-BB70-448C-840F-CA3F301327CA}" destId="{F40427F2-BCEB-488B-A863-05A58A4F830D}" srcOrd="2" destOrd="0" parTransId="{4B645EDA-ADBD-46C8-A290-29B9978C7A40}" sibTransId="{F20E63C6-1747-4363-A5A8-EA02731DB4FF}"/>
    <dgm:cxn modelId="{01010D6B-237C-4A47-A20C-39A46DFA51C9}" type="presOf" srcId="{73750E3F-7735-4DCA-8B74-C43B80FEC4A4}" destId="{BB0BB8DB-0AD9-4D20-AD99-26FAAB022453}" srcOrd="0" destOrd="0" presId="urn:microsoft.com/office/officeart/2005/8/layout/cycle1"/>
    <dgm:cxn modelId="{88BFEA3A-4485-43B2-9E05-F395E45A0B30}" type="presOf" srcId="{85F25BC5-3C58-4346-B1A2-BF76B3B96E2D}" destId="{69396749-DDA8-4B11-BDB0-D61580FA7E52}" srcOrd="0" destOrd="0" presId="urn:microsoft.com/office/officeart/2005/8/layout/cycle1"/>
    <dgm:cxn modelId="{45CAC4FE-687E-4E06-BDB7-AD0689B87150}" type="presParOf" srcId="{7CBB4494-E4D8-4C3B-BD28-764CA000831E}" destId="{7C821961-EA11-4055-BC3C-D17BCAB6FBCF}" srcOrd="0" destOrd="0" presId="urn:microsoft.com/office/officeart/2005/8/layout/cycle1"/>
    <dgm:cxn modelId="{23EF493C-7395-48D5-8D8E-82311F15BF8A}" type="presParOf" srcId="{7CBB4494-E4D8-4C3B-BD28-764CA000831E}" destId="{0250E87D-D8F8-40CE-90A9-E4A66297A482}" srcOrd="1" destOrd="0" presId="urn:microsoft.com/office/officeart/2005/8/layout/cycle1"/>
    <dgm:cxn modelId="{D9298794-7CF4-4822-BB64-5B62E87A8A31}" type="presParOf" srcId="{7CBB4494-E4D8-4C3B-BD28-764CA000831E}" destId="{69396749-DDA8-4B11-BDB0-D61580FA7E52}" srcOrd="2" destOrd="0" presId="urn:microsoft.com/office/officeart/2005/8/layout/cycle1"/>
    <dgm:cxn modelId="{0B34836E-E1DD-45B9-ACEE-5C9EF3595909}" type="presParOf" srcId="{7CBB4494-E4D8-4C3B-BD28-764CA000831E}" destId="{5C473ABC-CB14-4A7D-A5ED-527946781515}" srcOrd="3" destOrd="0" presId="urn:microsoft.com/office/officeart/2005/8/layout/cycle1"/>
    <dgm:cxn modelId="{226B582C-9F85-4E14-9439-216DB7413DDE}" type="presParOf" srcId="{7CBB4494-E4D8-4C3B-BD28-764CA000831E}" destId="{BB0BB8DB-0AD9-4D20-AD99-26FAAB022453}" srcOrd="4" destOrd="0" presId="urn:microsoft.com/office/officeart/2005/8/layout/cycle1"/>
    <dgm:cxn modelId="{671E0F20-566C-4C4C-863A-4C33593BA940}" type="presParOf" srcId="{7CBB4494-E4D8-4C3B-BD28-764CA000831E}" destId="{49379EBE-4849-4A32-A493-F1CB67630FE0}" srcOrd="5" destOrd="0" presId="urn:microsoft.com/office/officeart/2005/8/layout/cycle1"/>
    <dgm:cxn modelId="{CA3F7AC9-2A75-4C4B-B80C-A306CCCE83A8}" type="presParOf" srcId="{7CBB4494-E4D8-4C3B-BD28-764CA000831E}" destId="{0289D0F5-5215-4F12-9B48-33677F374361}" srcOrd="6" destOrd="0" presId="urn:microsoft.com/office/officeart/2005/8/layout/cycle1"/>
    <dgm:cxn modelId="{E59865E2-69E7-43C3-A110-D574AB1EA6B9}" type="presParOf" srcId="{7CBB4494-E4D8-4C3B-BD28-764CA000831E}" destId="{058A66B3-57A7-4E4A-B5B7-1DDF1D2E1876}" srcOrd="7" destOrd="0" presId="urn:microsoft.com/office/officeart/2005/8/layout/cycle1"/>
    <dgm:cxn modelId="{4D970AE7-466D-4DFE-99A9-CF2B82154706}" type="presParOf" srcId="{7CBB4494-E4D8-4C3B-BD28-764CA000831E}" destId="{42E326AD-25D7-438F-82A0-0DE3D753772D}"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856FD-69A5-4847-97BE-AA3549B7AB7F}"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83070A4A-1CA3-4819-92B5-EF0BBA89DE6B}">
      <dgm:prSet phldrT="[Text]"/>
      <dgm:spPr/>
      <dgm:t>
        <a:bodyPr/>
        <a:lstStyle/>
        <a:p>
          <a:r>
            <a:rPr lang="en-US" dirty="0" smtClean="0"/>
            <a:t>Planning/</a:t>
          </a:r>
          <a:r>
            <a:rPr lang="en-US" dirty="0" smtClean="0">
              <a:solidFill>
                <a:srgbClr val="FF0000"/>
              </a:solidFill>
            </a:rPr>
            <a:t>Prewriting</a:t>
          </a:r>
          <a:endParaRPr lang="en-US" dirty="0">
            <a:solidFill>
              <a:srgbClr val="FF0000"/>
            </a:solidFill>
          </a:endParaRPr>
        </a:p>
      </dgm:t>
    </dgm:pt>
    <dgm:pt modelId="{2656B7B0-1B00-4D90-A827-2E93E829CA15}" type="parTrans" cxnId="{78848DDC-F753-4725-9434-6B20077CFBEA}">
      <dgm:prSet/>
      <dgm:spPr/>
      <dgm:t>
        <a:bodyPr/>
        <a:lstStyle/>
        <a:p>
          <a:endParaRPr lang="en-US"/>
        </a:p>
      </dgm:t>
    </dgm:pt>
    <dgm:pt modelId="{F1E80A04-C089-4FF1-BE96-5E4ED2BED35E}" type="sibTrans" cxnId="{78848DDC-F753-4725-9434-6B20077CFBEA}">
      <dgm:prSet/>
      <dgm:spPr/>
      <dgm:t>
        <a:bodyPr/>
        <a:lstStyle/>
        <a:p>
          <a:endParaRPr lang="en-US"/>
        </a:p>
      </dgm:t>
    </dgm:pt>
    <dgm:pt modelId="{52AB41B2-0D3B-43E0-B639-3DD1E7164AED}">
      <dgm:prSet phldrT="[Text]" custT="1"/>
      <dgm:spPr/>
      <dgm:t>
        <a:bodyPr/>
        <a:lstStyle/>
        <a:p>
          <a:r>
            <a:rPr lang="en-US" sz="1200" dirty="0" smtClean="0"/>
            <a:t>Deliberating/</a:t>
          </a:r>
          <a:r>
            <a:rPr lang="en-US" sz="1200" dirty="0" smtClean="0">
              <a:solidFill>
                <a:srgbClr val="FF0000"/>
              </a:solidFill>
            </a:rPr>
            <a:t>Outlining</a:t>
          </a:r>
          <a:endParaRPr lang="en-US" sz="1200" dirty="0">
            <a:solidFill>
              <a:srgbClr val="FF0000"/>
            </a:solidFill>
          </a:endParaRPr>
        </a:p>
      </dgm:t>
    </dgm:pt>
    <dgm:pt modelId="{64DDAD13-368E-4521-ADBB-9FF701E2D55E}" type="parTrans" cxnId="{1148BD04-E5FC-4593-8C18-DB637382A7A3}">
      <dgm:prSet/>
      <dgm:spPr/>
      <dgm:t>
        <a:bodyPr/>
        <a:lstStyle/>
        <a:p>
          <a:endParaRPr lang="en-US"/>
        </a:p>
      </dgm:t>
    </dgm:pt>
    <dgm:pt modelId="{3DE33C85-0563-4DC9-8CC5-EF3BF35210CD}" type="sibTrans" cxnId="{1148BD04-E5FC-4593-8C18-DB637382A7A3}">
      <dgm:prSet/>
      <dgm:spPr/>
      <dgm:t>
        <a:bodyPr/>
        <a:lstStyle/>
        <a:p>
          <a:endParaRPr lang="en-US"/>
        </a:p>
      </dgm:t>
    </dgm:pt>
    <dgm:pt modelId="{BCA5814D-9526-43BA-A401-589D591D14A0}">
      <dgm:prSet phldrT="[Text]"/>
      <dgm:spPr/>
      <dgm:t>
        <a:bodyPr/>
        <a:lstStyle/>
        <a:p>
          <a:r>
            <a:rPr lang="en-US" dirty="0" smtClean="0"/>
            <a:t>Justifying/</a:t>
          </a:r>
          <a:r>
            <a:rPr lang="en-US" dirty="0" smtClean="0">
              <a:solidFill>
                <a:srgbClr val="FF0000"/>
              </a:solidFill>
            </a:rPr>
            <a:t>First Draft</a:t>
          </a:r>
          <a:endParaRPr lang="en-US" dirty="0">
            <a:solidFill>
              <a:srgbClr val="FF0000"/>
            </a:solidFill>
          </a:endParaRPr>
        </a:p>
      </dgm:t>
    </dgm:pt>
    <dgm:pt modelId="{D304B9BC-6676-40C7-B85B-2C498B42D02F}" type="parTrans" cxnId="{0551EDA7-E48F-40E9-87CE-2B29F0EF1ACC}">
      <dgm:prSet/>
      <dgm:spPr/>
      <dgm:t>
        <a:bodyPr/>
        <a:lstStyle/>
        <a:p>
          <a:endParaRPr lang="en-US"/>
        </a:p>
      </dgm:t>
    </dgm:pt>
    <dgm:pt modelId="{6B526E60-A99D-44F9-8160-A7AA814846B0}" type="sibTrans" cxnId="{0551EDA7-E48F-40E9-87CE-2B29F0EF1ACC}">
      <dgm:prSet/>
      <dgm:spPr/>
      <dgm:t>
        <a:bodyPr/>
        <a:lstStyle/>
        <a:p>
          <a:endParaRPr lang="en-US"/>
        </a:p>
      </dgm:t>
    </dgm:pt>
    <dgm:pt modelId="{114B9302-5368-416F-8DE7-118B953485D5}">
      <dgm:prSet phldrT="[Text]"/>
      <dgm:spPr/>
      <dgm:t>
        <a:bodyPr/>
        <a:lstStyle/>
        <a:p>
          <a:r>
            <a:rPr lang="en-US" dirty="0" smtClean="0"/>
            <a:t>Challenging/</a:t>
          </a:r>
          <a:r>
            <a:rPr lang="en-US" dirty="0" smtClean="0">
              <a:solidFill>
                <a:srgbClr val="FF0000"/>
              </a:solidFill>
            </a:rPr>
            <a:t>Second Draft</a:t>
          </a:r>
          <a:endParaRPr lang="en-US" dirty="0">
            <a:solidFill>
              <a:srgbClr val="FF0000"/>
            </a:solidFill>
          </a:endParaRPr>
        </a:p>
      </dgm:t>
    </dgm:pt>
    <dgm:pt modelId="{9E943DF4-D069-4388-A6B9-5CC3235C6567}" type="parTrans" cxnId="{EDE16A90-5C30-4A44-B1F0-D1686620E033}">
      <dgm:prSet/>
      <dgm:spPr/>
      <dgm:t>
        <a:bodyPr/>
        <a:lstStyle/>
        <a:p>
          <a:endParaRPr lang="en-US"/>
        </a:p>
      </dgm:t>
    </dgm:pt>
    <dgm:pt modelId="{E84DC5FE-B7AD-4BEC-BE27-E7A8A7573D21}" type="sibTrans" cxnId="{EDE16A90-5C30-4A44-B1F0-D1686620E033}">
      <dgm:prSet/>
      <dgm:spPr/>
      <dgm:t>
        <a:bodyPr/>
        <a:lstStyle/>
        <a:p>
          <a:endParaRPr lang="en-US"/>
        </a:p>
      </dgm:t>
    </dgm:pt>
    <dgm:pt modelId="{DB4B72DF-81B6-48CE-AA1E-E5953D46A077}">
      <dgm:prSet phldrT="[Text]" custT="1"/>
      <dgm:spPr/>
      <dgm:t>
        <a:bodyPr/>
        <a:lstStyle/>
        <a:p>
          <a:r>
            <a:rPr lang="en-US" sz="1200" dirty="0" smtClean="0"/>
            <a:t>Self –Correcting/</a:t>
          </a:r>
          <a:r>
            <a:rPr lang="en-US" sz="1200" dirty="0" smtClean="0">
              <a:solidFill>
                <a:srgbClr val="FF0000"/>
              </a:solidFill>
            </a:rPr>
            <a:t>Final Draft</a:t>
          </a:r>
          <a:endParaRPr lang="en-US" sz="1200" dirty="0">
            <a:solidFill>
              <a:srgbClr val="FF0000"/>
            </a:solidFill>
          </a:endParaRPr>
        </a:p>
      </dgm:t>
    </dgm:pt>
    <dgm:pt modelId="{B27D2D51-89C3-40D1-94B6-CEFF93312F09}" type="parTrans" cxnId="{48F0D88C-3B8C-447B-B06B-2BF442CCD060}">
      <dgm:prSet/>
      <dgm:spPr/>
      <dgm:t>
        <a:bodyPr/>
        <a:lstStyle/>
        <a:p>
          <a:endParaRPr lang="en-US"/>
        </a:p>
      </dgm:t>
    </dgm:pt>
    <dgm:pt modelId="{31129095-5CCD-43CA-9BE7-1658404C7B6D}" type="sibTrans" cxnId="{48F0D88C-3B8C-447B-B06B-2BF442CCD060}">
      <dgm:prSet/>
      <dgm:spPr/>
      <dgm:t>
        <a:bodyPr/>
        <a:lstStyle/>
        <a:p>
          <a:endParaRPr lang="en-US"/>
        </a:p>
      </dgm:t>
    </dgm:pt>
    <dgm:pt modelId="{F90D78B6-28F3-46ED-BA4D-A5449296ABC0}">
      <dgm:prSet/>
      <dgm:spPr/>
      <dgm:t>
        <a:bodyPr/>
        <a:lstStyle/>
        <a:p>
          <a:r>
            <a:rPr lang="en-US" dirty="0" smtClean="0"/>
            <a:t>Asking good questions</a:t>
          </a:r>
          <a:r>
            <a:rPr lang="en-US" dirty="0" smtClean="0">
              <a:solidFill>
                <a:srgbClr val="FF0000"/>
              </a:solidFill>
            </a:rPr>
            <a:t>/Pre-reading</a:t>
          </a:r>
          <a:endParaRPr lang="en-US" dirty="0">
            <a:solidFill>
              <a:srgbClr val="FF0000"/>
            </a:solidFill>
          </a:endParaRPr>
        </a:p>
      </dgm:t>
    </dgm:pt>
    <dgm:pt modelId="{264E1ADF-4EDF-48D7-813E-4FBC7D8FA40D}" type="parTrans" cxnId="{C7A1C522-75F9-454C-89F0-42A658FB8CF8}">
      <dgm:prSet/>
      <dgm:spPr/>
      <dgm:t>
        <a:bodyPr/>
        <a:lstStyle/>
        <a:p>
          <a:endParaRPr lang="en-US"/>
        </a:p>
      </dgm:t>
    </dgm:pt>
    <dgm:pt modelId="{0EE99C41-5D5D-4EFB-87D0-F10092928B64}" type="sibTrans" cxnId="{C7A1C522-75F9-454C-89F0-42A658FB8CF8}">
      <dgm:prSet/>
      <dgm:spPr/>
      <dgm:t>
        <a:bodyPr/>
        <a:lstStyle/>
        <a:p>
          <a:endParaRPr lang="en-US"/>
        </a:p>
      </dgm:t>
    </dgm:pt>
    <dgm:pt modelId="{854B0DF6-1E32-4215-B659-1B564021C0DC}">
      <dgm:prSet/>
      <dgm:spPr/>
      <dgm:t>
        <a:bodyPr/>
        <a:lstStyle/>
        <a:p>
          <a:r>
            <a:rPr lang="en-US" dirty="0" smtClean="0"/>
            <a:t>Identifying biases/underlying assumptions</a:t>
          </a:r>
          <a:r>
            <a:rPr lang="en-US" dirty="0" smtClean="0">
              <a:solidFill>
                <a:srgbClr val="FF0000"/>
              </a:solidFill>
            </a:rPr>
            <a:t>/Identifying key questions </a:t>
          </a:r>
          <a:endParaRPr lang="en-US" dirty="0">
            <a:solidFill>
              <a:srgbClr val="FF0000"/>
            </a:solidFill>
          </a:endParaRPr>
        </a:p>
      </dgm:t>
    </dgm:pt>
    <dgm:pt modelId="{4C32ABB7-45DC-45F8-827F-58CA25A8AB5B}" type="parTrans" cxnId="{2AF4A02E-C3C5-488C-9EE1-0E69DA1C949F}">
      <dgm:prSet/>
      <dgm:spPr/>
      <dgm:t>
        <a:bodyPr/>
        <a:lstStyle/>
        <a:p>
          <a:endParaRPr lang="en-US"/>
        </a:p>
      </dgm:t>
    </dgm:pt>
    <dgm:pt modelId="{D15EBE2C-B284-43F5-B65F-81F916371AEC}" type="sibTrans" cxnId="{2AF4A02E-C3C5-488C-9EE1-0E69DA1C949F}">
      <dgm:prSet/>
      <dgm:spPr/>
      <dgm:t>
        <a:bodyPr/>
        <a:lstStyle/>
        <a:p>
          <a:endParaRPr lang="en-US"/>
        </a:p>
      </dgm:t>
    </dgm:pt>
    <dgm:pt modelId="{A56B4BC0-2FA0-498F-968D-D0EA0702E289}">
      <dgm:prSet/>
      <dgm:spPr/>
      <dgm:t>
        <a:bodyPr/>
        <a:lstStyle/>
        <a:p>
          <a:r>
            <a:rPr lang="en-US" dirty="0" smtClean="0"/>
            <a:t>Identifying problems/issues/questions/</a:t>
          </a:r>
          <a:endParaRPr lang="en-US" dirty="0"/>
        </a:p>
      </dgm:t>
    </dgm:pt>
    <dgm:pt modelId="{FC202C33-428D-4A44-A117-BD56A74975CD}" type="parTrans" cxnId="{8EEEC079-67B7-48FF-8E8B-468FFD2D2B33}">
      <dgm:prSet/>
      <dgm:spPr/>
      <dgm:t>
        <a:bodyPr/>
        <a:lstStyle/>
        <a:p>
          <a:endParaRPr lang="en-US"/>
        </a:p>
      </dgm:t>
    </dgm:pt>
    <dgm:pt modelId="{BBAFD7E9-817D-4F52-AC54-3DAB72071D48}" type="sibTrans" cxnId="{8EEEC079-67B7-48FF-8E8B-468FFD2D2B33}">
      <dgm:prSet/>
      <dgm:spPr/>
      <dgm:t>
        <a:bodyPr/>
        <a:lstStyle/>
        <a:p>
          <a:endParaRPr lang="en-US"/>
        </a:p>
      </dgm:t>
    </dgm:pt>
    <dgm:pt modelId="{D434C7C3-9F17-4984-A637-E7F497BE8E17}">
      <dgm:prSet custT="1"/>
      <dgm:spPr/>
      <dgm:t>
        <a:bodyPr/>
        <a:lstStyle/>
        <a:p>
          <a:r>
            <a:rPr lang="en-US" sz="900" dirty="0" smtClean="0"/>
            <a:t>Drawing original conclusions/</a:t>
          </a:r>
          <a:endParaRPr lang="en-US" sz="900" dirty="0">
            <a:solidFill>
              <a:srgbClr val="FF0000"/>
            </a:solidFill>
          </a:endParaRPr>
        </a:p>
      </dgm:t>
    </dgm:pt>
    <dgm:pt modelId="{AC0ABFCA-C6D8-4E86-BF39-BF9F5A9B5254}" type="parTrans" cxnId="{54E8F975-6F4C-47BF-AF83-76330222A972}">
      <dgm:prSet/>
      <dgm:spPr/>
      <dgm:t>
        <a:bodyPr/>
        <a:lstStyle/>
        <a:p>
          <a:endParaRPr lang="en-US"/>
        </a:p>
      </dgm:t>
    </dgm:pt>
    <dgm:pt modelId="{3185EA13-7506-4174-B7E8-482250651B31}" type="sibTrans" cxnId="{54E8F975-6F4C-47BF-AF83-76330222A972}">
      <dgm:prSet/>
      <dgm:spPr/>
      <dgm:t>
        <a:bodyPr/>
        <a:lstStyle/>
        <a:p>
          <a:endParaRPr lang="en-US"/>
        </a:p>
      </dgm:t>
    </dgm:pt>
    <dgm:pt modelId="{C30AA0BD-0395-4250-A6BF-27D015B8EC57}">
      <dgm:prSet/>
      <dgm:spPr/>
      <dgm:t>
        <a:bodyPr/>
        <a:lstStyle/>
        <a:p>
          <a:r>
            <a:rPr lang="en-US" dirty="0" smtClean="0"/>
            <a:t>Offering good evidence/ </a:t>
          </a:r>
          <a:r>
            <a:rPr lang="en-US" dirty="0" smtClean="0">
              <a:solidFill>
                <a:srgbClr val="FF0000"/>
              </a:solidFill>
            </a:rPr>
            <a:t>Refining the thesis</a:t>
          </a:r>
          <a:endParaRPr lang="en-US" dirty="0">
            <a:solidFill>
              <a:srgbClr val="FF0000"/>
            </a:solidFill>
          </a:endParaRPr>
        </a:p>
      </dgm:t>
    </dgm:pt>
    <dgm:pt modelId="{FAB57FE4-ABC5-4385-8E92-976BBD0E21F2}" type="parTrans" cxnId="{00E1E095-3AE3-4D34-9166-E7B5E7E7A088}">
      <dgm:prSet/>
      <dgm:spPr/>
      <dgm:t>
        <a:bodyPr/>
        <a:lstStyle/>
        <a:p>
          <a:endParaRPr lang="en-US"/>
        </a:p>
      </dgm:t>
    </dgm:pt>
    <dgm:pt modelId="{F09A28DC-FFBE-4B21-B047-862AA4FA735C}" type="sibTrans" cxnId="{00E1E095-3AE3-4D34-9166-E7B5E7E7A088}">
      <dgm:prSet/>
      <dgm:spPr/>
      <dgm:t>
        <a:bodyPr/>
        <a:lstStyle/>
        <a:p>
          <a:endParaRPr lang="en-US"/>
        </a:p>
      </dgm:t>
    </dgm:pt>
    <dgm:pt modelId="{B4C71949-B1E2-4ABD-A6D0-7A1AFEE12740}">
      <dgm:prSet/>
      <dgm:spPr/>
      <dgm:t>
        <a:bodyPr/>
        <a:lstStyle/>
        <a:p>
          <a:r>
            <a:rPr lang="en-US" dirty="0" smtClean="0"/>
            <a:t>Testing reasons</a:t>
          </a:r>
          <a:endParaRPr lang="en-US" dirty="0"/>
        </a:p>
      </dgm:t>
    </dgm:pt>
    <dgm:pt modelId="{8567B866-053E-4817-804B-6C2FA97000B5}" type="parTrans" cxnId="{EC708397-80D7-4D0E-92BC-863D66A956C1}">
      <dgm:prSet/>
      <dgm:spPr/>
      <dgm:t>
        <a:bodyPr/>
        <a:lstStyle/>
        <a:p>
          <a:endParaRPr lang="en-US"/>
        </a:p>
      </dgm:t>
    </dgm:pt>
    <dgm:pt modelId="{56D941F5-B66D-42D9-8D99-B5C340157FE1}" type="sibTrans" cxnId="{EC708397-80D7-4D0E-92BC-863D66A956C1}">
      <dgm:prSet/>
      <dgm:spPr/>
      <dgm:t>
        <a:bodyPr/>
        <a:lstStyle/>
        <a:p>
          <a:endParaRPr lang="en-US"/>
        </a:p>
      </dgm:t>
    </dgm:pt>
    <dgm:pt modelId="{59961278-7C07-46C5-BD1E-9C3EC3C37E1C}">
      <dgm:prSet/>
      <dgm:spPr/>
      <dgm:t>
        <a:bodyPr/>
        <a:lstStyle/>
        <a:p>
          <a:r>
            <a:rPr lang="en-US" dirty="0" smtClean="0"/>
            <a:t>Testing conclusions/ </a:t>
          </a:r>
          <a:r>
            <a:rPr lang="en-US" dirty="0" smtClean="0">
              <a:solidFill>
                <a:srgbClr val="FF0000"/>
              </a:solidFill>
            </a:rPr>
            <a:t>Organizing the text</a:t>
          </a:r>
          <a:endParaRPr lang="en-US" dirty="0">
            <a:solidFill>
              <a:srgbClr val="FF0000"/>
            </a:solidFill>
          </a:endParaRPr>
        </a:p>
      </dgm:t>
    </dgm:pt>
    <dgm:pt modelId="{0783B936-02B6-4BA5-8BC5-B017AE2F1FEA}" type="parTrans" cxnId="{4ACBD191-34CC-446A-80ED-2028C9287CF0}">
      <dgm:prSet/>
      <dgm:spPr/>
      <dgm:t>
        <a:bodyPr/>
        <a:lstStyle/>
        <a:p>
          <a:endParaRPr lang="en-US"/>
        </a:p>
      </dgm:t>
    </dgm:pt>
    <dgm:pt modelId="{9EC12C3C-6989-4CB8-9D32-5DA423FDBABE}" type="sibTrans" cxnId="{4ACBD191-34CC-446A-80ED-2028C9287CF0}">
      <dgm:prSet/>
      <dgm:spPr/>
      <dgm:t>
        <a:bodyPr/>
        <a:lstStyle/>
        <a:p>
          <a:endParaRPr lang="en-US"/>
        </a:p>
      </dgm:t>
    </dgm:pt>
    <dgm:pt modelId="{E88766A6-73C9-4912-86BB-B23ABA34600F}">
      <dgm:prSet custT="1"/>
      <dgm:spPr/>
      <dgm:t>
        <a:bodyPr/>
        <a:lstStyle/>
        <a:p>
          <a:r>
            <a:rPr lang="en-US" sz="900" dirty="0" smtClean="0">
              <a:solidFill>
                <a:srgbClr val="FF0000"/>
              </a:solidFill>
            </a:rPr>
            <a:t>Outlining  and  organizing the text</a:t>
          </a:r>
          <a:endParaRPr lang="en-US" sz="900" dirty="0">
            <a:solidFill>
              <a:srgbClr val="FF0000"/>
            </a:solidFill>
          </a:endParaRPr>
        </a:p>
      </dgm:t>
    </dgm:pt>
    <dgm:pt modelId="{A7355942-49CF-4F6D-B5C9-0781EA08BC23}" type="parTrans" cxnId="{BF788952-A2CC-47F1-B347-F9DA9E5A897A}">
      <dgm:prSet/>
      <dgm:spPr/>
      <dgm:t>
        <a:bodyPr/>
        <a:lstStyle/>
        <a:p>
          <a:endParaRPr lang="en-US"/>
        </a:p>
      </dgm:t>
    </dgm:pt>
    <dgm:pt modelId="{1242AF66-24FB-4510-9360-524593BDFBF8}" type="sibTrans" cxnId="{BF788952-A2CC-47F1-B347-F9DA9E5A897A}">
      <dgm:prSet/>
      <dgm:spPr/>
      <dgm:t>
        <a:bodyPr/>
        <a:lstStyle/>
        <a:p>
          <a:endParaRPr lang="en-US"/>
        </a:p>
      </dgm:t>
    </dgm:pt>
    <dgm:pt modelId="{B2122DF4-05EA-4926-996D-5DD656AD5F0A}">
      <dgm:prSet/>
      <dgm:spPr/>
      <dgm:t>
        <a:bodyPr/>
        <a:lstStyle/>
        <a:p>
          <a:r>
            <a:rPr lang="en-US" dirty="0" smtClean="0"/>
            <a:t>Critically evaluating sources</a:t>
          </a:r>
          <a:endParaRPr lang="en-US" dirty="0"/>
        </a:p>
      </dgm:t>
    </dgm:pt>
    <dgm:pt modelId="{F429FD65-9B98-4B0C-9061-6D9BEBDD9457}" type="parTrans" cxnId="{D8F67FEC-2AA7-4BB9-A637-6C71F2B131FD}">
      <dgm:prSet/>
      <dgm:spPr/>
      <dgm:t>
        <a:bodyPr/>
        <a:lstStyle/>
        <a:p>
          <a:endParaRPr lang="en-US"/>
        </a:p>
      </dgm:t>
    </dgm:pt>
    <dgm:pt modelId="{BD45F00A-2789-421A-A982-B656B7E4B7D4}" type="sibTrans" cxnId="{D8F67FEC-2AA7-4BB9-A637-6C71F2B131FD}">
      <dgm:prSet/>
      <dgm:spPr/>
      <dgm:t>
        <a:bodyPr/>
        <a:lstStyle/>
        <a:p>
          <a:endParaRPr lang="en-US"/>
        </a:p>
      </dgm:t>
    </dgm:pt>
    <dgm:pt modelId="{CA5AD5A9-8862-45E0-8427-CD1BA7BA7095}">
      <dgm:prSet/>
      <dgm:spPr/>
      <dgm:t>
        <a:bodyPr/>
        <a:lstStyle/>
        <a:p>
          <a:r>
            <a:rPr lang="en-US" smtClean="0"/>
            <a:t>Selecting criteria for evaluation</a:t>
          </a:r>
          <a:endParaRPr lang="en-US" dirty="0" smtClean="0"/>
        </a:p>
      </dgm:t>
    </dgm:pt>
    <dgm:pt modelId="{5448E96B-1B06-4AF9-9A12-FE718FAD5057}" type="parTrans" cxnId="{7BA68C51-56AE-4D41-B0E6-A10E9AEA16C8}">
      <dgm:prSet/>
      <dgm:spPr/>
      <dgm:t>
        <a:bodyPr/>
        <a:lstStyle/>
        <a:p>
          <a:endParaRPr lang="en-US"/>
        </a:p>
      </dgm:t>
    </dgm:pt>
    <dgm:pt modelId="{E73DC7C7-F08A-477F-825F-E9EBC5EE7114}" type="sibTrans" cxnId="{7BA68C51-56AE-4D41-B0E6-A10E9AEA16C8}">
      <dgm:prSet/>
      <dgm:spPr/>
      <dgm:t>
        <a:bodyPr/>
        <a:lstStyle/>
        <a:p>
          <a:endParaRPr lang="en-US"/>
        </a:p>
      </dgm:t>
    </dgm:pt>
    <dgm:pt modelId="{7872FFDF-FEB6-455B-A25D-C9C766C998AF}">
      <dgm:prSet/>
      <dgm:spPr/>
      <dgm:t>
        <a:bodyPr/>
        <a:lstStyle/>
        <a:p>
          <a:r>
            <a:rPr lang="en-US" dirty="0" smtClean="0"/>
            <a:t>Asking good questions of the material</a:t>
          </a:r>
        </a:p>
      </dgm:t>
    </dgm:pt>
    <dgm:pt modelId="{5C97E443-7D60-4C5C-BE53-23BC02D3EBC9}" type="parTrans" cxnId="{DE1E74C1-AB83-4192-A1C1-5298BA946EAB}">
      <dgm:prSet/>
      <dgm:spPr/>
      <dgm:t>
        <a:bodyPr/>
        <a:lstStyle/>
        <a:p>
          <a:endParaRPr lang="en-US"/>
        </a:p>
      </dgm:t>
    </dgm:pt>
    <dgm:pt modelId="{BC41FC97-A999-4F97-9ABB-48026C0B0922}" type="sibTrans" cxnId="{DE1E74C1-AB83-4192-A1C1-5298BA946EAB}">
      <dgm:prSet/>
      <dgm:spPr/>
      <dgm:t>
        <a:bodyPr/>
        <a:lstStyle/>
        <a:p>
          <a:endParaRPr lang="en-US"/>
        </a:p>
      </dgm:t>
    </dgm:pt>
    <dgm:pt modelId="{2F709734-5CBA-4378-AABA-1477CDB83F9F}">
      <dgm:prSet custT="1"/>
      <dgm:spPr/>
      <dgm:t>
        <a:bodyPr/>
        <a:lstStyle/>
        <a:p>
          <a:r>
            <a:rPr lang="en-US" sz="900" dirty="0" smtClean="0"/>
            <a:t>Reflecting on the quality of CT</a:t>
          </a:r>
          <a:endParaRPr lang="en-US" sz="900" dirty="0"/>
        </a:p>
      </dgm:t>
    </dgm:pt>
    <dgm:pt modelId="{C74457E5-7A34-49DF-B583-1CEDC2705972}" type="parTrans" cxnId="{E45F0547-D38E-4EA5-BC7E-0468AD0237CD}">
      <dgm:prSet/>
      <dgm:spPr/>
      <dgm:t>
        <a:bodyPr/>
        <a:lstStyle/>
        <a:p>
          <a:endParaRPr lang="en-US"/>
        </a:p>
      </dgm:t>
    </dgm:pt>
    <dgm:pt modelId="{37EFDA13-8D44-4423-B66F-FF58BD52C8B2}" type="sibTrans" cxnId="{E45F0547-D38E-4EA5-BC7E-0468AD0237CD}">
      <dgm:prSet/>
      <dgm:spPr/>
      <dgm:t>
        <a:bodyPr/>
        <a:lstStyle/>
        <a:p>
          <a:endParaRPr lang="en-US"/>
        </a:p>
      </dgm:t>
    </dgm:pt>
    <dgm:pt modelId="{70E790F1-DDC8-4345-A695-AB86E3B37C9B}">
      <dgm:prSet custT="1"/>
      <dgm:spPr/>
      <dgm:t>
        <a:bodyPr/>
        <a:lstStyle/>
        <a:p>
          <a:endParaRPr lang="en-US" sz="800" dirty="0"/>
        </a:p>
      </dgm:t>
    </dgm:pt>
    <dgm:pt modelId="{1FA3AD3A-7781-4F78-819D-C8FAC77A49F8}" type="parTrans" cxnId="{8DA60651-DB3B-47B8-A735-25F7D1873387}">
      <dgm:prSet/>
      <dgm:spPr/>
      <dgm:t>
        <a:bodyPr/>
        <a:lstStyle/>
        <a:p>
          <a:endParaRPr lang="en-US"/>
        </a:p>
      </dgm:t>
    </dgm:pt>
    <dgm:pt modelId="{04902D87-F461-4381-A586-6440BEB4C93F}" type="sibTrans" cxnId="{8DA60651-DB3B-47B8-A735-25F7D1873387}">
      <dgm:prSet/>
      <dgm:spPr/>
      <dgm:t>
        <a:bodyPr/>
        <a:lstStyle/>
        <a:p>
          <a:endParaRPr lang="en-US"/>
        </a:p>
      </dgm:t>
    </dgm:pt>
    <dgm:pt modelId="{0D2EF8BA-0329-4EEB-B612-7097C9F8A503}">
      <dgm:prSet custT="1"/>
      <dgm:spPr/>
      <dgm:t>
        <a:bodyPr/>
        <a:lstStyle/>
        <a:p>
          <a:r>
            <a:rPr lang="en-US" sz="900" dirty="0" smtClean="0">
              <a:solidFill>
                <a:srgbClr val="FF0000"/>
              </a:solidFill>
            </a:rPr>
            <a:t>Refining the thesis</a:t>
          </a:r>
          <a:endParaRPr lang="en-US" sz="900" dirty="0">
            <a:solidFill>
              <a:srgbClr val="FF0000"/>
            </a:solidFill>
          </a:endParaRPr>
        </a:p>
      </dgm:t>
    </dgm:pt>
    <dgm:pt modelId="{10841978-AE6E-40F5-BD11-6581D2D32A9F}" type="parTrans" cxnId="{6EB37AF9-A44F-4C75-95AF-ED3288F08312}">
      <dgm:prSet/>
      <dgm:spPr/>
      <dgm:t>
        <a:bodyPr/>
        <a:lstStyle/>
        <a:p>
          <a:endParaRPr lang="en-US"/>
        </a:p>
      </dgm:t>
    </dgm:pt>
    <dgm:pt modelId="{BFD621D3-4552-4E11-93CF-7DF8C1D4B2F7}" type="sibTrans" cxnId="{6EB37AF9-A44F-4C75-95AF-ED3288F08312}">
      <dgm:prSet/>
      <dgm:spPr/>
      <dgm:t>
        <a:bodyPr/>
        <a:lstStyle/>
        <a:p>
          <a:endParaRPr lang="en-US"/>
        </a:p>
      </dgm:t>
    </dgm:pt>
    <dgm:pt modelId="{42E7BDEF-7DDE-43F5-B407-6C0EEAD2CAEF}">
      <dgm:prSet custT="1"/>
      <dgm:spPr/>
      <dgm:t>
        <a:bodyPr/>
        <a:lstStyle/>
        <a:p>
          <a:r>
            <a:rPr lang="en-US" sz="900" dirty="0" smtClean="0"/>
            <a:t>Assessing the argument</a:t>
          </a:r>
          <a:endParaRPr lang="en-US" sz="900" dirty="0"/>
        </a:p>
      </dgm:t>
    </dgm:pt>
    <dgm:pt modelId="{320EA42C-217D-4250-8A45-3495D2174145}" type="parTrans" cxnId="{278DE0A1-817A-4E39-92E0-FF51642FDE69}">
      <dgm:prSet/>
      <dgm:spPr/>
      <dgm:t>
        <a:bodyPr/>
        <a:lstStyle/>
        <a:p>
          <a:endParaRPr lang="en-US"/>
        </a:p>
      </dgm:t>
    </dgm:pt>
    <dgm:pt modelId="{73242733-57DE-40E6-8A2C-54D63A61D472}" type="sibTrans" cxnId="{278DE0A1-817A-4E39-92E0-FF51642FDE69}">
      <dgm:prSet/>
      <dgm:spPr/>
      <dgm:t>
        <a:bodyPr/>
        <a:lstStyle/>
        <a:p>
          <a:endParaRPr lang="en-US"/>
        </a:p>
      </dgm:t>
    </dgm:pt>
    <dgm:pt modelId="{50B8991B-710A-4960-9668-F7D5619EEC07}">
      <dgm:prSet/>
      <dgm:spPr/>
      <dgm:t>
        <a:bodyPr/>
        <a:lstStyle/>
        <a:p>
          <a:r>
            <a:rPr lang="en-US" dirty="0" smtClean="0">
              <a:solidFill>
                <a:srgbClr val="FF0000"/>
              </a:solidFill>
            </a:rPr>
            <a:t>Revising for content/arrangement</a:t>
          </a:r>
        </a:p>
      </dgm:t>
    </dgm:pt>
    <dgm:pt modelId="{5CD276B3-FF45-4CB4-A266-FF673C9FDAE7}" type="parTrans" cxnId="{CE358648-DC73-49AB-8C19-ADFAA032A027}">
      <dgm:prSet/>
      <dgm:spPr/>
      <dgm:t>
        <a:bodyPr/>
        <a:lstStyle/>
        <a:p>
          <a:endParaRPr lang="en-US"/>
        </a:p>
      </dgm:t>
    </dgm:pt>
    <dgm:pt modelId="{EAD9162D-6C77-42B0-B075-9EB6DD83F88D}" type="sibTrans" cxnId="{CE358648-DC73-49AB-8C19-ADFAA032A027}">
      <dgm:prSet/>
      <dgm:spPr/>
      <dgm:t>
        <a:bodyPr/>
        <a:lstStyle/>
        <a:p>
          <a:endParaRPr lang="en-US"/>
        </a:p>
      </dgm:t>
    </dgm:pt>
    <dgm:pt modelId="{3FA4CCB3-AB63-42B9-8CB0-33A7A8A3C287}">
      <dgm:prSet custT="1"/>
      <dgm:spPr/>
      <dgm:t>
        <a:bodyPr/>
        <a:lstStyle/>
        <a:p>
          <a:r>
            <a:rPr lang="en-US" sz="900" dirty="0" smtClean="0"/>
            <a:t>Tightening the logic/flow</a:t>
          </a:r>
          <a:endParaRPr lang="en-US" sz="900" dirty="0"/>
        </a:p>
      </dgm:t>
    </dgm:pt>
    <dgm:pt modelId="{840451EF-B3DD-4A5D-A45D-4206EDDD1303}" type="parTrans" cxnId="{06744B37-40AE-4E70-A9F0-D01EA1E96D38}">
      <dgm:prSet/>
      <dgm:spPr/>
      <dgm:t>
        <a:bodyPr/>
        <a:lstStyle/>
        <a:p>
          <a:endParaRPr lang="en-US"/>
        </a:p>
      </dgm:t>
    </dgm:pt>
    <dgm:pt modelId="{6C151557-DFE6-4296-8FBD-F5875873DFAA}" type="sibTrans" cxnId="{06744B37-40AE-4E70-A9F0-D01EA1E96D38}">
      <dgm:prSet/>
      <dgm:spPr/>
      <dgm:t>
        <a:bodyPr/>
        <a:lstStyle/>
        <a:p>
          <a:endParaRPr lang="en-US"/>
        </a:p>
      </dgm:t>
    </dgm:pt>
    <dgm:pt modelId="{6DACE1F2-8F16-47DA-AB14-A03B451EAC95}">
      <dgm:prSet custT="1"/>
      <dgm:spPr/>
      <dgm:t>
        <a:bodyPr/>
        <a:lstStyle/>
        <a:p>
          <a:r>
            <a:rPr lang="en-US" sz="900" dirty="0" smtClean="0">
              <a:solidFill>
                <a:srgbClr val="FF0000"/>
              </a:solidFill>
            </a:rPr>
            <a:t>Editing for grammar/meaning</a:t>
          </a:r>
          <a:endParaRPr lang="en-US" sz="900" dirty="0">
            <a:solidFill>
              <a:srgbClr val="FF0000"/>
            </a:solidFill>
          </a:endParaRPr>
        </a:p>
      </dgm:t>
    </dgm:pt>
    <dgm:pt modelId="{BD56EF18-8B17-41A6-B249-5DBB57036DD0}" type="parTrans" cxnId="{21021E2E-F88C-405A-8C33-D0B2E55D8595}">
      <dgm:prSet/>
      <dgm:spPr/>
      <dgm:t>
        <a:bodyPr/>
        <a:lstStyle/>
        <a:p>
          <a:endParaRPr lang="en-US"/>
        </a:p>
      </dgm:t>
    </dgm:pt>
    <dgm:pt modelId="{017348EC-5918-430A-9F29-94FAD3F5947F}" type="sibTrans" cxnId="{21021E2E-F88C-405A-8C33-D0B2E55D8595}">
      <dgm:prSet/>
      <dgm:spPr/>
      <dgm:t>
        <a:bodyPr/>
        <a:lstStyle/>
        <a:p>
          <a:endParaRPr lang="en-US"/>
        </a:p>
      </dgm:t>
    </dgm:pt>
    <dgm:pt modelId="{22CF60FB-5B6C-46ED-9678-9C2628C993A3}">
      <dgm:prSet custT="1"/>
      <dgm:spPr/>
      <dgm:t>
        <a:bodyPr/>
        <a:lstStyle/>
        <a:p>
          <a:r>
            <a:rPr lang="en-US" sz="900" dirty="0" smtClean="0">
              <a:solidFill>
                <a:srgbClr val="FF0000"/>
              </a:solidFill>
            </a:rPr>
            <a:t>Formulating a thesis</a:t>
          </a:r>
          <a:endParaRPr lang="en-US" sz="900" dirty="0">
            <a:solidFill>
              <a:srgbClr val="FF0000"/>
            </a:solidFill>
          </a:endParaRPr>
        </a:p>
      </dgm:t>
    </dgm:pt>
    <dgm:pt modelId="{82614F27-043D-4441-AD55-3D76B4E8BB98}" type="parTrans" cxnId="{EC58DDA3-1A21-4FDF-9A55-111B8AB1521A}">
      <dgm:prSet/>
      <dgm:spPr/>
      <dgm:t>
        <a:bodyPr/>
        <a:lstStyle/>
        <a:p>
          <a:endParaRPr lang="en-US"/>
        </a:p>
      </dgm:t>
    </dgm:pt>
    <dgm:pt modelId="{1528259F-2445-41CC-A977-FD3A6CCB0B57}" type="sibTrans" cxnId="{EC58DDA3-1A21-4FDF-9A55-111B8AB1521A}">
      <dgm:prSet/>
      <dgm:spPr/>
      <dgm:t>
        <a:bodyPr/>
        <a:lstStyle/>
        <a:p>
          <a:endParaRPr lang="en-US"/>
        </a:p>
      </dgm:t>
    </dgm:pt>
    <dgm:pt modelId="{DB008156-7B52-4D1F-AD7E-F2EF539E2BC4}">
      <dgm:prSet phldrT="[Text]" custT="1"/>
      <dgm:spPr/>
      <dgm:t>
        <a:bodyPr/>
        <a:lstStyle/>
        <a:p>
          <a:r>
            <a:rPr lang="en-US" sz="900" dirty="0" smtClean="0"/>
            <a:t>Analyzing and synthesizing ideas</a:t>
          </a:r>
          <a:endParaRPr lang="en-US" sz="900" dirty="0"/>
        </a:p>
      </dgm:t>
    </dgm:pt>
    <dgm:pt modelId="{EF1B003C-95F0-4AE5-AD84-3EB82D43E0FF}" type="parTrans" cxnId="{778DA4D6-0F7B-4DF2-8CCF-CE058626CC68}">
      <dgm:prSet/>
      <dgm:spPr/>
      <dgm:t>
        <a:bodyPr/>
        <a:lstStyle/>
        <a:p>
          <a:endParaRPr lang="en-US"/>
        </a:p>
      </dgm:t>
    </dgm:pt>
    <dgm:pt modelId="{D9ECD873-4FAA-44E2-9ED3-DF6B3FB10F3E}" type="sibTrans" cxnId="{778DA4D6-0F7B-4DF2-8CCF-CE058626CC68}">
      <dgm:prSet/>
      <dgm:spPr/>
      <dgm:t>
        <a:bodyPr/>
        <a:lstStyle/>
        <a:p>
          <a:endParaRPr lang="en-US"/>
        </a:p>
      </dgm:t>
    </dgm:pt>
    <dgm:pt modelId="{00402935-2091-45F2-AB35-97D5DEFF4216}" type="pres">
      <dgm:prSet presAssocID="{30F856FD-69A5-4847-97BE-AA3549B7AB7F}" presName="Name0" presStyleCnt="0">
        <dgm:presLayoutVars>
          <dgm:dir/>
          <dgm:resizeHandles val="exact"/>
        </dgm:presLayoutVars>
      </dgm:prSet>
      <dgm:spPr/>
      <dgm:t>
        <a:bodyPr/>
        <a:lstStyle/>
        <a:p>
          <a:endParaRPr lang="en-US"/>
        </a:p>
      </dgm:t>
    </dgm:pt>
    <dgm:pt modelId="{BBE2A372-9154-40CA-8DC4-93E0D487CE06}" type="pres">
      <dgm:prSet presAssocID="{30F856FD-69A5-4847-97BE-AA3549B7AB7F}" presName="cycle" presStyleCnt="0"/>
      <dgm:spPr/>
    </dgm:pt>
    <dgm:pt modelId="{D9ED55DC-3D17-4A98-A5F4-02BF80832F1A}" type="pres">
      <dgm:prSet presAssocID="{83070A4A-1CA3-4819-92B5-EF0BBA89DE6B}" presName="nodeFirstNode" presStyleLbl="node1" presStyleIdx="0" presStyleCnt="5">
        <dgm:presLayoutVars>
          <dgm:bulletEnabled val="1"/>
        </dgm:presLayoutVars>
      </dgm:prSet>
      <dgm:spPr/>
      <dgm:t>
        <a:bodyPr/>
        <a:lstStyle/>
        <a:p>
          <a:endParaRPr lang="en-US"/>
        </a:p>
      </dgm:t>
    </dgm:pt>
    <dgm:pt modelId="{8B7852A7-D835-47BF-BD2B-7715488451DE}" type="pres">
      <dgm:prSet presAssocID="{F1E80A04-C089-4FF1-BE96-5E4ED2BED35E}" presName="sibTransFirstNode" presStyleLbl="bgShp" presStyleIdx="0" presStyleCnt="1"/>
      <dgm:spPr/>
      <dgm:t>
        <a:bodyPr/>
        <a:lstStyle/>
        <a:p>
          <a:endParaRPr lang="en-US"/>
        </a:p>
      </dgm:t>
    </dgm:pt>
    <dgm:pt modelId="{7E637C36-A613-4E2F-899E-FB7BD7332381}" type="pres">
      <dgm:prSet presAssocID="{52AB41B2-0D3B-43E0-B639-3DD1E7164AED}" presName="nodeFollowingNodes" presStyleLbl="node1" presStyleIdx="1" presStyleCnt="5">
        <dgm:presLayoutVars>
          <dgm:bulletEnabled val="1"/>
        </dgm:presLayoutVars>
      </dgm:prSet>
      <dgm:spPr/>
      <dgm:t>
        <a:bodyPr/>
        <a:lstStyle/>
        <a:p>
          <a:endParaRPr lang="en-US"/>
        </a:p>
      </dgm:t>
    </dgm:pt>
    <dgm:pt modelId="{274D2065-C7C7-4A01-B262-5CEE9E651D17}" type="pres">
      <dgm:prSet presAssocID="{BCA5814D-9526-43BA-A401-589D591D14A0}" presName="nodeFollowingNodes" presStyleLbl="node1" presStyleIdx="2" presStyleCnt="5">
        <dgm:presLayoutVars>
          <dgm:bulletEnabled val="1"/>
        </dgm:presLayoutVars>
      </dgm:prSet>
      <dgm:spPr/>
      <dgm:t>
        <a:bodyPr/>
        <a:lstStyle/>
        <a:p>
          <a:endParaRPr lang="en-US"/>
        </a:p>
      </dgm:t>
    </dgm:pt>
    <dgm:pt modelId="{39E2BF35-9421-476E-90C5-212A32785FCA}" type="pres">
      <dgm:prSet presAssocID="{114B9302-5368-416F-8DE7-118B953485D5}" presName="nodeFollowingNodes" presStyleLbl="node1" presStyleIdx="3" presStyleCnt="5">
        <dgm:presLayoutVars>
          <dgm:bulletEnabled val="1"/>
        </dgm:presLayoutVars>
      </dgm:prSet>
      <dgm:spPr/>
      <dgm:t>
        <a:bodyPr/>
        <a:lstStyle/>
        <a:p>
          <a:endParaRPr lang="en-US"/>
        </a:p>
      </dgm:t>
    </dgm:pt>
    <dgm:pt modelId="{2FE52A87-2C40-4399-9A86-7820810E5397}" type="pres">
      <dgm:prSet presAssocID="{DB4B72DF-81B6-48CE-AA1E-E5953D46A077}" presName="nodeFollowingNodes" presStyleLbl="node1" presStyleIdx="4" presStyleCnt="5">
        <dgm:presLayoutVars>
          <dgm:bulletEnabled val="1"/>
        </dgm:presLayoutVars>
      </dgm:prSet>
      <dgm:spPr/>
      <dgm:t>
        <a:bodyPr/>
        <a:lstStyle/>
        <a:p>
          <a:endParaRPr lang="en-US"/>
        </a:p>
      </dgm:t>
    </dgm:pt>
  </dgm:ptLst>
  <dgm:cxnLst>
    <dgm:cxn modelId="{06744B37-40AE-4E70-A9F0-D01EA1E96D38}" srcId="{DB4B72DF-81B6-48CE-AA1E-E5953D46A077}" destId="{3FA4CCB3-AB63-42B9-8CB0-33A7A8A3C287}" srcOrd="3" destOrd="0" parTransId="{840451EF-B3DD-4A5D-A45D-4206EDDD1303}" sibTransId="{6C151557-DFE6-4296-8FBD-F5875873DFAA}"/>
    <dgm:cxn modelId="{C032F6D9-5617-4201-A605-1ABF0096903A}" type="presOf" srcId="{83070A4A-1CA3-4819-92B5-EF0BBA89DE6B}" destId="{D9ED55DC-3D17-4A98-A5F4-02BF80832F1A}" srcOrd="0" destOrd="0" presId="urn:microsoft.com/office/officeart/2005/8/layout/cycle3"/>
    <dgm:cxn modelId="{8EEEC079-67B7-48FF-8E8B-468FFD2D2B33}" srcId="{83070A4A-1CA3-4819-92B5-EF0BBA89DE6B}" destId="{A56B4BC0-2FA0-498F-968D-D0EA0702E289}" srcOrd="2" destOrd="0" parTransId="{FC202C33-428D-4A44-A117-BD56A74975CD}" sibTransId="{BBAFD7E9-817D-4F52-AC54-3DAB72071D48}"/>
    <dgm:cxn modelId="{D8F67FEC-2AA7-4BB9-A637-6C71F2B131FD}" srcId="{114B9302-5368-416F-8DE7-118B953485D5}" destId="{B2122DF4-05EA-4926-996D-5DD656AD5F0A}" srcOrd="0" destOrd="0" parTransId="{F429FD65-9B98-4B0C-9061-6D9BEBDD9457}" sibTransId="{BD45F00A-2789-421A-A982-B656B7E4B7D4}"/>
    <dgm:cxn modelId="{092102DE-C683-47A1-AB85-D0B6689DF357}" type="presOf" srcId="{B4C71949-B1E2-4ABD-A6D0-7A1AFEE12740}" destId="{274D2065-C7C7-4A01-B262-5CEE9E651D17}" srcOrd="0" destOrd="2" presId="urn:microsoft.com/office/officeart/2005/8/layout/cycle3"/>
    <dgm:cxn modelId="{78848DDC-F753-4725-9434-6B20077CFBEA}" srcId="{30F856FD-69A5-4847-97BE-AA3549B7AB7F}" destId="{83070A4A-1CA3-4819-92B5-EF0BBA89DE6B}" srcOrd="0" destOrd="0" parTransId="{2656B7B0-1B00-4D90-A827-2E93E829CA15}" sibTransId="{F1E80A04-C089-4FF1-BE96-5E4ED2BED35E}"/>
    <dgm:cxn modelId="{4A2FBE2A-1228-4A13-822D-94332DAE667A}" type="presOf" srcId="{854B0DF6-1E32-4215-B659-1B564021C0DC}" destId="{D9ED55DC-3D17-4A98-A5F4-02BF80832F1A}" srcOrd="0" destOrd="2" presId="urn:microsoft.com/office/officeart/2005/8/layout/cycle3"/>
    <dgm:cxn modelId="{C7A1C522-75F9-454C-89F0-42A658FB8CF8}" srcId="{83070A4A-1CA3-4819-92B5-EF0BBA89DE6B}" destId="{F90D78B6-28F3-46ED-BA4D-A5449296ABC0}" srcOrd="0" destOrd="0" parTransId="{264E1ADF-4EDF-48D7-813E-4FBC7D8FA40D}" sibTransId="{0EE99C41-5D5D-4EFB-87D0-F10092928B64}"/>
    <dgm:cxn modelId="{2AF4A02E-C3C5-488C-9EE1-0E69DA1C949F}" srcId="{83070A4A-1CA3-4819-92B5-EF0BBA89DE6B}" destId="{854B0DF6-1E32-4215-B659-1B564021C0DC}" srcOrd="1" destOrd="0" parTransId="{4C32ABB7-45DC-45F8-827F-58CA25A8AB5B}" sibTransId="{D15EBE2C-B284-43F5-B65F-81F916371AEC}"/>
    <dgm:cxn modelId="{9E5419F4-BA43-4247-9F69-F8DFBC4F8AA1}" type="presOf" srcId="{30F856FD-69A5-4847-97BE-AA3549B7AB7F}" destId="{00402935-2091-45F2-AB35-97D5DEFF4216}" srcOrd="0" destOrd="0" presId="urn:microsoft.com/office/officeart/2005/8/layout/cycle3"/>
    <dgm:cxn modelId="{BF788952-A2CC-47F1-B347-F9DA9E5A897A}" srcId="{52AB41B2-0D3B-43E0-B639-3DD1E7164AED}" destId="{E88766A6-73C9-4912-86BB-B23ABA34600F}" srcOrd="3" destOrd="0" parTransId="{A7355942-49CF-4F6D-B5C9-0781EA08BC23}" sibTransId="{1242AF66-24FB-4510-9360-524593BDFBF8}"/>
    <dgm:cxn modelId="{10D1534B-C2B3-48AB-ACAF-EB0E03C86ECC}" type="presOf" srcId="{59961278-7C07-46C5-BD1E-9C3EC3C37E1C}" destId="{274D2065-C7C7-4A01-B262-5CEE9E651D17}" srcOrd="0" destOrd="3" presId="urn:microsoft.com/office/officeart/2005/8/layout/cycle3"/>
    <dgm:cxn modelId="{CF56BB11-C9C5-4CD2-B0C0-1413A7AB2B5F}" type="presOf" srcId="{52AB41B2-0D3B-43E0-B639-3DD1E7164AED}" destId="{7E637C36-A613-4E2F-899E-FB7BD7332381}" srcOrd="0" destOrd="0" presId="urn:microsoft.com/office/officeart/2005/8/layout/cycle3"/>
    <dgm:cxn modelId="{253FA6CA-D77D-48C3-B740-23447AC83A0D}" type="presOf" srcId="{E88766A6-73C9-4912-86BB-B23ABA34600F}" destId="{7E637C36-A613-4E2F-899E-FB7BD7332381}" srcOrd="0" destOrd="4" presId="urn:microsoft.com/office/officeart/2005/8/layout/cycle3"/>
    <dgm:cxn modelId="{00E1E095-3AE3-4D34-9166-E7B5E7E7A088}" srcId="{BCA5814D-9526-43BA-A401-589D591D14A0}" destId="{C30AA0BD-0395-4250-A6BF-27D015B8EC57}" srcOrd="0" destOrd="0" parTransId="{FAB57FE4-ABC5-4385-8E92-976BBD0E21F2}" sibTransId="{F09A28DC-FFBE-4B21-B047-862AA4FA735C}"/>
    <dgm:cxn modelId="{FC3A8E8D-2EE1-4261-8983-96DD14CB6AA7}" type="presOf" srcId="{DB008156-7B52-4D1F-AD7E-F2EF539E2BC4}" destId="{7E637C36-A613-4E2F-899E-FB7BD7332381}" srcOrd="0" destOrd="1" presId="urn:microsoft.com/office/officeart/2005/8/layout/cycle3"/>
    <dgm:cxn modelId="{E45F0547-D38E-4EA5-BC7E-0468AD0237CD}" srcId="{DB4B72DF-81B6-48CE-AA1E-E5953D46A077}" destId="{2F709734-5CBA-4378-AABA-1477CDB83F9F}" srcOrd="0" destOrd="0" parTransId="{C74457E5-7A34-49DF-B583-1CEDC2705972}" sibTransId="{37EFDA13-8D44-4423-B66F-FF58BD52C8B2}"/>
    <dgm:cxn modelId="{EDE16A90-5C30-4A44-B1F0-D1686620E033}" srcId="{30F856FD-69A5-4847-97BE-AA3549B7AB7F}" destId="{114B9302-5368-416F-8DE7-118B953485D5}" srcOrd="3" destOrd="0" parTransId="{9E943DF4-D069-4388-A6B9-5CC3235C6567}" sibTransId="{E84DC5FE-B7AD-4BEC-BE27-E7A8A7573D21}"/>
    <dgm:cxn modelId="{F1F10DF2-08EB-422E-B065-9A319D8B23F0}" type="presOf" srcId="{42E7BDEF-7DDE-43F5-B407-6C0EEAD2CAEF}" destId="{2FE52A87-2C40-4399-9A86-7820810E5397}" srcOrd="0" destOrd="3" presId="urn:microsoft.com/office/officeart/2005/8/layout/cycle3"/>
    <dgm:cxn modelId="{F3913A29-7FC5-4E6A-B819-2EB99B4B7743}" type="presOf" srcId="{CA5AD5A9-8862-45E0-8427-CD1BA7BA7095}" destId="{39E2BF35-9421-476E-90C5-212A32785FCA}" srcOrd="0" destOrd="2" presId="urn:microsoft.com/office/officeart/2005/8/layout/cycle3"/>
    <dgm:cxn modelId="{0551EDA7-E48F-40E9-87CE-2B29F0EF1ACC}" srcId="{30F856FD-69A5-4847-97BE-AA3549B7AB7F}" destId="{BCA5814D-9526-43BA-A401-589D591D14A0}" srcOrd="2" destOrd="0" parTransId="{D304B9BC-6676-40C7-B85B-2C498B42D02F}" sibTransId="{6B526E60-A99D-44F9-8160-A7AA814846B0}"/>
    <dgm:cxn modelId="{7BA68C51-56AE-4D41-B0E6-A10E9AEA16C8}" srcId="{114B9302-5368-416F-8DE7-118B953485D5}" destId="{CA5AD5A9-8862-45E0-8427-CD1BA7BA7095}" srcOrd="1" destOrd="0" parTransId="{5448E96B-1B06-4AF9-9A12-FE718FAD5057}" sibTransId="{E73DC7C7-F08A-477F-825F-E9EBC5EE7114}"/>
    <dgm:cxn modelId="{1148BD04-E5FC-4593-8C18-DB637382A7A3}" srcId="{30F856FD-69A5-4847-97BE-AA3549B7AB7F}" destId="{52AB41B2-0D3B-43E0-B639-3DD1E7164AED}" srcOrd="1" destOrd="0" parTransId="{64DDAD13-368E-4521-ADBB-9FF701E2D55E}" sibTransId="{3DE33C85-0563-4DC9-8CC5-EF3BF35210CD}"/>
    <dgm:cxn modelId="{5083472A-8967-42E8-AA4D-7A7A7DDDB836}" type="presOf" srcId="{70E790F1-DDC8-4345-A695-AB86E3B37C9B}" destId="{2FE52A87-2C40-4399-9A86-7820810E5397}" srcOrd="0" destOrd="6" presId="urn:microsoft.com/office/officeart/2005/8/layout/cycle3"/>
    <dgm:cxn modelId="{778DA4D6-0F7B-4DF2-8CCF-CE058626CC68}" srcId="{52AB41B2-0D3B-43E0-B639-3DD1E7164AED}" destId="{DB008156-7B52-4D1F-AD7E-F2EF539E2BC4}" srcOrd="0" destOrd="0" parTransId="{EF1B003C-95F0-4AE5-AD84-3EB82D43E0FF}" sibTransId="{D9ECD873-4FAA-44E2-9ED3-DF6B3FB10F3E}"/>
    <dgm:cxn modelId="{DAE2AE28-D48B-4528-9A7E-454583C56874}" type="presOf" srcId="{22CF60FB-5B6C-46ED-9678-9C2628C993A3}" destId="{7E637C36-A613-4E2F-899E-FB7BD7332381}" srcOrd="0" destOrd="3" presId="urn:microsoft.com/office/officeart/2005/8/layout/cycle3"/>
    <dgm:cxn modelId="{DE1E74C1-AB83-4192-A1C1-5298BA946EAB}" srcId="{114B9302-5368-416F-8DE7-118B953485D5}" destId="{7872FFDF-FEB6-455B-A25D-C9C766C998AF}" srcOrd="2" destOrd="0" parTransId="{5C97E443-7D60-4C5C-BE53-23BC02D3EBC9}" sibTransId="{BC41FC97-A999-4F97-9ABB-48026C0B0922}"/>
    <dgm:cxn modelId="{0DE0122C-9C66-414D-B983-B56F254D1D6A}" type="presOf" srcId="{50B8991B-710A-4960-9668-F7D5619EEC07}" destId="{39E2BF35-9421-476E-90C5-212A32785FCA}" srcOrd="0" destOrd="4" presId="urn:microsoft.com/office/officeart/2005/8/layout/cycle3"/>
    <dgm:cxn modelId="{4ACBD191-34CC-446A-80ED-2028C9287CF0}" srcId="{BCA5814D-9526-43BA-A401-589D591D14A0}" destId="{59961278-7C07-46C5-BD1E-9C3EC3C37E1C}" srcOrd="2" destOrd="0" parTransId="{0783B936-02B6-4BA5-8BC5-B017AE2F1FEA}" sibTransId="{9EC12C3C-6989-4CB8-9D32-5DA423FDBABE}"/>
    <dgm:cxn modelId="{EC58DDA3-1A21-4FDF-9A55-111B8AB1521A}" srcId="{52AB41B2-0D3B-43E0-B639-3DD1E7164AED}" destId="{22CF60FB-5B6C-46ED-9678-9C2628C993A3}" srcOrd="2" destOrd="0" parTransId="{82614F27-043D-4441-AD55-3D76B4E8BB98}" sibTransId="{1528259F-2445-41CC-A977-FD3A6CCB0B57}"/>
    <dgm:cxn modelId="{CE358648-DC73-49AB-8C19-ADFAA032A027}" srcId="{114B9302-5368-416F-8DE7-118B953485D5}" destId="{50B8991B-710A-4960-9668-F7D5619EEC07}" srcOrd="3" destOrd="0" parTransId="{5CD276B3-FF45-4CB4-A266-FF673C9FDAE7}" sibTransId="{EAD9162D-6C77-42B0-B075-9EB6DD83F88D}"/>
    <dgm:cxn modelId="{C8982569-0B65-4A9C-84FB-E28C755BB259}" type="presOf" srcId="{6DACE1F2-8F16-47DA-AB14-A03B451EAC95}" destId="{2FE52A87-2C40-4399-9A86-7820810E5397}" srcOrd="0" destOrd="5" presId="urn:microsoft.com/office/officeart/2005/8/layout/cycle3"/>
    <dgm:cxn modelId="{937F156E-ACBD-42A8-A456-823FA59634A5}" type="presOf" srcId="{3FA4CCB3-AB63-42B9-8CB0-33A7A8A3C287}" destId="{2FE52A87-2C40-4399-9A86-7820810E5397}" srcOrd="0" destOrd="4" presId="urn:microsoft.com/office/officeart/2005/8/layout/cycle3"/>
    <dgm:cxn modelId="{880984EA-1ABD-41C0-A037-B5D94A74CE95}" type="presOf" srcId="{BCA5814D-9526-43BA-A401-589D591D14A0}" destId="{274D2065-C7C7-4A01-B262-5CEE9E651D17}" srcOrd="0" destOrd="0" presId="urn:microsoft.com/office/officeart/2005/8/layout/cycle3"/>
    <dgm:cxn modelId="{A946AA7E-75C2-4A66-B7DF-84F5AB1CA2BF}" type="presOf" srcId="{A56B4BC0-2FA0-498F-968D-D0EA0702E289}" destId="{D9ED55DC-3D17-4A98-A5F4-02BF80832F1A}" srcOrd="0" destOrd="3" presId="urn:microsoft.com/office/officeart/2005/8/layout/cycle3"/>
    <dgm:cxn modelId="{278DE0A1-817A-4E39-92E0-FF51642FDE69}" srcId="{DB4B72DF-81B6-48CE-AA1E-E5953D46A077}" destId="{42E7BDEF-7DDE-43F5-B407-6C0EEAD2CAEF}" srcOrd="2" destOrd="0" parTransId="{320EA42C-217D-4250-8A45-3495D2174145}" sibTransId="{73242733-57DE-40E6-8A2C-54D63A61D472}"/>
    <dgm:cxn modelId="{48F0D88C-3B8C-447B-B06B-2BF442CCD060}" srcId="{30F856FD-69A5-4847-97BE-AA3549B7AB7F}" destId="{DB4B72DF-81B6-48CE-AA1E-E5953D46A077}" srcOrd="4" destOrd="0" parTransId="{B27D2D51-89C3-40D1-94B6-CEFF93312F09}" sibTransId="{31129095-5CCD-43CA-9BE7-1658404C7B6D}"/>
    <dgm:cxn modelId="{EFACECA5-700B-431D-AC9D-C2331C91A930}" type="presOf" srcId="{DB4B72DF-81B6-48CE-AA1E-E5953D46A077}" destId="{2FE52A87-2C40-4399-9A86-7820810E5397}" srcOrd="0" destOrd="0" presId="urn:microsoft.com/office/officeart/2005/8/layout/cycle3"/>
    <dgm:cxn modelId="{79FD7AED-AC2F-44BB-A764-009EAA82D01E}" type="presOf" srcId="{114B9302-5368-416F-8DE7-118B953485D5}" destId="{39E2BF35-9421-476E-90C5-212A32785FCA}" srcOrd="0" destOrd="0" presId="urn:microsoft.com/office/officeart/2005/8/layout/cycle3"/>
    <dgm:cxn modelId="{C05B9BE6-9F03-4309-A328-FBF964188979}" type="presOf" srcId="{2F709734-5CBA-4378-AABA-1477CDB83F9F}" destId="{2FE52A87-2C40-4399-9A86-7820810E5397}" srcOrd="0" destOrd="1" presId="urn:microsoft.com/office/officeart/2005/8/layout/cycle3"/>
    <dgm:cxn modelId="{CAC61607-4EE0-42BD-A32E-B031E2EA6C0F}" type="presOf" srcId="{D434C7C3-9F17-4984-A637-E7F497BE8E17}" destId="{7E637C36-A613-4E2F-899E-FB7BD7332381}" srcOrd="0" destOrd="2" presId="urn:microsoft.com/office/officeart/2005/8/layout/cycle3"/>
    <dgm:cxn modelId="{6EB37AF9-A44F-4C75-95AF-ED3288F08312}" srcId="{DB4B72DF-81B6-48CE-AA1E-E5953D46A077}" destId="{0D2EF8BA-0329-4EEB-B612-7097C9F8A503}" srcOrd="1" destOrd="0" parTransId="{10841978-AE6E-40F5-BD11-6581D2D32A9F}" sibTransId="{BFD621D3-4552-4E11-93CF-7DF8C1D4B2F7}"/>
    <dgm:cxn modelId="{40CD60C3-0413-481A-9016-D8E71D80B740}" type="presOf" srcId="{7872FFDF-FEB6-455B-A25D-C9C766C998AF}" destId="{39E2BF35-9421-476E-90C5-212A32785FCA}" srcOrd="0" destOrd="3" presId="urn:microsoft.com/office/officeart/2005/8/layout/cycle3"/>
    <dgm:cxn modelId="{DBDA45D1-1FEF-4217-B056-0A4DB7B062BB}" type="presOf" srcId="{F1E80A04-C089-4FF1-BE96-5E4ED2BED35E}" destId="{8B7852A7-D835-47BF-BD2B-7715488451DE}" srcOrd="0" destOrd="0" presId="urn:microsoft.com/office/officeart/2005/8/layout/cycle3"/>
    <dgm:cxn modelId="{21021E2E-F88C-405A-8C33-D0B2E55D8595}" srcId="{DB4B72DF-81B6-48CE-AA1E-E5953D46A077}" destId="{6DACE1F2-8F16-47DA-AB14-A03B451EAC95}" srcOrd="4" destOrd="0" parTransId="{BD56EF18-8B17-41A6-B249-5DBB57036DD0}" sibTransId="{017348EC-5918-430A-9F29-94FAD3F5947F}"/>
    <dgm:cxn modelId="{54E8F975-6F4C-47BF-AF83-76330222A972}" srcId="{52AB41B2-0D3B-43E0-B639-3DD1E7164AED}" destId="{D434C7C3-9F17-4984-A637-E7F497BE8E17}" srcOrd="1" destOrd="0" parTransId="{AC0ABFCA-C6D8-4E86-BF39-BF9F5A9B5254}" sibTransId="{3185EA13-7506-4174-B7E8-482250651B31}"/>
    <dgm:cxn modelId="{2F2BD697-C068-42BE-90D7-0B1315B1CB24}" type="presOf" srcId="{F90D78B6-28F3-46ED-BA4D-A5449296ABC0}" destId="{D9ED55DC-3D17-4A98-A5F4-02BF80832F1A}" srcOrd="0" destOrd="1" presId="urn:microsoft.com/office/officeart/2005/8/layout/cycle3"/>
    <dgm:cxn modelId="{8DA60651-DB3B-47B8-A735-25F7D1873387}" srcId="{DB4B72DF-81B6-48CE-AA1E-E5953D46A077}" destId="{70E790F1-DDC8-4345-A695-AB86E3B37C9B}" srcOrd="5" destOrd="0" parTransId="{1FA3AD3A-7781-4F78-819D-C8FAC77A49F8}" sibTransId="{04902D87-F461-4381-A586-6440BEB4C93F}"/>
    <dgm:cxn modelId="{EAA3F029-C221-44A8-9877-BD3A6954FA09}" type="presOf" srcId="{0D2EF8BA-0329-4EEB-B612-7097C9F8A503}" destId="{2FE52A87-2C40-4399-9A86-7820810E5397}" srcOrd="0" destOrd="2" presId="urn:microsoft.com/office/officeart/2005/8/layout/cycle3"/>
    <dgm:cxn modelId="{1D5D9978-43AD-4F4A-B306-D0DA430B0A65}" type="presOf" srcId="{C30AA0BD-0395-4250-A6BF-27D015B8EC57}" destId="{274D2065-C7C7-4A01-B262-5CEE9E651D17}" srcOrd="0" destOrd="1" presId="urn:microsoft.com/office/officeart/2005/8/layout/cycle3"/>
    <dgm:cxn modelId="{EC708397-80D7-4D0E-92BC-863D66A956C1}" srcId="{BCA5814D-9526-43BA-A401-589D591D14A0}" destId="{B4C71949-B1E2-4ABD-A6D0-7A1AFEE12740}" srcOrd="1" destOrd="0" parTransId="{8567B866-053E-4817-804B-6C2FA97000B5}" sibTransId="{56D941F5-B66D-42D9-8D99-B5C340157FE1}"/>
    <dgm:cxn modelId="{7ED25388-CBA4-4698-9AED-54257D0FB48C}" type="presOf" srcId="{B2122DF4-05EA-4926-996D-5DD656AD5F0A}" destId="{39E2BF35-9421-476E-90C5-212A32785FCA}" srcOrd="0" destOrd="1" presId="urn:microsoft.com/office/officeart/2005/8/layout/cycle3"/>
    <dgm:cxn modelId="{326C3548-F4D3-4E82-AACB-44F892502B42}" type="presParOf" srcId="{00402935-2091-45F2-AB35-97D5DEFF4216}" destId="{BBE2A372-9154-40CA-8DC4-93E0D487CE06}" srcOrd="0" destOrd="0" presId="urn:microsoft.com/office/officeart/2005/8/layout/cycle3"/>
    <dgm:cxn modelId="{0E65F3F9-D4A8-4DAA-8DE0-4F82B9E100D8}" type="presParOf" srcId="{BBE2A372-9154-40CA-8DC4-93E0D487CE06}" destId="{D9ED55DC-3D17-4A98-A5F4-02BF80832F1A}" srcOrd="0" destOrd="0" presId="urn:microsoft.com/office/officeart/2005/8/layout/cycle3"/>
    <dgm:cxn modelId="{D48560F2-59D1-42B9-B5AB-10063E2DD25E}" type="presParOf" srcId="{BBE2A372-9154-40CA-8DC4-93E0D487CE06}" destId="{8B7852A7-D835-47BF-BD2B-7715488451DE}" srcOrd="1" destOrd="0" presId="urn:microsoft.com/office/officeart/2005/8/layout/cycle3"/>
    <dgm:cxn modelId="{4BFA2184-2CCF-4750-82D4-54EFFE454A97}" type="presParOf" srcId="{BBE2A372-9154-40CA-8DC4-93E0D487CE06}" destId="{7E637C36-A613-4E2F-899E-FB7BD7332381}" srcOrd="2" destOrd="0" presId="urn:microsoft.com/office/officeart/2005/8/layout/cycle3"/>
    <dgm:cxn modelId="{F0F7B03E-8984-4C12-8291-7A090F2AFB67}" type="presParOf" srcId="{BBE2A372-9154-40CA-8DC4-93E0D487CE06}" destId="{274D2065-C7C7-4A01-B262-5CEE9E651D17}" srcOrd="3" destOrd="0" presId="urn:microsoft.com/office/officeart/2005/8/layout/cycle3"/>
    <dgm:cxn modelId="{0FAF6AAF-8EA8-4E8B-AE98-3262CE980E5F}" type="presParOf" srcId="{BBE2A372-9154-40CA-8DC4-93E0D487CE06}" destId="{39E2BF35-9421-476E-90C5-212A32785FCA}" srcOrd="4" destOrd="0" presId="urn:microsoft.com/office/officeart/2005/8/layout/cycle3"/>
    <dgm:cxn modelId="{BD2782B7-45E6-42D8-A81B-F6AE77BEBAEA}" type="presParOf" srcId="{BBE2A372-9154-40CA-8DC4-93E0D487CE06}" destId="{2FE52A87-2C40-4399-9A86-7820810E5397}"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9968B7CE-8D60-4E6B-AF79-EE745370B05F}" type="datetimeFigureOut">
              <a:rPr lang="en-US" smtClean="0"/>
              <a:pPr/>
              <a:t>10/23/2013</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894B11FB-671E-4A8C-8A60-8C88BA8B2E4F}" type="slidenum">
              <a:rPr lang="en-US" smtClean="0"/>
              <a:pPr/>
              <a:t>‹#›</a:t>
            </a:fld>
            <a:endParaRPr lang="en-US"/>
          </a:p>
        </p:txBody>
      </p:sp>
    </p:spTree>
    <p:extLst>
      <p:ext uri="{BB962C8B-B14F-4D97-AF65-F5344CB8AC3E}">
        <p14:creationId xmlns:p14="http://schemas.microsoft.com/office/powerpoint/2010/main" val="332252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mazon.com/Taxonomy-Educational-Objectives-Handbook-Cognitive/dp/0582280109/bigdogsbowlofb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nco.edu/cetl/sir/stating_outcome/documents/Krathwohl.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B4FD27CD-F315-4ADD-BFC0-348875E61D71}" type="slidenum">
              <a:rPr lang="en-US" smtClean="0"/>
              <a:pPr/>
              <a:t>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sz="1200" dirty="0" smtClean="0"/>
              <a:t>What I’d like to do</a:t>
            </a:r>
            <a:r>
              <a:rPr lang="en-US" sz="1200" baseline="0" dirty="0" smtClean="0"/>
              <a:t> now is very quickly touch on the generalist conception of critical thinking that most often guides teaching and learning: Bloom’s Taxonomy of Educational Objectives</a:t>
            </a:r>
            <a:endParaRPr lang="en-US" dirty="0" smtClean="0"/>
          </a:p>
          <a:p>
            <a:pPr eaLnBrk="1" hangingPunct="1"/>
            <a:endParaRPr lang="en-US"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10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Bloom’s 1956 taxonomy of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Bloom B. S. (1956). </a:t>
            </a:r>
            <a:r>
              <a:rPr lang="en-US" sz="1200" i="1" u="sng" kern="1200" dirty="0" smtClean="0">
                <a:solidFill>
                  <a:schemeClr val="tx1"/>
                </a:solidFill>
                <a:latin typeface="+mn-lt"/>
                <a:ea typeface="+mn-ea"/>
                <a:cs typeface="+mn-cs"/>
                <a:hlinkClick r:id="rId3"/>
              </a:rPr>
              <a:t>Taxonomy of Educational Objectives, Handbook I: The Cognitive Domain.</a:t>
            </a:r>
            <a:r>
              <a:rPr lang="en-US" sz="1200" i="0" u="sng" kern="1200" dirty="0" smtClean="0">
                <a:solidFill>
                  <a:schemeClr val="tx1"/>
                </a:solidFill>
                <a:latin typeface="+mn-lt"/>
                <a:ea typeface="+mn-ea"/>
                <a:cs typeface="+mn-cs"/>
                <a:hlinkClick r:id="rId3"/>
              </a:rPr>
              <a:t> New York: David McKay Co Inc.</a:t>
            </a:r>
            <a:endParaRPr lang="en-US" dirty="0" smtClean="0"/>
          </a:p>
          <a:p>
            <a:pPr eaLnBrk="1" hangingPunct="1"/>
            <a:endParaRPr lang="en-US" baseline="0" dirty="0" smtClean="0"/>
          </a:p>
          <a:p>
            <a:pPr eaLnBrk="1" hangingPunct="1"/>
            <a:endParaRPr lang="en-US" baseline="0"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11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in practice, the f</a:t>
            </a:r>
            <a:r>
              <a:rPr lang="en-US" dirty="0" smtClean="0"/>
              <a:t>ocus tends to fall on the cognitive domain</a:t>
            </a:r>
            <a:endParaRPr lang="en-US"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u</a:t>
            </a:r>
            <a:r>
              <a:rPr lang="en-US" sz="1200" kern="1200" dirty="0" smtClean="0">
                <a:solidFill>
                  <a:schemeClr val="tx1"/>
                </a:solidFill>
                <a:latin typeface="+mn-lt"/>
                <a:ea typeface="+mn-ea"/>
                <a:cs typeface="+mn-cs"/>
              </a:rPr>
              <a:t>pper 3 levels of Bloom's Taxonomy are often offered as</a:t>
            </a:r>
            <a:r>
              <a:rPr lang="en-US" sz="1200" kern="1200" baseline="0" dirty="0" smtClean="0">
                <a:solidFill>
                  <a:schemeClr val="tx1"/>
                </a:solidFill>
                <a:latin typeface="+mn-lt"/>
                <a:ea typeface="+mn-ea"/>
                <a:cs typeface="+mn-cs"/>
              </a:rPr>
              <a:t> an</a:t>
            </a:r>
            <a:r>
              <a:rPr lang="en-US" sz="1200" kern="1200" dirty="0" smtClean="0">
                <a:solidFill>
                  <a:schemeClr val="tx1"/>
                </a:solidFill>
                <a:latin typeface="+mn-lt"/>
                <a:ea typeface="+mn-ea"/>
                <a:cs typeface="+mn-cs"/>
              </a:rPr>
              <a:t> example of what constitutes critical thinking - ANALYSIS, SYNTHESIS, EVALUATION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Sometimes the next 2 levels are added: COMPREHENSION &amp; APPLICATION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p</a:t>
            </a:r>
            <a:r>
              <a:rPr lang="en-US" sz="1200" kern="1200" dirty="0" smtClean="0">
                <a:solidFill>
                  <a:schemeClr val="tx1"/>
                </a:solidFill>
                <a:latin typeface="+mn-lt"/>
                <a:ea typeface="+mn-ea"/>
                <a:cs typeface="+mn-cs"/>
              </a:rPr>
              <a:t>roblem is that Bloom's levels are not really hierarchical: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synthesis and evaluation generally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require analysis, but analysis generally requires synthesis and evaluation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Plus these 5 concepts tend</a:t>
            </a:r>
            <a:r>
              <a:rPr lang="en-US" sz="1200" kern="1200" baseline="0" dirty="0" smtClean="0">
                <a:solidFill>
                  <a:schemeClr val="tx1"/>
                </a:solidFill>
                <a:latin typeface="+mn-lt"/>
                <a:ea typeface="+mn-ea"/>
                <a:cs typeface="+mn-cs"/>
              </a:rPr>
              <a:t> to be</a:t>
            </a:r>
            <a:r>
              <a:rPr lang="en-US" sz="1200" kern="1200" dirty="0" smtClean="0">
                <a:solidFill>
                  <a:schemeClr val="tx1"/>
                </a:solidFill>
                <a:latin typeface="+mn-lt"/>
                <a:ea typeface="+mn-ea"/>
                <a:cs typeface="+mn-cs"/>
              </a:rPr>
              <a:t> too vague to guide actual teaching</a:t>
            </a:r>
          </a:p>
          <a:p>
            <a:endParaRPr lang="en-US" sz="1200" kern="1200" dirty="0" smtClean="0">
              <a:solidFill>
                <a:schemeClr val="tx1"/>
              </a:solidFill>
              <a:latin typeface="+mn-lt"/>
              <a:ea typeface="+mn-ea"/>
              <a:cs typeface="+mn-cs"/>
            </a:endParaRPr>
          </a:p>
          <a:p>
            <a:endParaRPr lang="en-US" baseline="0" dirty="0" smtClean="0"/>
          </a:p>
          <a:p>
            <a:endParaRPr lang="en-US" baseline="0" dirty="0" smtClean="0"/>
          </a:p>
          <a:p>
            <a:pPr eaLnBrk="1" hangingPunct="1"/>
            <a:r>
              <a:rPr lang="en-US" dirty="0" smtClean="0"/>
              <a:t>http://</a:t>
            </a:r>
            <a:r>
              <a:rPr lang="en-US" dirty="0" err="1" smtClean="0"/>
              <a:t>retechtraining.files.wordpress.com</a:t>
            </a:r>
            <a:r>
              <a:rPr lang="en-US" dirty="0" smtClean="0"/>
              <a:t>/2008/07/blooms-</a:t>
            </a:r>
            <a:r>
              <a:rPr lang="en-US" dirty="0" err="1" smtClean="0"/>
              <a:t>taxonomy.jpg</a:t>
            </a:r>
            <a:endParaRPr lang="en-US" dirty="0" smtClean="0"/>
          </a:p>
          <a:p>
            <a:pPr eaLnBrk="1" hangingPunct="1"/>
            <a:endParaRPr lang="en-US" dirty="0" smtClean="0"/>
          </a:p>
          <a:p>
            <a:pPr eaLnBrk="1" hangingPunct="1"/>
            <a:r>
              <a:rPr lang="en-US" dirty="0" smtClean="0"/>
              <a:t>http://nli2011.wikispaces.com/</a:t>
            </a:r>
            <a:r>
              <a:rPr lang="en-US" dirty="0" err="1" smtClean="0"/>
              <a:t>Bloom's+taxonomy</a:t>
            </a:r>
            <a:endParaRPr lang="en-US" dirty="0" smtClean="0"/>
          </a:p>
          <a:p>
            <a:pPr eaLnBrk="1" hangingPunct="1"/>
            <a:endParaRPr lang="en-US" dirty="0" smtClean="0"/>
          </a:p>
          <a:p>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12</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baseline="0" dirty="0" err="1" smtClean="0"/>
              <a:t>Lorin</a:t>
            </a:r>
            <a:r>
              <a:rPr lang="en-US" baseline="0" dirty="0" smtClean="0"/>
              <a:t> Anderson, a former student of Bloom, offered a</a:t>
            </a:r>
            <a:r>
              <a:rPr lang="en-US" dirty="0" smtClean="0"/>
              <a:t> refinement of Bloom’s taxonomy in</a:t>
            </a:r>
            <a:r>
              <a:rPr lang="en-US" baseline="0" dirty="0" smtClean="0"/>
              <a:t> the 90s, most notably changing from noun forms to verb forms</a:t>
            </a:r>
            <a:endParaRPr lang="en-US" dirty="0" smtClean="0"/>
          </a:p>
          <a:p>
            <a:endParaRPr lang="en-US" dirty="0" smtClean="0"/>
          </a:p>
          <a:p>
            <a:r>
              <a:rPr lang="en-US" dirty="0" smtClean="0"/>
              <a:t>This</a:t>
            </a:r>
            <a:r>
              <a:rPr lang="en-US" baseline="0" dirty="0" smtClean="0"/>
              <a:t> is a depiction of the changes proposed by Anderson advanced by Michael Pohl: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Pohl, M. (2000). </a:t>
            </a:r>
            <a:r>
              <a:rPr lang="en-US" sz="1200" i="1" dirty="0" smtClean="0"/>
              <a:t>Learning to Think, Thinking to Learn: Models and Strategies to Develop a Classroom Culture of Thinking.</a:t>
            </a:r>
            <a:r>
              <a:rPr lang="en-US" sz="1200" dirty="0" smtClean="0"/>
              <a:t> Cheltenham, Vic.: Hawker Brownlow.</a:t>
            </a:r>
          </a:p>
          <a:p>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13</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another visual representation Anderson’s work with David </a:t>
            </a:r>
            <a:r>
              <a:rPr lang="en-US" baseline="0" dirty="0" err="1" smtClean="0"/>
              <a:t>Krathwold</a:t>
            </a:r>
            <a:r>
              <a:rPr lang="en-US" baseline="0" dirty="0" smtClean="0"/>
              <a:t>:</a:t>
            </a:r>
          </a:p>
          <a:p>
            <a:endParaRPr lang="en-US" baseline="0" dirty="0" smtClean="0"/>
          </a:p>
          <a:p>
            <a:r>
              <a:rPr lang="en-US" sz="1200" kern="1200" dirty="0" smtClean="0">
                <a:solidFill>
                  <a:schemeClr val="tx1"/>
                </a:solidFill>
                <a:latin typeface="+mn-lt"/>
                <a:ea typeface="+mn-ea"/>
                <a:cs typeface="+mn-cs"/>
              </a:rPr>
              <a:t>	Anderson, L. W., &amp; </a:t>
            </a:r>
            <a:r>
              <a:rPr lang="en-US" sz="1200" kern="1200" dirty="0" err="1" smtClean="0">
                <a:solidFill>
                  <a:schemeClr val="tx1"/>
                </a:solidFill>
                <a:latin typeface="+mn-lt"/>
                <a:ea typeface="+mn-ea"/>
                <a:cs typeface="+mn-cs"/>
              </a:rPr>
              <a:t>Krathwohl</a:t>
            </a:r>
            <a:r>
              <a:rPr lang="en-US" sz="1200" kern="1200" dirty="0" smtClean="0">
                <a:solidFill>
                  <a:schemeClr val="tx1"/>
                </a:solidFill>
                <a:latin typeface="+mn-lt"/>
                <a:ea typeface="+mn-ea"/>
                <a:cs typeface="+mn-cs"/>
              </a:rPr>
              <a:t>, D. (Eds.). (2001). </a:t>
            </a:r>
            <a:r>
              <a:rPr lang="en-US" sz="1200" i="1" kern="1200" dirty="0" smtClean="0">
                <a:solidFill>
                  <a:schemeClr val="tx1"/>
                </a:solidFill>
                <a:latin typeface="+mn-lt"/>
                <a:ea typeface="+mn-ea"/>
                <a:cs typeface="+mn-cs"/>
              </a:rPr>
              <a:t>A taxonomy for learning, teaching, and assessing: A revision of Bloom's taxonomy of educational objectives</a:t>
            </a:r>
            <a:r>
              <a:rPr lang="en-US" sz="1200" i="0" kern="1200" dirty="0" smtClean="0">
                <a:solidFill>
                  <a:schemeClr val="tx1"/>
                </a:solidFill>
                <a:latin typeface="+mn-lt"/>
                <a:ea typeface="+mn-ea"/>
                <a:cs typeface="+mn-cs"/>
              </a:rPr>
              <a:t>. New York: Longman.</a:t>
            </a:r>
            <a:endParaRPr lang="en-US"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Krathwohl</a:t>
            </a:r>
            <a:r>
              <a:rPr lang="en-US" sz="1200" kern="1200" dirty="0" smtClean="0">
                <a:solidFill>
                  <a:schemeClr val="tx1"/>
                </a:solidFill>
                <a:latin typeface="+mn-lt"/>
                <a:ea typeface="+mn-ea"/>
                <a:cs typeface="+mn-cs"/>
              </a:rPr>
              <a:t>, D. (2002). A revision of Bloom's taxonomy: An overview. </a:t>
            </a:r>
            <a:r>
              <a:rPr lang="en-US" sz="1200" i="1" kern="1200" dirty="0" smtClean="0">
                <a:solidFill>
                  <a:schemeClr val="tx1"/>
                </a:solidFill>
                <a:latin typeface="+mn-lt"/>
                <a:ea typeface="+mn-ea"/>
                <a:cs typeface="+mn-cs"/>
              </a:rPr>
              <a:t>Theory Into Practice, 41</a:t>
            </a:r>
            <a:r>
              <a:rPr lang="en-US" sz="1200" i="0" kern="1200" dirty="0" smtClean="0">
                <a:solidFill>
                  <a:schemeClr val="tx1"/>
                </a:solidFill>
                <a:latin typeface="+mn-lt"/>
                <a:ea typeface="+mn-ea"/>
                <a:cs typeface="+mn-cs"/>
              </a:rPr>
              <a:t>(4), 212-218. Retrieved from </a:t>
            </a:r>
            <a:r>
              <a:rPr lang="en-US" sz="1200" i="0" u="sng" kern="1200" dirty="0" smtClean="0">
                <a:solidFill>
                  <a:schemeClr val="tx1"/>
                </a:solidFill>
                <a:latin typeface="+mn-lt"/>
                <a:ea typeface="+mn-ea"/>
                <a:cs typeface="+mn-cs"/>
                <a:hlinkClick r:id="rId3"/>
              </a:rPr>
              <a:t>http://www.unco.edu/cetl/sir/stating_outcome/documents/Krathwohl.pdf</a:t>
            </a:r>
            <a:endParaRPr lang="en-US" baseline="0" dirty="0" smtClean="0"/>
          </a:p>
          <a:p>
            <a:endParaRPr lang="en-US" baseline="0" dirty="0" smtClean="0"/>
          </a:p>
          <a:p>
            <a:endParaRPr lang="en-US" baseline="0" dirty="0" smtClean="0"/>
          </a:p>
          <a:p>
            <a:r>
              <a:rPr lang="en-US" baseline="0" dirty="0" smtClean="0"/>
              <a:t>An interactive variation of the above is available at IOWA state:</a:t>
            </a:r>
          </a:p>
        </p:txBody>
      </p:sp>
      <p:sp>
        <p:nvSpPr>
          <p:cNvPr id="4" name="Slide Number Placeholder 3"/>
          <p:cNvSpPr>
            <a:spLocks noGrp="1"/>
          </p:cNvSpPr>
          <p:nvPr>
            <p:ph type="sldNum" sz="quarter" idx="10"/>
          </p:nvPr>
        </p:nvSpPr>
        <p:spPr/>
        <p:txBody>
          <a:bodyPr/>
          <a:lstStyle/>
          <a:p>
            <a:fld id="{894B11FB-671E-4A8C-8A60-8C88BA8B2E4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1982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aseline="0" dirty="0" smtClean="0"/>
              <a:t>http://</a:t>
            </a:r>
            <a:r>
              <a:rPr lang="en-US" baseline="0" dirty="0" err="1" smtClean="0"/>
              <a:t>www.celt.iastate.edu</a:t>
            </a:r>
            <a:r>
              <a:rPr lang="en-US" baseline="0" dirty="0" smtClean="0"/>
              <a:t>/teaching/RevisedBlooms1.html</a:t>
            </a:r>
            <a:endParaRPr lang="en-US" dirty="0" smtClean="0"/>
          </a:p>
          <a:p>
            <a:pPr eaLnBrk="1" hangingPunct="1"/>
            <a:endParaRPr lang="en-US" dirty="0" smtClean="0"/>
          </a:p>
          <a:p>
            <a:pPr eaLnBrk="1" hangingPunct="1"/>
            <a:r>
              <a:rPr lang="en-US" dirty="0" smtClean="0"/>
              <a:t>A useful PDF of</a:t>
            </a:r>
            <a:r>
              <a:rPr lang="en-US" baseline="0" dirty="0" smtClean="0"/>
              <a:t> </a:t>
            </a:r>
            <a:r>
              <a:rPr lang="en-US" dirty="0" smtClean="0"/>
              <a:t>learning objectives can also be downloaded</a:t>
            </a:r>
            <a:r>
              <a:rPr lang="en-US" baseline="0" dirty="0" smtClean="0"/>
              <a:t> from the same page: </a:t>
            </a:r>
            <a:r>
              <a:rPr lang="en-US" dirty="0" smtClean="0"/>
              <a:t>http://</a:t>
            </a:r>
            <a:r>
              <a:rPr lang="en-US" dirty="0" err="1" smtClean="0"/>
              <a:t>www.celt.iastate.edu</a:t>
            </a:r>
            <a:r>
              <a:rPr lang="en-US" dirty="0" smtClean="0"/>
              <a:t>/</a:t>
            </a:r>
            <a:r>
              <a:rPr lang="en-US" dirty="0" err="1" smtClean="0"/>
              <a:t>pdfs</a:t>
            </a:r>
            <a:r>
              <a:rPr lang="en-US" dirty="0" smtClean="0"/>
              <a:t>-docs/teaching/</a:t>
            </a:r>
            <a:r>
              <a:rPr lang="en-US" dirty="0" err="1" smtClean="0"/>
              <a:t>RevisedBloomsHandout.pdf</a:t>
            </a:r>
            <a:endParaRPr lang="en-US" dirty="0" smtClean="0"/>
          </a:p>
          <a:p>
            <a:pPr eaLnBrk="1" hangingPunct="1"/>
            <a:endParaRPr lang="en-US" dirty="0" smtClean="0"/>
          </a:p>
          <a:p>
            <a:pPr eaLnBrk="1" hangingPunct="1"/>
            <a:r>
              <a:rPr lang="en-US" dirty="0" smtClean="0"/>
              <a:t>But </a:t>
            </a:r>
            <a:r>
              <a:rPr lang="en-US" baseline="0" dirty="0" smtClean="0"/>
              <a:t>the cognitivist focus of Bloom’s approach remains a problem for a number of educators, who argue that critical thinking involves more than </a:t>
            </a:r>
            <a:r>
              <a:rPr lang="en-US" sz="1200" kern="1200" dirty="0" smtClean="0">
                <a:solidFill>
                  <a:schemeClr val="tx1"/>
                </a:solidFill>
                <a:latin typeface="+mn-lt"/>
                <a:ea typeface="+mn-ea"/>
                <a:cs typeface="+mn-cs"/>
              </a:rPr>
              <a:t>the ability to recognize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logical fallacies, identify biases</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uninformed judgments, and to be skilled at reasoning.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a:t>
            </a:r>
            <a:r>
              <a:rPr lang="en-US" sz="1200" kern="1200" baseline="0" dirty="0" smtClean="0">
                <a:solidFill>
                  <a:schemeClr val="tx1"/>
                </a:solidFill>
                <a:latin typeface="+mn-lt"/>
                <a:ea typeface="+mn-ea"/>
                <a:cs typeface="+mn-cs"/>
              </a:rPr>
              <a:t> see Bloom’s approach as depoliticized and </a:t>
            </a:r>
            <a:r>
              <a:rPr lang="en-US" sz="1200" kern="1200" baseline="0" dirty="0" err="1" smtClean="0">
                <a:solidFill>
                  <a:schemeClr val="tx1"/>
                </a:solidFill>
                <a:latin typeface="+mn-lt"/>
                <a:ea typeface="+mn-ea"/>
                <a:cs typeface="+mn-cs"/>
              </a:rPr>
              <a:t>dehistoricized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Joe</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Kincheloe</a:t>
            </a:r>
            <a:r>
              <a:rPr lang="en-US" sz="1200" kern="1200" dirty="0" smtClean="0">
                <a:solidFill>
                  <a:schemeClr val="tx1"/>
                </a:solidFill>
                <a:latin typeface="+mn-lt"/>
                <a:ea typeface="+mn-ea"/>
                <a:cs typeface="+mn-cs"/>
              </a:rPr>
              <a:t> (2000), for instance, defines critical thinking as “the ability of individuals to disengage themselves from the tacit assumption of discursive practices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power relations in order to exert more conscious control over their everyday lives.” (p. 24)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Kincheloe</a:t>
            </a:r>
            <a:r>
              <a:rPr lang="en-US" sz="1200" kern="1200" dirty="0" smtClean="0">
                <a:solidFill>
                  <a:schemeClr val="tx1"/>
                </a:solidFill>
                <a:latin typeface="+mn-lt"/>
                <a:ea typeface="+mn-ea"/>
                <a:cs typeface="+mn-cs"/>
              </a:rPr>
              <a:t>, J. (2000) Making Critical Thinking Critical, in D. Weil and H.K. Anderson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(eds.),</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Perspectives in Critical Thinking: Essays by Teachers in Theory and Practice</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New York, Peter Lang</a:t>
            </a:r>
          </a:p>
          <a:p>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a:t>
            </a:r>
            <a:r>
              <a:rPr lang="en-US" sz="1200" i="0" kern="1200" baseline="0" dirty="0" smtClean="0">
                <a:solidFill>
                  <a:schemeClr val="tx1"/>
                </a:solidFill>
                <a:latin typeface="+mn-lt"/>
                <a:ea typeface="+mn-ea"/>
                <a:cs typeface="+mn-cs"/>
              </a:rPr>
              <a:t> Stephen </a:t>
            </a:r>
            <a:r>
              <a:rPr lang="en-US" sz="1200" i="0" kern="1200" dirty="0" smtClean="0">
                <a:solidFill>
                  <a:schemeClr val="tx1"/>
                </a:solidFill>
                <a:latin typeface="+mn-lt"/>
                <a:ea typeface="+mn-ea"/>
                <a:cs typeface="+mn-cs"/>
              </a:rPr>
              <a:t>Brookfield (2010) contends</a:t>
            </a:r>
            <a:r>
              <a:rPr lang="en-US" sz="1200" i="0" kern="1200" baseline="0" dirty="0" smtClean="0">
                <a:solidFill>
                  <a:schemeClr val="tx1"/>
                </a:solidFill>
                <a:latin typeface="+mn-lt"/>
                <a:ea typeface="+mn-ea"/>
                <a:cs typeface="+mn-cs"/>
              </a:rPr>
              <a:t> that</a:t>
            </a:r>
            <a:r>
              <a:rPr lang="en-US" sz="1200" i="0" kern="1200" dirty="0" smtClean="0">
                <a:solidFill>
                  <a:schemeClr val="tx1"/>
                </a:solidFill>
                <a:latin typeface="+mn-lt"/>
                <a:ea typeface="+mn-ea"/>
                <a:cs typeface="+mn-cs"/>
              </a:rPr>
              <a:t> critical thinking “is the educational implementation of ideology critique,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 deliberate attempt to penetrate the ideological obfuscation that ensures that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massive social inequity is acceptable by the majority</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as the natural state of affairs.”. (p. 58)</a:t>
            </a:r>
          </a:p>
          <a:p>
            <a:endParaRPr lang="en-US" sz="1200" i="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 </a:t>
            </a:r>
            <a:r>
              <a:rPr lang="nl-NL" sz="1200" kern="1200" dirty="0" err="1" smtClean="0">
                <a:solidFill>
                  <a:schemeClr val="tx1"/>
                </a:solidFill>
                <a:latin typeface="+mn-lt"/>
                <a:ea typeface="+mn-ea"/>
                <a:cs typeface="+mn-cs"/>
              </a:rPr>
              <a:t>Brookfield</a:t>
            </a:r>
            <a:r>
              <a:rPr lang="nl-NL" sz="1200" kern="1200" dirty="0" smtClean="0">
                <a:solidFill>
                  <a:schemeClr val="tx1"/>
                </a:solidFill>
                <a:latin typeface="+mn-lt"/>
                <a:ea typeface="+mn-ea"/>
                <a:cs typeface="+mn-cs"/>
              </a:rPr>
              <a:t>, S. (2010)</a:t>
            </a:r>
            <a:r>
              <a:rPr lang="nl-NL" sz="1200" kern="1200" baseline="0" dirty="0" smtClean="0">
                <a:solidFill>
                  <a:schemeClr val="tx1"/>
                </a:solidFill>
                <a:latin typeface="+mn-lt"/>
                <a:ea typeface="+mn-ea"/>
                <a:cs typeface="+mn-cs"/>
              </a:rPr>
              <a:t> </a:t>
            </a:r>
            <a:r>
              <a:rPr lang="nl-NL" sz="1200" i="1" kern="1200" dirty="0" err="1" smtClean="0">
                <a:solidFill>
                  <a:schemeClr val="tx1"/>
                </a:solidFill>
                <a:latin typeface="+mn-lt"/>
                <a:ea typeface="+mn-ea"/>
                <a:cs typeface="+mn-cs"/>
              </a:rPr>
              <a:t>Radicalizing</a:t>
            </a:r>
            <a:r>
              <a:rPr lang="nl-NL" sz="1200" i="1" kern="1200" dirty="0" smtClean="0">
                <a:solidFill>
                  <a:schemeClr val="tx1"/>
                </a:solidFill>
                <a:latin typeface="+mn-lt"/>
                <a:ea typeface="+mn-ea"/>
                <a:cs typeface="+mn-cs"/>
              </a:rPr>
              <a:t> Learning: Adult </a:t>
            </a:r>
            <a:r>
              <a:rPr lang="nl-NL" sz="1200" i="1" kern="1200" dirty="0" err="1" smtClean="0">
                <a:solidFill>
                  <a:schemeClr val="tx1"/>
                </a:solidFill>
                <a:latin typeface="+mn-lt"/>
                <a:ea typeface="+mn-ea"/>
                <a:cs typeface="+mn-cs"/>
              </a:rPr>
              <a:t>Education</a:t>
            </a:r>
            <a:r>
              <a:rPr lang="nl-NL" sz="1200" i="1" kern="1200" dirty="0" smtClean="0">
                <a:solidFill>
                  <a:schemeClr val="tx1"/>
                </a:solidFill>
                <a:latin typeface="+mn-lt"/>
                <a:ea typeface="+mn-ea"/>
                <a:cs typeface="+mn-cs"/>
              </a:rPr>
              <a:t> </a:t>
            </a:r>
            <a:r>
              <a:rPr lang="nl-NL" sz="1200" i="1" kern="1200" dirty="0" err="1" smtClean="0">
                <a:solidFill>
                  <a:schemeClr val="tx1"/>
                </a:solidFill>
                <a:latin typeface="+mn-lt"/>
                <a:ea typeface="+mn-ea"/>
                <a:cs typeface="+mn-cs"/>
              </a:rPr>
              <a:t>for</a:t>
            </a:r>
            <a:r>
              <a:rPr lang="nl-NL" sz="1200" i="1" kern="1200" dirty="0" smtClean="0">
                <a:solidFill>
                  <a:schemeClr val="tx1"/>
                </a:solidFill>
                <a:latin typeface="+mn-lt"/>
                <a:ea typeface="+mn-ea"/>
                <a:cs typeface="+mn-cs"/>
              </a:rPr>
              <a:t> a Just World</a:t>
            </a:r>
            <a:r>
              <a:rPr lang="pl-PL" sz="1200" i="0" kern="1200" dirty="0" smtClean="0">
                <a:solidFill>
                  <a:schemeClr val="tx1"/>
                </a:solidFill>
                <a:latin typeface="+mn-lt"/>
                <a:ea typeface="+mn-ea"/>
                <a:cs typeface="+mn-cs"/>
              </a:rPr>
              <a:t>, New</a:t>
            </a:r>
            <a:r>
              <a:rPr lang="pl-PL" sz="1200" i="0" kern="1200" baseline="0" dirty="0" smtClean="0">
                <a:solidFill>
                  <a:schemeClr val="tx1"/>
                </a:solidFill>
                <a:latin typeface="+mn-lt"/>
                <a:ea typeface="+mn-ea"/>
                <a:cs typeface="+mn-cs"/>
              </a:rPr>
              <a:t> </a:t>
            </a:r>
            <a:r>
              <a:rPr lang="pl-PL" sz="1200" i="0" kern="1200" dirty="0" smtClean="0">
                <a:solidFill>
                  <a:schemeClr val="tx1"/>
                </a:solidFill>
                <a:latin typeface="+mn-lt"/>
                <a:ea typeface="+mn-ea"/>
                <a:cs typeface="+mn-cs"/>
              </a:rPr>
              <a:t>York, </a:t>
            </a:r>
            <a:r>
              <a:rPr lang="pl-PL" sz="1200" i="0" kern="1200" dirty="0" err="1" smtClean="0">
                <a:solidFill>
                  <a:schemeClr val="tx1"/>
                </a:solidFill>
                <a:latin typeface="+mn-lt"/>
                <a:ea typeface="+mn-ea"/>
                <a:cs typeface="+mn-cs"/>
              </a:rPr>
              <a:t>Jossey</a:t>
            </a:r>
            <a:r>
              <a:rPr lang="pl-PL" sz="1200" i="0" kern="1200" dirty="0" smtClean="0">
                <a:solidFill>
                  <a:schemeClr val="tx1"/>
                </a:solidFill>
                <a:latin typeface="+mn-lt"/>
                <a:ea typeface="+mn-ea"/>
                <a:cs typeface="+mn-cs"/>
              </a:rPr>
              <a:t> </a:t>
            </a:r>
            <a:r>
              <a:rPr lang="pl-PL" sz="1200" i="0" kern="1200" dirty="0" err="1" smtClean="0">
                <a:solidFill>
                  <a:schemeClr val="tx1"/>
                </a:solidFill>
                <a:latin typeface="+mn-lt"/>
                <a:ea typeface="+mn-ea"/>
                <a:cs typeface="+mn-cs"/>
              </a:rPr>
              <a:t>Bass</a:t>
            </a:r>
            <a:endParaRPr lang="en-US" sz="1200" i="0" kern="1200" dirty="0" smtClean="0">
              <a:solidFill>
                <a:schemeClr val="tx1"/>
              </a:solidFill>
              <a:latin typeface="+mn-lt"/>
              <a:ea typeface="+mn-ea"/>
              <a:cs typeface="+mn-cs"/>
            </a:endParaRPr>
          </a:p>
          <a:p>
            <a:endParaRPr lang="en-US" dirty="0" smtClean="0"/>
          </a:p>
          <a:p>
            <a:r>
              <a:rPr lang="en-US" dirty="0" smtClean="0"/>
              <a:t>But</a:t>
            </a:r>
            <a:r>
              <a:rPr lang="en-US" baseline="0" dirty="0" smtClean="0"/>
              <a:t> now let us turn to two approaches to critical thinking currently in use at AU:</a:t>
            </a:r>
          </a:p>
          <a:p>
            <a:endParaRPr lang="en-US" baseline="0" dirty="0" smtClean="0"/>
          </a:p>
          <a:p>
            <a:r>
              <a:rPr lang="en-US" baseline="0" dirty="0" smtClean="0"/>
              <a:t>The first, Information Literacy, is another generalist approach, but the second is a specialist approach with its roots in rhetoric</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Elaine</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smtClean="0"/>
              <a:t>Corinne:  Welcome/FOIP announcement for recording Adobe</a:t>
            </a:r>
            <a:r>
              <a:rPr lang="en-US" baseline="0" smtClean="0"/>
              <a:t> connect session</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Just as with</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smtClean="0"/>
              <a:t>Just as with</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From a writing perspective,</a:t>
            </a:r>
            <a:r>
              <a:rPr lang="en-US" baseline="0" dirty="0" smtClean="0"/>
              <a:t> critical thinking informs academic writing and academic writing develops CT..  This definition highlights that. Here, some of the  </a:t>
            </a:r>
            <a:r>
              <a:rPr lang="en-US" sz="1200" dirty="0" smtClean="0"/>
              <a:t>Intellectual habits of mind we’ve already</a:t>
            </a:r>
            <a:r>
              <a:rPr lang="en-US" sz="1200" baseline="0" dirty="0" smtClean="0"/>
              <a:t> heard about:</a:t>
            </a:r>
            <a:r>
              <a:rPr lang="en-US" sz="1200" dirty="0" smtClean="0"/>
              <a:t> include respect for truth and reason, willingness to examine personal assumptions, curiosity, fair-mindedness, strong work ethic, willingness to debate the status quo</a:t>
            </a:r>
            <a:r>
              <a:rPr lang="en-US" sz="1200" baseline="0" dirty="0" smtClean="0"/>
              <a:t> are essential to both thinking well and writing well. </a:t>
            </a:r>
            <a:r>
              <a:rPr lang="en-US" sz="1200" dirty="0" smtClean="0"/>
              <a:t> </a:t>
            </a:r>
            <a:r>
              <a:rPr lang="en-US" sz="1200" baseline="0" dirty="0" smtClean="0"/>
              <a:t> This definition, (and it’s just one) t</a:t>
            </a:r>
            <a:r>
              <a:rPr lang="en-US" sz="1200" dirty="0" smtClean="0"/>
              <a:t>here is also a sense</a:t>
            </a:r>
            <a:r>
              <a:rPr lang="en-US" sz="1200" baseline="0" dirty="0" smtClean="0"/>
              <a:t> of acting on the judgments people have made, that the set of criteria is applied to a problem or a question, and this would be true of both good academic writing and critical thinking.  This writing perspective would be more the generalist school that Derek talked about, drawing out general principles for critical thinking.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But for our purposes,</a:t>
            </a:r>
            <a:r>
              <a:rPr lang="en-US" baseline="0" dirty="0" smtClean="0"/>
              <a:t> we might want a more general definition of CT.  And this definition might suit us because it implies the REASONS for cultivating those habits of mind, and  applying a set of criteria. CT’s purpose is to analyze and synthesize new ideas by challenging assumptions, ours and others through some system of inquiry. This system can vary from discipline to discipline because disciplines operate on different assumptions. For instance, biology assumes principles of evolution and biological processes and psychology assumes the presence of a thing called a “psyche”. Each discipline has assumptions that determine how knowledge is judged as legitimate . The connection between this definition of Critical Thinking and academic writing is the idea of  </a:t>
            </a:r>
            <a:r>
              <a:rPr lang="en-US" b="1" baseline="0" dirty="0" smtClean="0"/>
              <a:t>systematic inquiry</a:t>
            </a:r>
            <a:r>
              <a:rPr lang="en-US" baseline="0" dirty="0" smtClean="0"/>
              <a:t>.</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Corinne</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Academic</a:t>
            </a:r>
            <a:r>
              <a:rPr lang="en-US" baseline="0" dirty="0" smtClean="0"/>
              <a:t> w</a:t>
            </a:r>
            <a:r>
              <a:rPr lang="en-US" dirty="0" smtClean="0"/>
              <a:t>riting</a:t>
            </a:r>
            <a:r>
              <a:rPr lang="en-US" baseline="0" dirty="0" smtClean="0"/>
              <a:t>  has had a long historical connection with critical thinking, And that makes sense because developing an academic piece of writing is in part the act of challenging assumptions-your own and others’ on paper. The system for thinking and writing critically that I’m going to show you is one that should help you to think through writing assignments and critically think about sources you are reading.  A few words of caution first though: although this will apply to many topics and subjects you will address in humanities, it will not apply to all situations. For example, if you are writing a report, this approach to critically thinking will probably not help you as much as say, if you are doing an analysis/assessment of a theory in the humanities. But it is a way of developing a clear thesis for your paper.</a:t>
            </a:r>
            <a:endParaRPr lang="en-US" dirty="0" smtClean="0"/>
          </a:p>
          <a:p>
            <a:r>
              <a:rPr lang="en-US" baseline="0" dirty="0" smtClean="0"/>
              <a:t>  </a:t>
            </a:r>
          </a:p>
          <a:p>
            <a:r>
              <a:rPr lang="en-US" baseline="0" dirty="0" smtClean="0"/>
              <a:t>Stephen </a:t>
            </a:r>
            <a:r>
              <a:rPr lang="en-US" baseline="0" dirty="0" err="1" smtClean="0"/>
              <a:t>Toulmin</a:t>
            </a:r>
            <a:r>
              <a:rPr lang="en-US" baseline="0" dirty="0" smtClean="0"/>
              <a:t> is  an example a modern systematic way coming to judgment based on designated criteria and a way of uncovering and questioning assumptions. </a:t>
            </a:r>
            <a:r>
              <a:rPr lang="en-US" b="1" baseline="0" dirty="0" err="1" smtClean="0">
                <a:solidFill>
                  <a:srgbClr val="FF0000"/>
                </a:solidFill>
              </a:rPr>
              <a:t>Toulmin’s</a:t>
            </a:r>
            <a:r>
              <a:rPr lang="en-US" b="1" baseline="0" dirty="0" smtClean="0">
                <a:solidFill>
                  <a:srgbClr val="FF0000"/>
                </a:solidFill>
              </a:rPr>
              <a:t> way of thinking through an issue is to gather data and reason through to a conclusion. </a:t>
            </a:r>
          </a:p>
          <a:p>
            <a:pPr eaLnBrk="1" hangingPunct="1"/>
            <a:r>
              <a:rPr lang="en-US" dirty="0" smtClean="0"/>
              <a:t>The</a:t>
            </a:r>
            <a:r>
              <a:rPr lang="en-US" baseline="0" dirty="0" smtClean="0"/>
              <a:t> three main parts of his argument are </a:t>
            </a:r>
          </a:p>
          <a:p>
            <a:pPr eaLnBrk="1" hangingPunct="1"/>
            <a:r>
              <a:rPr lang="en-US" baseline="0" dirty="0" smtClean="0"/>
              <a:t>Data, Warrant, Claim. Let’s start with the </a:t>
            </a:r>
            <a:r>
              <a:rPr lang="en-US" b="1" baseline="0" dirty="0" smtClean="0"/>
              <a:t>data</a:t>
            </a:r>
            <a:r>
              <a:rPr lang="en-US" baseline="0" dirty="0" smtClean="0"/>
              <a:t>. This is the evidence that you gather as you read your sources until you ultimately reach the conclusion, or the claim. In other words, as you think through your problem or question, you look for data to support a conclusion that you’re coming to. The </a:t>
            </a:r>
            <a:r>
              <a:rPr lang="en-US" b="1" baseline="0" dirty="0" smtClean="0"/>
              <a:t>Warrant</a:t>
            </a:r>
            <a:r>
              <a:rPr lang="en-US" baseline="0" dirty="0" smtClean="0"/>
              <a:t> is the assumption that provides a logical link between the data and the conclusion.  In other words, the Warrant is the reason that the data supports the </a:t>
            </a:r>
            <a:r>
              <a:rPr lang="en-US" b="1" baseline="0" dirty="0" smtClean="0"/>
              <a:t>claim</a:t>
            </a:r>
            <a:r>
              <a:rPr lang="en-US" baseline="0" dirty="0" smtClean="0"/>
              <a:t>. Let’s see how this looks in an example.</a:t>
            </a:r>
          </a:p>
          <a:p>
            <a:pPr eaLnBrk="1" hangingPunct="1"/>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aseline="0" dirty="0" smtClean="0"/>
              <a:t>Suppose after doing research on Doctor A and Doctor B,  I want make a claim that Doctor A is a better Doctor than Doctor B. That’s my claim. What’s my evidence? Well, suppose that the research I did was on a website called “Rate my Doctor”, and there, more people have rated Doctor A more highly. Some people might leave it at that. But critical thinkers would ask “what is the quality of the evidence?”  The assumption underneath the evidence—the Warrant—is that the site “Rate my Doctor” is a good measure of a doctor’s skills. Notice how this simple but systematic way of thinking makes assumptions more obvious, and it’s often the assumptions that are most vulnerable to argument—an argument is only as good as its weakest Warrant. </a:t>
            </a:r>
          </a:p>
          <a:p>
            <a:pPr eaLnBrk="1" hangingPunct="1"/>
            <a:endParaRPr lang="en-US" baseline="0" dirty="0" smtClean="0"/>
          </a:p>
          <a:p>
            <a:pPr eaLnBrk="1" hangingPunct="1"/>
            <a:r>
              <a:rPr lang="en-US" baseline="0" dirty="0" smtClean="0"/>
              <a:t>By the way, does any one have any problems with this Warrant. </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there are three more elements that you can use to deal with situations like this. If your warrant is not all that strong, you can add a qualifier, which is about how strong an argument is. It identifies the limitations of your conclusion and you can get at qualifiers by asking questions like “when, where, under what circumstances” is your claim true. You can think of qualifiers as a statement that begins with “probably”.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 rebuttal also qualifies your claim by identifying  specific limitations or circumstances that might limit your claim. These are different from qualifiers in that they’re more specific. You can think of </a:t>
            </a:r>
            <a:r>
              <a:rPr lang="en-US" baseline="0" dirty="0" err="1" smtClean="0"/>
              <a:t>rubuttal</a:t>
            </a:r>
            <a:r>
              <a:rPr lang="en-US" baseline="0" dirty="0" smtClean="0"/>
              <a:t> as an “unless” statement. MY claim is true UNLESS this condition exists.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you can strengthen a weak warrant with a “because” statement that gives additional reasons why your warrant  provides a good connection between the data and the claim. Thinking systematically like this can make any weaknesses in your own thinking apparent. This might mean going back to the literature or changing your thesis altogether.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let’s see how this might play out in </a:t>
            </a:r>
            <a:endParaRPr lang="en-US"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
            </a:r>
            <a:br>
              <a:rPr lang="en-US" dirty="0" smtClean="0"/>
            </a:br>
            <a:r>
              <a:rPr lang="en-US" dirty="0" smtClean="0"/>
              <a:t>So</a:t>
            </a:r>
            <a:r>
              <a:rPr lang="en-US" baseline="0" dirty="0" smtClean="0"/>
              <a:t> here is what the entire argument/reasoning might look like . I’m still claiming that Doctor A is a better doctor than Doctor B based on the ratings of “Rate my Doctor” , but now I’m going to strengthen my argument by  saying that this is probably the case, and allowing that some patients might not have been fair in their comments,  and by adding some backing to my argument by referencing research.</a:t>
            </a:r>
          </a:p>
          <a:p>
            <a:pPr eaLnBrk="1" hangingPunct="1"/>
            <a:endParaRPr lang="en-US" baseline="0" dirty="0" smtClean="0"/>
          </a:p>
          <a:p>
            <a:pPr eaLnBrk="1" hangingPunct="1"/>
            <a:r>
              <a:rPr lang="en-US" baseline="0" dirty="0" smtClean="0"/>
              <a:t> Again, this system lays out the support for the argument so you can examine it,</a:t>
            </a:r>
          </a:p>
          <a:p>
            <a:pPr eaLnBrk="1" hangingPunct="1"/>
            <a:endParaRPr lang="en-US" baseline="0" dirty="0" smtClean="0"/>
          </a:p>
          <a:p>
            <a:pPr eaLnBrk="1" hangingPunct="1"/>
            <a:r>
              <a:rPr lang="en-US" baseline="0" dirty="0" smtClean="0"/>
              <a:t> and I don’t know about you, but if I heard that there was research backing this up, I’d tend to want to know about the quality of the research that said that “Rate my doctor” was a reliable source of information. Skepticism is one of those habits of mind of critical thinkers that we talked about.</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So here</a:t>
            </a:r>
            <a:r>
              <a:rPr lang="en-US" baseline="0" dirty="0" smtClean="0"/>
              <a:t> is what that argument would look like written out. </a:t>
            </a:r>
          </a:p>
          <a:p>
            <a:pPr eaLnBrk="1" hangingPunct="1"/>
            <a:r>
              <a:rPr lang="en-US" baseline="0" dirty="0" smtClean="0"/>
              <a:t>And this has all the qualities of a good thesis. In fact, this could be a thesis statement that you could work out a defense for and use as an outline for a paper. </a:t>
            </a:r>
          </a:p>
          <a:p>
            <a:pPr eaLnBrk="1" hangingPunct="1"/>
            <a:r>
              <a:rPr lang="en-US" baseline="0" dirty="0" smtClean="0"/>
              <a:t>For example:</a:t>
            </a:r>
          </a:p>
          <a:p>
            <a:pPr eaLnBrk="1" hangingPunct="1"/>
            <a:r>
              <a:rPr lang="en-US" baseline="0" dirty="0" smtClean="0"/>
              <a:t>You might begin with an introduction that presents this thesis</a:t>
            </a:r>
          </a:p>
          <a:p>
            <a:pPr eaLnBrk="1" hangingPunct="1"/>
            <a:r>
              <a:rPr lang="en-US" baseline="0" dirty="0" smtClean="0"/>
              <a:t>Then, you might have a couple of paragraphs that present your own reasons for saying that “Rate my Doctor” is a good source of information: maybe the info is uncensored, people’s direct experience, etc. </a:t>
            </a:r>
          </a:p>
          <a:p>
            <a:pPr eaLnBrk="1" hangingPunct="1"/>
            <a:r>
              <a:rPr lang="en-US" baseline="0" dirty="0" smtClean="0"/>
              <a:t>Then you might follow with a paragraph about the research that shows that sites like these provide a reliable reflection of physician skills. If you came across research that disputed this, you might present this and say why the research in favor of such sites is more believable, superior, etc. </a:t>
            </a:r>
          </a:p>
          <a:p>
            <a:pPr eaLnBrk="1" hangingPunct="1"/>
            <a:endParaRPr lang="en-US" baseline="0" dirty="0" smtClean="0"/>
          </a:p>
          <a:p>
            <a:pPr eaLnBrk="1" hangingPunct="1"/>
            <a:r>
              <a:rPr lang="en-US" baseline="0" dirty="0" smtClean="0"/>
              <a:t>The point I want to make here is that such systematic thinking and reasoning leads to a clear thesis and an organized paper. And keep in mind that this is the organization that happens AFTER you have done the research.</a:t>
            </a:r>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But this doesn’t happen in one draft, and if you take away only one thing about</a:t>
            </a:r>
            <a:r>
              <a:rPr lang="en-US" baseline="0" dirty="0" smtClean="0"/>
              <a:t> critical thinking and academic writing from this presentation, it’s this: There is no such thing as good writing. There is only good rewriting.</a:t>
            </a:r>
          </a:p>
          <a:p>
            <a:pPr eaLnBrk="1" hangingPunct="1"/>
            <a:r>
              <a:rPr lang="en-US" baseline="0" dirty="0" smtClean="0"/>
              <a:t>And, as you can see here, this is true of both the writing process and critical thinking. </a:t>
            </a:r>
          </a:p>
          <a:p>
            <a:pPr eaLnBrk="1" hangingPunct="1"/>
            <a:r>
              <a:rPr lang="en-US" baseline="0" dirty="0" smtClean="0"/>
              <a:t>Here, you see a diagram of the writing process (in red) side by side with the critical thinking process (in white), as outlined by Paul and Elder. (This reference is in the bibliography for this presentation, so you check it out if you want to learn more about the critical thinking process.)</a:t>
            </a:r>
          </a:p>
          <a:p>
            <a:pPr eaLnBrk="1" hangingPunct="1"/>
            <a:endParaRPr lang="en-US" baseline="0" dirty="0" smtClean="0"/>
          </a:p>
          <a:p>
            <a:pPr eaLnBrk="1" hangingPunct="1"/>
            <a:r>
              <a:rPr lang="en-US" baseline="0" dirty="0" smtClean="0"/>
              <a:t>Note first that all activities here are recursive, that is, you go round and round again in a process that refines both your ideas and your writing. For example, in the prewriting phase, where you are first reading your sources, and identifying key questions, you are also engaging in Critical Thinking activities like identifying underlying assumptions, like we just saw, and identifying problems, issues and questions.</a:t>
            </a:r>
          </a:p>
          <a:p>
            <a:pPr eaLnBrk="1" hangingPunct="1"/>
            <a:r>
              <a:rPr lang="en-US" baseline="0" dirty="0" smtClean="0"/>
              <a:t> </a:t>
            </a:r>
          </a:p>
          <a:p>
            <a:pPr eaLnBrk="1" hangingPunct="1"/>
            <a:r>
              <a:rPr lang="en-US" baseline="0" dirty="0" smtClean="0"/>
              <a:t>And, in the Final Draft stage, when you’re refining the thesis, and editing for grammar, mechanics, you are also assessing the quality of the argument, tightening the logic/flow</a:t>
            </a:r>
          </a:p>
          <a:p>
            <a:pPr lvl="1"/>
            <a:r>
              <a:rPr lang="en-US" dirty="0" smtClean="0"/>
              <a:t>				</a:t>
            </a:r>
          </a:p>
          <a:p>
            <a:endParaRPr lang="en-US" dirty="0" smtClean="0"/>
          </a:p>
          <a:p>
            <a:pPr eaLnBrk="1" hangingPunct="1"/>
            <a:r>
              <a:rPr lang="en-US" baseline="0" dirty="0" smtClean="0"/>
              <a:t>Both processes here are conceived as iterative ones, not linear. In other words, we could easily have arrows going across the circle and back in addition to the circular arrow.</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Another </a:t>
            </a:r>
            <a:r>
              <a:rPr lang="en-US" sz="1200" baseline="0" dirty="0" smtClean="0"/>
              <a:t> connection between critical thinking and academic writing is in writing substantively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scholar, </a:t>
            </a:r>
            <a:r>
              <a:rPr lang="en-US" sz="1200" baseline="0" dirty="0" err="1" smtClean="0"/>
              <a:t>Ruggeirio</a:t>
            </a:r>
            <a:r>
              <a:rPr lang="en-US" sz="1200" baseline="0" dirty="0" smtClean="0"/>
              <a:t>,  who has done considerable writing on critical thinking  proposes that, again, good thinking is behind substantive academic writing. Writing is substantive when it makes connections between the conclusion that you have thought through and the parts of your argument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And the way to do that is provide unity, coherence, emphasis and development to your paragraphs and arrangement.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Ruggierio</a:t>
            </a:r>
            <a:r>
              <a:rPr lang="en-US" sz="1200" dirty="0" smtClean="0"/>
              <a:t> (1998) in </a:t>
            </a:r>
            <a:r>
              <a:rPr lang="en-US" sz="1200" i="1" dirty="0" smtClean="0"/>
              <a:t>The art of thinking: A guide to critical and creative thought</a:t>
            </a:r>
            <a:r>
              <a:rPr lang="en-US" sz="1200" dirty="0" smtClean="0"/>
              <a:t> (5</a:t>
            </a:r>
            <a:r>
              <a:rPr lang="en-US" sz="1200" baseline="30000" dirty="0" smtClean="0"/>
              <a:t>th</a:t>
            </a:r>
            <a:r>
              <a:rPr lang="en-US" sz="1200" dirty="0" smtClean="0"/>
              <a:t> ed.) proposes, “Although we can think without expressing our ideas, we cannot write well without thinking…[Thinking] provide[s] the substance of composition” (p.233).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One</a:t>
            </a:r>
            <a:r>
              <a:rPr lang="en-US" sz="1200" baseline="0" dirty="0" smtClean="0"/>
              <a:t> way to achieve substantive writing is to make sure that your paragraphing is coherent, unified, fully developed and emphasizes an idea about the thesis. Another way of saying this is that the point of each paragraph should move you closer to the conclusion.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 we can think of the structure of a paragraph  as being surrounded by the topic sentence, which carries the main idea that the paragraph will develop, which leads inward to the supporting ideas and the evidence, which points to the main point that you want to make to advance the thesis.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Let’s see how this works in an example.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For</a:t>
            </a:r>
            <a:r>
              <a:rPr lang="en-US" baseline="0" dirty="0" smtClean="0"/>
              <a:t> example, if  instead of trying to assess whether one doctor was better than another, as in my previous example, I was trying assess the general usefulness of these kinds of sites, like “Rate my Doctor” and</a:t>
            </a:r>
          </a:p>
          <a:p>
            <a:pPr eaLnBrk="1" hangingPunct="1"/>
            <a:r>
              <a:rPr lang="en-US" baseline="0" dirty="0" smtClean="0"/>
              <a:t>my conclusion after reading, and thinking critically about the question was that such sites  “do not supply reliable information about a doctor’s medical skills and may actively harm existing doctor-patient relationships, although they may give some indication of a doctor’s interpersonal skills.” </a:t>
            </a:r>
          </a:p>
          <a:p>
            <a:pPr eaLnBrk="1" hangingPunct="1"/>
            <a:r>
              <a:rPr lang="en-US" baseline="0" dirty="0" smtClean="0"/>
              <a:t>I MIGHT HAVE A THESIS STATEMENT THAT LOOKS LIKE THIS. </a:t>
            </a:r>
          </a:p>
          <a:p>
            <a:pPr eaLnBrk="1" hangingPunct="1"/>
            <a:endParaRPr lang="en-US" baseline="0" dirty="0" smtClean="0"/>
          </a:p>
          <a:p>
            <a:pPr eaLnBrk="1" hangingPunct="1"/>
            <a:r>
              <a:rPr lang="en-US" baseline="0" dirty="0" smtClean="0"/>
              <a:t> I might have a paragraph like this in my writing. </a:t>
            </a:r>
          </a:p>
          <a:p>
            <a:pPr eaLnBrk="1" hangingPunct="1"/>
            <a:r>
              <a:rPr lang="en-US" baseline="0" dirty="0" smtClean="0"/>
              <a:t>The first sentence IN RED introduces a topic that directly links back to the thesis. Notice that the sentence mentions “Rate my Doctor” and introduces the point I’m going to make. </a:t>
            </a:r>
          </a:p>
          <a:p>
            <a:pPr eaLnBrk="1" hangingPunct="1"/>
            <a:endParaRPr lang="en-US" baseline="0" dirty="0" smtClean="0"/>
          </a:p>
          <a:p>
            <a:pPr eaLnBrk="1" hangingPunct="1"/>
            <a:r>
              <a:rPr lang="en-US" baseline="0" dirty="0" smtClean="0"/>
              <a:t>Next, in the BLUE text, I cite some research that supports my point. Remember that part of my backing in the thesis was that research supported my conclusion. Here, I’m creating coherence in both the paragraph and the paper by developing that idea. I MIGHT HAVE A FEW MORE SOURCES THAT SUPPORT THIS NOTION AND…</a:t>
            </a:r>
          </a:p>
          <a:p>
            <a:pPr eaLnBrk="1" hangingPunct="1"/>
            <a:endParaRPr lang="en-US" baseline="0" dirty="0" smtClean="0"/>
          </a:p>
          <a:p>
            <a:pPr eaLnBrk="1" hangingPunct="1"/>
            <a:r>
              <a:rPr lang="en-US" baseline="0" dirty="0" smtClean="0"/>
              <a:t>Finally, I explicitly make the point that the research supports my thesis that sites like “Rate my Doctor”  can cause damage through mistrust and non-compliance. This last point creates coherence and unity by telling the reader that the point of the paragraph is clearly in support of one of the main ideas in the thesis/ conclusion.</a:t>
            </a:r>
          </a:p>
          <a:p>
            <a:pPr eaLnBrk="1" hangingPunct="1"/>
            <a:endParaRPr lang="en-US" baseline="0"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baseline="0" dirty="0" smtClean="0"/>
          </a:p>
          <a:p>
            <a:pPr eaLnBrk="1" hangingPunct="1"/>
            <a:r>
              <a:rPr lang="en-US" baseline="0" dirty="0" smtClean="0"/>
              <a:t>Most of you will be writing long documents, and in this case, you can create coherence by breaking the document down into sections and linking the paragraphs to each section which, in turn, links to the conclusion. This is where outlining comes in in creating a roadmap that leads to your conclusion.</a:t>
            </a:r>
          </a:p>
          <a:p>
            <a:pPr eaLnBrk="1" hangingPunct="1"/>
            <a:r>
              <a:rPr lang="en-US" baseline="0" dirty="0" smtClean="0"/>
              <a:t>If I had a thesis like the one I mentioned for the paragraph we just looked at, here’s how I might develop an outline linking the paragraph to each sections. Notice that that sample paragraph is clearly tied to the topic of the section—that these sites can harm existing doctor-patient relationships and that supports the conclusion. </a:t>
            </a:r>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Corinne</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such</a:t>
            </a:r>
            <a:r>
              <a:rPr lang="en-US" baseline="0" dirty="0" smtClean="0"/>
              <a:t> a strong connection between the development of academic writing  and critical thinking skills, there are some principles that we can draw from this about the learning relationship between the two: it’s a reciprocal relationship</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connection also suggests some things to check for to see if you have demonstrated critical thinking in your writing.</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Corinne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Use</a:t>
            </a:r>
            <a:r>
              <a:rPr lang="en-US" sz="1200" baseline="0" dirty="0" smtClean="0"/>
              <a:t> of visualization tools to brainstorm, develop &amp; </a:t>
            </a:r>
            <a:r>
              <a:rPr lang="en-US" sz="1200" dirty="0" smtClean="0"/>
              <a:t>articulate concepts/conceptual framework</a:t>
            </a:r>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42</a:t>
            </a:fld>
            <a:endParaRPr lang="en-US"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sz="1200" dirty="0" smtClean="0"/>
              <a:t>Concept map: </a:t>
            </a:r>
            <a:r>
              <a:rPr lang="en-US" dirty="0" smtClean="0"/>
              <a:t>diagram showing the relationships among </a:t>
            </a:r>
            <a:r>
              <a:rPr lang="en-US" dirty="0" err="1" smtClean="0"/>
              <a:t>concepts;graphical</a:t>
            </a:r>
            <a:r>
              <a:rPr lang="en-US" dirty="0" smtClean="0"/>
              <a:t> tool for organizing and representing knowledge</a:t>
            </a:r>
          </a:p>
          <a:p>
            <a:pPr eaLnBrk="1" hangingPunct="1"/>
            <a:endParaRPr lang="en-US" sz="1200" dirty="0" smtClean="0"/>
          </a:p>
          <a:p>
            <a:pPr eaLnBrk="1" hangingPunct="1"/>
            <a:r>
              <a:rPr lang="en-US" sz="1200" dirty="0" smtClean="0"/>
              <a:t>Source: http://cfcc.edu/dutch/IntroGraphic.html</a:t>
            </a:r>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43</a:t>
            </a:fld>
            <a:endParaRPr lang="en-US"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http://teacherpro.wordpress.com/</a:t>
            </a:r>
          </a:p>
          <a:p>
            <a:pPr marL="0" indent="0">
              <a:buNone/>
            </a:pPr>
            <a:endParaRPr lang="en-US" sz="1200" dirty="0" smtClean="0"/>
          </a:p>
          <a:p>
            <a:pPr eaLnBrk="1" hangingPunct="1"/>
            <a:endParaRPr lang="en-US" sz="1200"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44</a:t>
            </a:fld>
            <a:endParaRPr lang="en-US"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indent="0">
              <a:buNone/>
            </a:pPr>
            <a:r>
              <a:rPr lang="en-US" sz="1200" dirty="0" smtClean="0"/>
              <a:t>Source:</a:t>
            </a:r>
            <a:r>
              <a:rPr lang="en-US" sz="1200" baseline="0" dirty="0" smtClean="0"/>
              <a:t> Sydney U Nursing School/curriculum:</a:t>
            </a:r>
          </a:p>
          <a:p>
            <a:pPr marL="0" indent="0">
              <a:buNone/>
            </a:pPr>
            <a:r>
              <a:rPr lang="en-US" sz="1200" dirty="0" smtClean="0"/>
              <a:t>http://sydney.edu.au/nursing/learning_teaching/conceptual_framework.shtml</a:t>
            </a:r>
          </a:p>
          <a:p>
            <a:pPr eaLnBrk="1" hangingPunct="1"/>
            <a:endParaRPr lang="en-US" sz="1200"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45</a:t>
            </a:fld>
            <a:endParaRPr lang="en-US" smtClean="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Source:</a:t>
            </a:r>
            <a:r>
              <a:rPr lang="en-US" baseline="0" dirty="0" smtClean="0"/>
              <a:t> </a:t>
            </a:r>
            <a:r>
              <a:rPr lang="en-US" b="0" dirty="0" smtClean="0"/>
              <a:t>Increasing access to health workers in underserved areas: a conceptual framework for measuring results, WHO</a:t>
            </a:r>
          </a:p>
          <a:p>
            <a:pPr eaLnBrk="1" hangingPunct="1"/>
            <a:r>
              <a:rPr lang="en-US" b="0" dirty="0" smtClean="0"/>
              <a:t>http://www.who.int/bulletin/volumes/88/5/09-070920/en/index.html</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46</a:t>
            </a:fld>
            <a:endParaRPr lang="en-US" smtClean="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marL="0" indent="0">
              <a:buNone/>
            </a:pPr>
            <a:r>
              <a:rPr lang="en-US" sz="1200" dirty="0" smtClean="0"/>
              <a:t>Source: Conceptual Framework of the Transactional Perspective (</a:t>
            </a:r>
            <a:r>
              <a:rPr lang="en-US" dirty="0" smtClean="0">
                <a:effectLst/>
              </a:rPr>
              <a:t>Garrison</a:t>
            </a:r>
            <a:r>
              <a:rPr lang="en-US" baseline="0" dirty="0" smtClean="0">
                <a:effectLst/>
              </a:rPr>
              <a:t> </a:t>
            </a:r>
            <a:r>
              <a:rPr lang="en-US" dirty="0" smtClean="0">
                <a:effectLst/>
              </a:rPr>
              <a:t>&amp; Archer,</a:t>
            </a:r>
            <a:r>
              <a:rPr lang="en-US" baseline="0" dirty="0" smtClean="0">
                <a:effectLst/>
              </a:rPr>
              <a:t> </a:t>
            </a:r>
            <a:r>
              <a:rPr lang="en-US" dirty="0" smtClean="0">
                <a:effectLst/>
              </a:rPr>
              <a:t>2000)</a:t>
            </a:r>
            <a:endParaRPr lang="en-US" sz="1200" dirty="0" smtClean="0"/>
          </a:p>
          <a:p>
            <a:pPr marL="0" indent="0">
              <a:buNone/>
            </a:pPr>
            <a:r>
              <a:rPr lang="en-US" sz="1200" dirty="0" smtClean="0"/>
              <a:t>http://www.flickr.com/photos/jrhode/2103949231/</a:t>
            </a:r>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47</a:t>
            </a:fld>
            <a:endParaRPr lang="en-US" smtClean="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sz="3000" dirty="0" smtClean="0"/>
              <a:t>e-lab visualization tools</a:t>
            </a:r>
          </a:p>
          <a:p>
            <a:pPr lvl="1"/>
            <a:r>
              <a:rPr lang="en-US" sz="2600" dirty="0" smtClean="0"/>
              <a:t>http://tools.elab.athabascau.ca/category/tool-entry/visualization-tool</a:t>
            </a:r>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48</a:t>
            </a:fld>
            <a:endParaRPr lang="en-US" smtClean="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1" baseline="0" dirty="0" smtClean="0"/>
              <a:t>Derek </a:t>
            </a:r>
            <a:r>
              <a:rPr lang="en-US" baseline="0" dirty="0" smtClean="0"/>
              <a:t>leads the discussion with his guidelines for critically approaching a graduate assignments in </a:t>
            </a:r>
            <a:r>
              <a:rPr lang="en-US" baseline="0" smtClean="0"/>
              <a:t>MAIS courses</a:t>
            </a:r>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50</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aseline="0" dirty="0" smtClean="0"/>
              <a:t> Corinne</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1" baseline="0" dirty="0" smtClean="0"/>
              <a:t>Derek </a:t>
            </a:r>
            <a:r>
              <a:rPr lang="en-US" baseline="0" dirty="0" smtClean="0"/>
              <a:t>leads the discussion with his guidelines for critically approaching a graduate assignments in MAIS courses</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51</a:t>
            </a:fld>
            <a:endParaRPr lang="en-US" smtClean="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1" baseline="0" dirty="0" smtClean="0"/>
              <a:t>Derek </a:t>
            </a:r>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52</a:t>
            </a:fld>
            <a:endParaRPr lang="en-US"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1" baseline="0" dirty="0" smtClean="0"/>
              <a:t>Derek </a:t>
            </a:r>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53</a:t>
            </a:fld>
            <a:endParaRPr lang="en-US"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1" baseline="0" dirty="0" smtClean="0"/>
              <a:t>Derek </a:t>
            </a:r>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54</a:t>
            </a:fld>
            <a:endParaRPr lang="en-US"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1" baseline="0" dirty="0" smtClean="0"/>
              <a:t>Derek :</a:t>
            </a:r>
          </a:p>
          <a:p>
            <a:pPr eaLnBrk="1" hangingPunct="1"/>
            <a:r>
              <a:rPr lang="en-US" b="1" baseline="0" dirty="0" smtClean="0"/>
              <a:t>Assignment final instructions:</a:t>
            </a:r>
          </a:p>
          <a:p>
            <a:pPr eaLnBrk="1" hangingPunct="1"/>
            <a:r>
              <a:rPr lang="en-US" b="1" baseline="0" dirty="0" smtClean="0"/>
              <a:t>Conclude your Reaction Paper with two discussion questions that you will post online in order to initiate discussion in the online conference that you will be moderating. These questions should provoke others to think about, and respond to, the reading.</a:t>
            </a:r>
          </a:p>
          <a:p>
            <a:pPr eaLnBrk="1" hangingPunct="1"/>
            <a:endParaRPr lang="en-US" b="1" baseline="0" dirty="0" smtClean="0"/>
          </a:p>
          <a:p>
            <a:pPr eaLnBrk="1" hangingPunct="1"/>
            <a:r>
              <a:rPr lang="en-US" b="1" baseline="0" dirty="0" smtClean="0"/>
              <a:t>Please Note: Your Reaction Paper must move beyond a summary of the assigned reading or a simple like/dislike reaction. </a:t>
            </a:r>
            <a:endParaRPr lang="en-US" b="0" baseline="0" dirty="0" smtClean="0"/>
          </a:p>
          <a:p>
            <a:pPr eaLnBrk="1" hangingPunct="1"/>
            <a:endParaRPr lang="en-US" b="0" baseline="0" dirty="0" smtClean="0"/>
          </a:p>
          <a:p>
            <a:pPr eaLnBrk="1" hangingPunct="1"/>
            <a:endParaRPr lang="en-US" baseline="0" dirty="0" smtClean="0"/>
          </a:p>
          <a:p>
            <a:pPr eaLnBrk="1" hangingPunct="1"/>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55</a:t>
            </a:fld>
            <a:endParaRPr lang="en-US" smtClean="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56</a:t>
            </a:fld>
            <a:endParaRPr lang="en-US" smtClean="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Additional references/resources to sugges</a:t>
            </a:r>
            <a:r>
              <a:rPr lang="en-US" baseline="0" dirty="0" smtClean="0"/>
              <a:t>t to  workshop participants</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baseline="0" dirty="0" smtClean="0"/>
              <a:t>Corinne</a:t>
            </a:r>
          </a:p>
          <a:p>
            <a:pPr eaLnBrk="1" hangingPunct="1"/>
            <a:r>
              <a:rPr lang="en-US" baseline="0" dirty="0" smtClean="0"/>
              <a:t>specify “developmental:: emergent, growing,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elements of this definition might be more applicable than other discipline. Not a one size fits all definition, we are using this as a framework as opposed to prescribe. </a:t>
            </a:r>
            <a:endParaRPr lang="en-US" dirty="0" smtClean="0"/>
          </a:p>
          <a:p>
            <a:pPr eaLnBrk="1" hangingPunct="1"/>
            <a:endParaRPr lang="en-US" dirty="0" smtClean="0"/>
          </a:p>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62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Corinne</a:t>
            </a:r>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r>
              <a:rPr lang="en-US" dirty="0" smtClean="0"/>
              <a:t>Derek</a:t>
            </a:r>
          </a:p>
          <a:p>
            <a:pPr eaLnBrk="1" hangingPunct="1"/>
            <a:endParaRPr lang="en-US" dirty="0" smtClean="0"/>
          </a:p>
          <a:p>
            <a:pPr eaLnBrk="1" hangingPunct="1"/>
            <a:r>
              <a:rPr lang="en-US" dirty="0" smtClean="0"/>
              <a:t>First of all, let me clarify that what is being presented</a:t>
            </a:r>
            <a:r>
              <a:rPr lang="en-US" baseline="0" dirty="0" smtClean="0"/>
              <a:t> today is very much a “map” of the territory of critical thinking, and NOT the territory itself.</a:t>
            </a:r>
          </a:p>
          <a:p>
            <a:pPr eaLnBrk="1" hangingPunct="1"/>
            <a:r>
              <a:rPr lang="en-US" baseline="0" dirty="0" smtClean="0"/>
              <a:t>Today’s session is meant to prepare the ground for an initial engagement with the topic of critical thinking, based on some examples of how it is currently being pursued at AU, NOT provide an exhaustive definition, if such a thing were possible. </a:t>
            </a:r>
            <a:endParaRPr lang="en-US" dirty="0" smtClean="0"/>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a:t>
            </a:r>
            <a:r>
              <a:rPr lang="en-US" sz="1200" kern="1200" baseline="0" dirty="0" smtClean="0">
                <a:solidFill>
                  <a:schemeClr val="tx1"/>
                </a:solidFill>
                <a:effectLst/>
                <a:latin typeface="+mn-lt"/>
                <a:ea typeface="+mn-ea"/>
                <a:cs typeface="+mn-cs"/>
              </a:rPr>
              <a:t> me begin with t</a:t>
            </a:r>
            <a:r>
              <a:rPr lang="en-US" sz="1200" kern="1200" dirty="0" smtClean="0">
                <a:solidFill>
                  <a:schemeClr val="tx1"/>
                </a:solidFill>
                <a:effectLst/>
                <a:latin typeface="+mn-lt"/>
                <a:ea typeface="+mn-ea"/>
                <a:cs typeface="+mn-cs"/>
              </a:rPr>
              <a:t>wo older, but I believe still representative,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studies of critical</a:t>
            </a:r>
            <a:r>
              <a:rPr lang="en-US" sz="1200" kern="1200" baseline="0" dirty="0" smtClean="0">
                <a:solidFill>
                  <a:schemeClr val="tx1"/>
                </a:solidFill>
                <a:effectLst/>
                <a:latin typeface="+mn-lt"/>
                <a:ea typeface="+mn-ea"/>
                <a:cs typeface="+mn-cs"/>
              </a:rPr>
              <a:t> thinking in US colleges and universities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1972 study of 40,000 faculty members by the American Council on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1997 study of </a:t>
            </a:r>
            <a:r>
              <a:rPr lang="en-US" sz="1200" kern="1200" baseline="0" dirty="0" smtClean="0">
                <a:solidFill>
                  <a:schemeClr val="tx1"/>
                </a:solidFill>
                <a:effectLst/>
                <a:latin typeface="+mn-lt"/>
                <a:ea typeface="+mn-ea"/>
                <a:cs typeface="+mn-cs"/>
              </a:rPr>
              <a:t>66 colleges &amp; universities (public &amp; private)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97 percent of the respondents to the 1972 study indicated the most important goal of undergraduate education is to foster students’ ability to think critically</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What is interesting is that the 1997 study replicated many of the findings of the firs; for instance: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the question “To what extent are faculty teaching for critical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- 89%</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claimed critical thinking was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primary objective of their instruction </a:t>
            </a:r>
          </a:p>
          <a:p>
            <a:r>
              <a:rPr lang="en-US" sz="1200" kern="1200" dirty="0" smtClean="0">
                <a:solidFill>
                  <a:schemeClr val="tx1"/>
                </a:solidFill>
                <a:effectLst/>
                <a:latin typeface="+mn-lt"/>
                <a:ea typeface="+mn-ea"/>
                <a:cs typeface="+mn-cs"/>
              </a:rPr>
              <a:t>		- But</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nly 19% could give a clear explanation of what critical thinking is</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nly 9% were actually teaching for critical thinking on a typical day</a:t>
            </a:r>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78% claimed that their students lacked appropriate intellectual standards (to use in assessing their thinking), and</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73% considered that students learning to assess their own work was of primary importance</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But </a:t>
            </a:r>
            <a:r>
              <a:rPr lang="en-US" sz="1200" kern="1200" dirty="0" smtClean="0">
                <a:solidFill>
                  <a:schemeClr val="tx1"/>
                </a:solidFill>
                <a:effectLst/>
                <a:latin typeface="+mn-lt"/>
                <a:ea typeface="+mn-ea"/>
                <a:cs typeface="+mn-cs"/>
              </a:rPr>
              <a:t>only 8% could enumerate any intellectual criteria or standards they required of students or could give an intelligible explanation of those criteria and standards.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50% said that they explicitly distinguish critical thinking skills from traits</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but </a:t>
            </a:r>
            <a:r>
              <a:rPr lang="en-US" sz="1200" kern="1200" dirty="0" smtClean="0">
                <a:solidFill>
                  <a:schemeClr val="tx1"/>
                </a:solidFill>
                <a:effectLst/>
                <a:latin typeface="+mn-lt"/>
                <a:ea typeface="+mn-ea"/>
                <a:cs typeface="+mn-cs"/>
              </a:rPr>
              <a:t>only 8% were able to provide a clear conception of the critical thinking skills they thought were most important for their students to develop.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75% provided either minimal or vague allusion to intellectual</a:t>
            </a:r>
            <a:r>
              <a:rPr lang="en-US" sz="1200" kern="1200" baseline="0" dirty="0" smtClean="0">
                <a:solidFill>
                  <a:schemeClr val="tx1"/>
                </a:solidFill>
                <a:effectLst/>
                <a:latin typeface="+mn-lt"/>
                <a:ea typeface="+mn-ea"/>
                <a:cs typeface="+mn-cs"/>
              </a:rPr>
              <a:t> traits of mind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33% vague illusion </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42% no</a:t>
            </a:r>
            <a:r>
              <a:rPr lang="en-US" sz="1200" kern="1200" baseline="0" dirty="0" smtClean="0">
                <a:solidFill>
                  <a:schemeClr val="tx1"/>
                </a:solidFill>
                <a:effectLst/>
                <a:latin typeface="+mn-lt"/>
                <a:ea typeface="+mn-ea"/>
                <a:cs typeface="+mn-cs"/>
              </a:rPr>
              <a:t> allusion at all</a:t>
            </a:r>
            <a:r>
              <a:rPr lang="en-US" sz="1200" kern="1200" dirty="0" smtClean="0">
                <a:solidFill>
                  <a:schemeClr val="tx1"/>
                </a:solidFill>
                <a:effectLst/>
                <a:latin typeface="+mn-lt"/>
                <a:ea typeface="+mn-ea"/>
                <a:cs typeface="+mn-cs"/>
              </a:rPr>
              <a:t> </a:t>
            </a:r>
          </a:p>
          <a:p>
            <a:endParaRPr lang="en-US" dirty="0" smtClean="0"/>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67% said their concept of critical thinking is largely explicit in their thinking, </a:t>
            </a:r>
          </a:p>
          <a:p>
            <a:r>
              <a:rPr lang="en-US" sz="1200" kern="1200" dirty="0" smtClean="0">
                <a:solidFill>
                  <a:schemeClr val="tx1"/>
                </a:solidFill>
                <a:effectLst/>
                <a:latin typeface="+mn-lt"/>
                <a:ea typeface="+mn-ea"/>
                <a:cs typeface="+mn-cs"/>
              </a:rPr>
              <a:t>		- But only 19% could elaborate on their concept of thinking.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89% stated that critical thinking was of primary importance to their instruction</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But</a:t>
            </a:r>
            <a:r>
              <a:rPr lang="en-US" sz="1200" kern="1200" dirty="0" smtClean="0">
                <a:solidFill>
                  <a:schemeClr val="tx1"/>
                </a:solidFill>
                <a:effectLst/>
                <a:latin typeface="+mn-lt"/>
                <a:ea typeface="+mn-ea"/>
                <a:cs typeface="+mn-cs"/>
              </a:rPr>
              <a:t> 77% of the respondents had little, limited or no conception of how to reconcile content coverage with the fostering of critical thinking.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81% felt their graduates develop a good or high level of critical thinking ability while in their program</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But </a:t>
            </a:r>
            <a:r>
              <a:rPr lang="en-US" sz="1200" kern="1200" dirty="0" smtClean="0">
                <a:solidFill>
                  <a:schemeClr val="tx1"/>
                </a:solidFill>
                <a:effectLst/>
                <a:latin typeface="+mn-lt"/>
                <a:ea typeface="+mn-ea"/>
                <a:cs typeface="+mn-cs"/>
              </a:rPr>
              <a:t>only 20% said that their departments had a shared approach to critical thinking</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only 9% could clearly articulate how they assess the extent to which a faculty member was or was not fostering critical thinking.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State of Critical Thinking Today, CriticalThinking.org: </a:t>
            </a:r>
            <a:r>
              <a:rPr lang="en-US" sz="1200" kern="1200" dirty="0" smtClean="0">
                <a:solidFill>
                  <a:schemeClr val="tx1"/>
                </a:solidFill>
                <a:effectLst/>
                <a:latin typeface="+mn-lt"/>
                <a:ea typeface="+mn-ea"/>
                <a:cs typeface="+mn-cs"/>
              </a:rPr>
              <a:t>www.criticalthinking.org/pages/the-state-of-critical-thinking-today/523</a:t>
            </a:r>
            <a:endParaRPr lang="en-US"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8</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sz="1200" dirty="0" smtClean="0"/>
              <a:t>What we can learn from</a:t>
            </a:r>
            <a:r>
              <a:rPr lang="en-US" sz="1200" baseline="0" dirty="0" smtClean="0"/>
              <a:t> these studies is that although faculty highly value critical thinking skills, they are not very proficient at teaching them.</a:t>
            </a:r>
          </a:p>
          <a:p>
            <a:endParaRPr lang="en-US" sz="1200" baseline="0" dirty="0" smtClean="0"/>
          </a:p>
          <a:p>
            <a:r>
              <a:rPr lang="en-US" sz="1200" baseline="0" dirty="0" smtClean="0"/>
              <a:t>This raises the question of how faculty can arrive at a substantive definition of critical thinking...</a:t>
            </a:r>
          </a:p>
          <a:p>
            <a:endParaRPr lang="en-US" sz="1200" baseline="0" dirty="0" smtClean="0"/>
          </a:p>
          <a:p>
            <a:r>
              <a:rPr lang="en-US" sz="1200" baseline="0" dirty="0" smtClean="0"/>
              <a:t>Substantive in the sense that it is specific enough to guide their actions and assess their success.</a:t>
            </a:r>
            <a:endParaRPr lang="en-US" sz="1200" dirty="0" smtClean="0"/>
          </a:p>
          <a:p>
            <a:endParaRPr lang="en-US" sz="1200" dirty="0" smtClean="0"/>
          </a:p>
          <a:p>
            <a:r>
              <a:rPr lang="en-US" sz="1200" dirty="0" smtClean="0"/>
              <a:t>Admittedly, critical thinking</a:t>
            </a:r>
            <a:r>
              <a:rPr lang="en-US" sz="1200" baseline="0" dirty="0" smtClean="0"/>
              <a:t> is not something new, and early examples can be found in the pre-Socratic thinking of such thinkers as </a:t>
            </a:r>
            <a:r>
              <a:rPr lang="en-US" sz="1200" dirty="0" smtClean="0"/>
              <a:t>Pythagoras,</a:t>
            </a:r>
            <a:r>
              <a:rPr lang="en-US" sz="1200" baseline="0" dirty="0" smtClean="0"/>
              <a:t> Parmenides, &amp; Zeno</a:t>
            </a:r>
          </a:p>
          <a:p>
            <a:endParaRPr lang="en-US" sz="1200" baseline="0" dirty="0" smtClean="0"/>
          </a:p>
          <a:p>
            <a:r>
              <a:rPr lang="en-US" sz="1200" baseline="0" dirty="0" smtClean="0"/>
              <a:t>But it wasn’t until Socrates that critical thinking assumed form most of us are familiar with – the </a:t>
            </a:r>
            <a:r>
              <a:rPr lang="en-US" sz="1200" dirty="0" smtClean="0"/>
              <a:t>Socratic Method</a:t>
            </a:r>
          </a:p>
          <a:p>
            <a:endParaRPr lang="en-US" sz="1200" dirty="0" smtClean="0"/>
          </a:p>
          <a:p>
            <a:r>
              <a:rPr lang="en-US" sz="1200" dirty="0" smtClean="0"/>
              <a:t>It was with Socrates that critical thinking became</a:t>
            </a:r>
            <a:r>
              <a:rPr lang="en-US" sz="1200" baseline="0" dirty="0" smtClean="0"/>
              <a:t> explicitly rationalist, with a central focus on ideas</a:t>
            </a:r>
            <a:endParaRPr lang="en-US" sz="1200" dirty="0" smtClean="0"/>
          </a:p>
          <a:p>
            <a:pPr marL="0" indent="0">
              <a:buNone/>
            </a:pPr>
            <a:endParaRPr lang="en-US" sz="1200" dirty="0" smtClean="0"/>
          </a:p>
          <a:p>
            <a:r>
              <a:rPr lang="en-US" sz="1200" dirty="0" smtClean="0"/>
              <a:t>The</a:t>
            </a:r>
            <a:r>
              <a:rPr lang="en-US" sz="1200" baseline="0" dirty="0" smtClean="0"/>
              <a:t> pre-Socratics, on the other hand, tended to </a:t>
            </a:r>
            <a:r>
              <a:rPr lang="en-US" sz="1200" baseline="0" dirty="0" err="1" smtClean="0"/>
              <a:t>favour</a:t>
            </a:r>
            <a:r>
              <a:rPr lang="en-US" sz="1200" baseline="0" dirty="0" smtClean="0"/>
              <a:t> the material world over the ideational, and were the precursors to later materialists</a:t>
            </a:r>
          </a:p>
          <a:p>
            <a:endParaRPr lang="en-US" sz="1200" baseline="0" dirty="0" smtClean="0"/>
          </a:p>
          <a:p>
            <a:r>
              <a:rPr lang="en-US" sz="1200" baseline="0" dirty="0" smtClean="0"/>
              <a:t>So critical thinking, in fact, proceeded in two streams:</a:t>
            </a:r>
            <a:r>
              <a:rPr lang="en-US" sz="1200" dirty="0" smtClean="0"/>
              <a:t/>
            </a:r>
            <a:br>
              <a:rPr lang="en-US" sz="1200" dirty="0" smtClean="0"/>
            </a:br>
            <a:r>
              <a:rPr lang="en-US" sz="1200" dirty="0" smtClean="0"/>
              <a:t/>
            </a:r>
            <a:br>
              <a:rPr lang="en-US" sz="1200" dirty="0" smtClean="0"/>
            </a:br>
            <a:r>
              <a:rPr lang="en-US" sz="1200" dirty="0" smtClean="0"/>
              <a:t>                                        - rationalist (thinking/thought)</a:t>
            </a:r>
            <a:br>
              <a:rPr lang="en-US" sz="1200" dirty="0" smtClean="0"/>
            </a:br>
            <a:r>
              <a:rPr lang="en-US" sz="1200" dirty="0" smtClean="0"/>
              <a:t>                                        - materialist (evidence/action)</a:t>
            </a:r>
            <a:br>
              <a:rPr lang="en-US" sz="1200" dirty="0" smtClean="0"/>
            </a:br>
            <a:endParaRPr lang="en-US" sz="1200" dirty="0" smtClean="0"/>
          </a:p>
          <a:p>
            <a:r>
              <a:rPr lang="en-US" sz="1200" dirty="0" smtClean="0"/>
              <a:t>Proponents of these two schools of critical thinking (in the most general sense of questioning, probing, reflecting, analysis and synthesis) appear throughout the western Tradition:</a:t>
            </a:r>
            <a:br>
              <a:rPr lang="en-US" sz="1200" dirty="0" smtClean="0"/>
            </a:br>
            <a:r>
              <a:rPr lang="en-US" sz="1200" dirty="0" smtClean="0"/>
              <a:t>                                        - rationalist:  Plato, the Scholastics (Duns </a:t>
            </a:r>
            <a:r>
              <a:rPr lang="en-US" sz="1200" dirty="0" err="1" smtClean="0"/>
              <a:t>Scotus</a:t>
            </a:r>
            <a:r>
              <a:rPr lang="en-US" sz="1200" dirty="0" smtClean="0"/>
              <a:t>, Aquinas, etc.,),</a:t>
            </a:r>
            <a:r>
              <a:rPr lang="en-US" sz="1200" baseline="0" dirty="0" smtClean="0"/>
              <a:t> </a:t>
            </a:r>
            <a:r>
              <a:rPr lang="en-US" sz="1200" dirty="0" smtClean="0"/>
              <a:t>Spinoza, Leibnitz, Descartes</a:t>
            </a:r>
            <a:br>
              <a:rPr lang="en-US" sz="1200" dirty="0" smtClean="0"/>
            </a:br>
            <a:r>
              <a:rPr lang="en-US" sz="1200" dirty="0" smtClean="0"/>
              <a:t>                                        - materialist:  Aristotle, Bacon, Hobbes, Berkeley, Hume, Locke</a:t>
            </a:r>
          </a:p>
          <a:p>
            <a:endParaRPr lang="en-US" sz="1200" dirty="0" smtClean="0"/>
          </a:p>
          <a:p>
            <a:r>
              <a:rPr lang="en-US" sz="1200" dirty="0" smtClean="0"/>
              <a:t>In the 18</a:t>
            </a:r>
            <a:r>
              <a:rPr lang="en-US" sz="1200" baseline="30000" dirty="0" smtClean="0"/>
              <a:t>th</a:t>
            </a:r>
            <a:r>
              <a:rPr lang="en-US" sz="1200" dirty="0" smtClean="0"/>
              <a:t> Century, Kant </a:t>
            </a:r>
            <a:r>
              <a:rPr lang="en-US" sz="1200" baseline="0" dirty="0" smtClean="0"/>
              <a:t>restrained the parameters of reason to salvage empirical knowledge, setting the stage for the empirical/analytical reasoning that serves as the foundation for modern scientific thought today</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this rational/empirical distinction has steered critical thinking into two disciplinary camps: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philosophical – with a focus on formal logic and reasoning, on attributes of the mind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psychological – with a focus on empirically-measurable outcomes, on actions and </a:t>
            </a:r>
            <a:r>
              <a:rPr lang="en-US" baseline="0" dirty="0" err="1" smtClean="0"/>
              <a:t>behaviours</a:t>
            </a:r>
            <a:r>
              <a:rPr lang="en-US" baseline="0" dirty="0" smtClean="0"/>
              <a:t> </a:t>
            </a:r>
            <a:endParaRPr lang="en-US" dirty="0" smtClean="0"/>
          </a:p>
          <a:p>
            <a:endParaRPr lang="en-US" sz="1200" dirty="0" smtClean="0"/>
          </a:p>
          <a:p>
            <a:r>
              <a:rPr lang="en-US" sz="1200" dirty="0" smtClean="0"/>
              <a:t>As</a:t>
            </a:r>
            <a:r>
              <a:rPr lang="en-US" sz="1200" baseline="0" dirty="0" smtClean="0"/>
              <a:t> a result, it is often the disciplines of philosophy and psychology, with their respective conceptions of the world (ontologies and epistemologies) that stake claim to critical thinking</a:t>
            </a:r>
          </a:p>
          <a:p>
            <a:endParaRPr lang="en-US" sz="1200" baseline="0" dirty="0" smtClean="0"/>
          </a:p>
          <a:p>
            <a:r>
              <a:rPr lang="en-US" sz="1200" baseline="0" dirty="0" smtClean="0"/>
              <a:t>Other disciplines, of course, dissatisfied with philosophically- and psychologically-grounded conceptions of critical thinking, have developed their own…</a:t>
            </a:r>
          </a:p>
          <a:p>
            <a:endParaRPr lang="en-US" sz="1200" baseline="0" dirty="0" smtClean="0"/>
          </a:p>
          <a:p>
            <a:r>
              <a:rPr lang="en-US" sz="1200" baseline="0" dirty="0" smtClean="0"/>
              <a:t>However problems arise whenever attempts are made to generalize an approach to critical thinking from any disciplinary perspective because disciplines tend to have distinct views about the nature of knowledge, methods of inquiry, and reason/rationality.</a:t>
            </a:r>
          </a:p>
          <a:p>
            <a:endParaRPr lang="en-US" sz="1200" baseline="0" dirty="0" smtClean="0"/>
          </a:p>
          <a:p>
            <a:r>
              <a:rPr lang="en-US" sz="1200" baseline="0" dirty="0" smtClean="0"/>
              <a:t>But from this cacophony of SPECIALIST voices a third, GENERALIST, conception of critical thinking has emerged: that of teaching and learning, or education</a:t>
            </a:r>
          </a:p>
          <a:p>
            <a:endParaRPr lang="en-US" sz="1200" baseline="0" dirty="0" smtClean="0"/>
          </a:p>
          <a:p>
            <a:r>
              <a:rPr lang="en-US" sz="1200" dirty="0" smtClean="0"/>
              <a:t>So there are three broad perspectives that inform critical thinking today:</a:t>
            </a:r>
            <a:br>
              <a:rPr lang="en-US" sz="1200" dirty="0" smtClean="0"/>
            </a:br>
            <a:endParaRPr lang="en-US" sz="1200" dirty="0" smtClean="0"/>
          </a:p>
          <a:p>
            <a:r>
              <a:rPr lang="en-US" sz="1200" dirty="0" smtClean="0"/>
              <a:t>                                        - philosophical, which focuses on thought/thinking</a:t>
            </a:r>
            <a:r>
              <a:rPr lang="en-US" sz="1200" baseline="0" dirty="0" smtClean="0"/>
              <a:t> </a:t>
            </a:r>
            <a:r>
              <a:rPr lang="en-US" sz="1200" dirty="0" smtClean="0"/>
              <a:t>(continuing the rationalist tradition) </a:t>
            </a:r>
            <a:br>
              <a:rPr lang="en-US" sz="1200" dirty="0" smtClean="0"/>
            </a:br>
            <a:r>
              <a:rPr lang="en-US" sz="1200" dirty="0" smtClean="0"/>
              <a:t>                                        - psychological, which focuses on behavior/action (continuing the empiricist tradition)</a:t>
            </a:r>
            <a:br>
              <a:rPr lang="en-US" sz="1200" dirty="0" smtClean="0"/>
            </a:br>
            <a:r>
              <a:rPr lang="en-US" sz="1200" dirty="0" smtClean="0"/>
              <a:t>                                        - educational, which focuses on teaching and learning (in an effort to synthesis thinking/action)</a:t>
            </a:r>
          </a:p>
          <a:p>
            <a:endParaRPr lang="en-US" sz="1200" baseline="0" dirty="0" smtClean="0"/>
          </a:p>
        </p:txBody>
      </p:sp>
      <p:sp>
        <p:nvSpPr>
          <p:cNvPr id="10244" name="Slide Number Placeholder 3"/>
          <p:cNvSpPr>
            <a:spLocks noGrp="1"/>
          </p:cNvSpPr>
          <p:nvPr>
            <p:ph type="sldNum" sz="quarter" idx="5"/>
          </p:nvPr>
        </p:nvSpPr>
        <p:spPr>
          <a:noFill/>
        </p:spPr>
        <p:txBody>
          <a:bodyPr/>
          <a:lstStyle/>
          <a:p>
            <a:fld id="{A5B54FD4-072A-4D4A-899F-13CE4ABD3912}" type="slidenum">
              <a:rPr lang="en-US" smtClean="0">
                <a:solidFill>
                  <a:prstClr val="black"/>
                </a:solidFill>
              </a:rPr>
              <a:pPr/>
              <a:t>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21564-1AED-4872-B236-3526250EFDA6}"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59009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66947-D33C-4389-8A35-207199BEF408}"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141646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43A4C-FDD0-4585-B022-E867C6B3A5CA}"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83243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02F1F-9F1C-41E8-B9C0-DF5994A1E798}"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145728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345E7-6997-443E-BEB1-D94F7B1E571D}"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148013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29F9B8-7991-46B4-8263-418CF84764D7}" type="datetime1">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203761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3B170-8FD1-45E6-9280-D96E9C1BED72}" type="datetime1">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224094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CE10ED-6FA5-4F71-BE8A-782612FF8061}" type="datetime1">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316361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8EDEC-2E04-402C-8F20-9177C1B4E9C6}" type="datetime1">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252658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16BB3-B713-47AD-A5CC-9B7D64AF4CFC}" type="datetime1">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209363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72478-779E-49A7-89BD-2E065C57326F}" type="datetime1">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112E7-DA02-417D-A1B3-142F47C55B04}" type="slidenum">
              <a:rPr lang="en-US" smtClean="0"/>
              <a:pPr/>
              <a:t>‹#›</a:t>
            </a:fld>
            <a:endParaRPr lang="en-US"/>
          </a:p>
        </p:txBody>
      </p:sp>
    </p:spTree>
    <p:extLst>
      <p:ext uri="{BB962C8B-B14F-4D97-AF65-F5344CB8AC3E}">
        <p14:creationId xmlns:p14="http://schemas.microsoft.com/office/powerpoint/2010/main" val="7289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53EEC-5BDF-44F2-A58D-699B3D7B1EDB}" type="datetime1">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112E7-DA02-417D-A1B3-142F47C55B04}" type="slidenum">
              <a:rPr lang="en-US" smtClean="0"/>
              <a:pPr/>
              <a:t>‹#›</a:t>
            </a:fld>
            <a:endParaRPr lang="en-US"/>
          </a:p>
        </p:txBody>
      </p:sp>
    </p:spTree>
    <p:extLst>
      <p:ext uri="{BB962C8B-B14F-4D97-AF65-F5344CB8AC3E}">
        <p14:creationId xmlns:p14="http://schemas.microsoft.com/office/powerpoint/2010/main" val="381494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celt.iastate.edu/teaching/RevisedBlooms1.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la.org/acrl/sites/ala.org.acrl/files/content/standards/standard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athabascau.ca/help/LitReviewGuide.ph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la.org/acrl/sites/ala.org.acrl/files/content/standards/standards.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library.athabascau.ca/help/LitReviewGuide.php"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libguides.athabascau.ca/booleansearching" TargetMode="External"/><Relationship Id="rId3" Type="http://schemas.openxmlformats.org/officeDocument/2006/relationships/hyperlink" Target="http://aupac.lib.athabascau.ca/screens/help_index.html" TargetMode="External"/><Relationship Id="rId7" Type="http://schemas.openxmlformats.org/officeDocument/2006/relationships/hyperlink" Target="http://library.athabascau.ca/help/tutorials/googlescholar/googlescholar.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libguides.athabascau.ca/internetsearching" TargetMode="External"/><Relationship Id="rId5" Type="http://schemas.openxmlformats.org/officeDocument/2006/relationships/hyperlink" Target="http://libguides.athabascau.ca/researchprocess" TargetMode="External"/><Relationship Id="rId10" Type="http://schemas.openxmlformats.org/officeDocument/2006/relationships/image" Target="../media/image2.jpeg"/><Relationship Id="rId4" Type="http://schemas.openxmlformats.org/officeDocument/2006/relationships/hyperlink" Target="http://library.athabascau.ca/help/jportal/ejportal_viewlet_swf.html" TargetMode="External"/><Relationship Id="rId9" Type="http://schemas.openxmlformats.org/officeDocument/2006/relationships/hyperlink" Target="http://library.athabascau.ca/help/LitReviewGuide.php"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tools.elab.athabascau.ca/category/tool-entry/visualization-tool" TargetMode="External"/><Relationship Id="rId7"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cmap.ihmc.us/Publications/ResearchPapers/TheoryUnderlyingConceptMaps.pdf" TargetMode="External"/><Relationship Id="rId5" Type="http://schemas.openxmlformats.org/officeDocument/2006/relationships/hyperlink" Target="http://infogr.am/" TargetMode="External"/><Relationship Id="rId4" Type="http://schemas.openxmlformats.org/officeDocument/2006/relationships/hyperlink" Target="http://eddcna.files.wordpress.com/2010/05/bubblus_educational_inquiry.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9" descr="template idea"/>
          <p:cNvPicPr>
            <a:picLocks noChangeAspect="1" noChangeArrowheads="1"/>
          </p:cNvPicPr>
          <p:nvPr/>
        </p:nvPicPr>
        <p:blipFill>
          <a:blip r:embed="rId3" cstate="print"/>
          <a:srcRect/>
          <a:stretch>
            <a:fillRect/>
          </a:stretch>
        </p:blipFill>
        <p:spPr bwMode="auto">
          <a:xfrm>
            <a:off x="0" y="9525"/>
            <a:ext cx="9144000" cy="7588250"/>
          </a:xfrm>
          <a:prstGeom prst="rect">
            <a:avLst/>
          </a:prstGeom>
          <a:noFill/>
          <a:ln w="9525">
            <a:noFill/>
            <a:miter lim="800000"/>
            <a:headEnd/>
            <a:tailEnd/>
          </a:ln>
        </p:spPr>
      </p:pic>
      <p:sp>
        <p:nvSpPr>
          <p:cNvPr id="2051" name="Rectangle 2"/>
          <p:cNvSpPr>
            <a:spLocks noGrp="1" noChangeArrowheads="1"/>
          </p:cNvSpPr>
          <p:nvPr>
            <p:ph type="ctrTitle"/>
          </p:nvPr>
        </p:nvSpPr>
        <p:spPr>
          <a:xfrm>
            <a:off x="685800" y="1524000"/>
            <a:ext cx="7772400" cy="1143000"/>
          </a:xfrm>
        </p:spPr>
        <p:txBody>
          <a:bodyPr>
            <a:normAutofit fontScale="90000"/>
          </a:bodyPr>
          <a:lstStyle/>
          <a:p>
            <a:r>
              <a:rPr lang="en-US" dirty="0">
                <a:solidFill>
                  <a:schemeClr val="accent5">
                    <a:lumMod val="50000"/>
                  </a:schemeClr>
                </a:solidFill>
              </a:rPr>
              <a:t>Critical Thinking strategies for graduate assignments</a:t>
            </a:r>
            <a:endParaRPr lang="en-US" dirty="0" smtClean="0">
              <a:solidFill>
                <a:schemeClr val="accent5">
                  <a:lumMod val="50000"/>
                </a:schemeClr>
              </a:solidFill>
            </a:endParaRPr>
          </a:p>
        </p:txBody>
      </p:sp>
      <p:sp>
        <p:nvSpPr>
          <p:cNvPr id="2052" name="Rectangle 3"/>
          <p:cNvSpPr>
            <a:spLocks noGrp="1" noChangeArrowheads="1"/>
          </p:cNvSpPr>
          <p:nvPr>
            <p:ph type="subTitle" idx="1"/>
          </p:nvPr>
        </p:nvSpPr>
        <p:spPr>
          <a:xfrm>
            <a:off x="1371600" y="3276600"/>
            <a:ext cx="6400800" cy="2209800"/>
          </a:xfrm>
        </p:spPr>
        <p:txBody>
          <a:bodyPr>
            <a:normAutofit/>
          </a:bodyPr>
          <a:lstStyle/>
          <a:p>
            <a:pPr eaLnBrk="1" hangingPunct="1"/>
            <a:r>
              <a:rPr lang="en-US" sz="2400" dirty="0" smtClean="0"/>
              <a:t>Workshop co-sponsored by</a:t>
            </a:r>
          </a:p>
          <a:p>
            <a:pPr eaLnBrk="1" hangingPunct="1"/>
            <a:r>
              <a:rPr lang="en-US" sz="2400" dirty="0" smtClean="0"/>
              <a:t>Faculty of Graduate Studies &amp;</a:t>
            </a:r>
          </a:p>
          <a:p>
            <a:pPr eaLnBrk="1" hangingPunct="1"/>
            <a:r>
              <a:rPr lang="en-US" sz="2400" dirty="0" smtClean="0"/>
              <a:t>Centre for Learning Design and Development</a:t>
            </a:r>
          </a:p>
          <a:p>
            <a:pPr eaLnBrk="1" hangingPunct="1"/>
            <a:endParaRPr lang="en-US" sz="2000" dirty="0" smtClean="0"/>
          </a:p>
          <a:p>
            <a:pPr eaLnBrk="1" hangingPunct="1"/>
            <a:r>
              <a:rPr lang="en-US" sz="2000" dirty="0" smtClean="0"/>
              <a:t>October 23, 2013</a:t>
            </a:r>
          </a:p>
        </p:txBody>
      </p:sp>
    </p:spTree>
    <p:extLst>
      <p:ext uri="{BB962C8B-B14F-4D97-AF65-F5344CB8AC3E}">
        <p14:creationId xmlns:p14="http://schemas.microsoft.com/office/powerpoint/2010/main" val="229917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381000"/>
            <a:ext cx="7772400" cy="533400"/>
          </a:xfrm>
        </p:spPr>
        <p:txBody>
          <a:bodyPr>
            <a:noAutofit/>
          </a:bodyPr>
          <a:lstStyle/>
          <a:p>
            <a:pPr algn="l">
              <a:defRPr/>
            </a:pPr>
            <a:r>
              <a:rPr lang="en-US" sz="3200" b="1" dirty="0" smtClean="0">
                <a:solidFill>
                  <a:schemeClr val="accent1">
                    <a:lumMod val="50000"/>
                  </a:schemeClr>
                </a:solidFill>
              </a:rPr>
              <a:t>Education </a:t>
            </a:r>
            <a:r>
              <a:rPr lang="en-US" sz="3200" b="1" dirty="0">
                <a:solidFill>
                  <a:schemeClr val="accent1">
                    <a:lumMod val="50000"/>
                  </a:schemeClr>
                </a:solidFill>
              </a:rPr>
              <a:t>&amp;</a:t>
            </a:r>
            <a:r>
              <a:rPr lang="en-US" sz="3200" b="1" dirty="0" smtClean="0">
                <a:solidFill>
                  <a:schemeClr val="accent1">
                    <a:lumMod val="50000"/>
                  </a:schemeClr>
                </a:solidFill>
              </a:rPr>
              <a:t> </a:t>
            </a:r>
            <a:r>
              <a:rPr lang="en-US" sz="3200" b="1" dirty="0">
                <a:solidFill>
                  <a:schemeClr val="accent1">
                    <a:lumMod val="50000"/>
                  </a:schemeClr>
                </a:solidFill>
              </a:rPr>
              <a:t>C</a:t>
            </a:r>
            <a:r>
              <a:rPr lang="en-US" sz="3200" b="1" dirty="0" smtClean="0">
                <a:solidFill>
                  <a:schemeClr val="accent1">
                    <a:lumMod val="50000"/>
                  </a:schemeClr>
                </a:solidFill>
              </a:rPr>
              <a:t>ritical </a:t>
            </a:r>
            <a:r>
              <a:rPr lang="en-US" sz="3200" b="1" dirty="0">
                <a:solidFill>
                  <a:schemeClr val="accent1">
                    <a:lumMod val="50000"/>
                  </a:schemeClr>
                </a:solidFill>
              </a:rPr>
              <a:t>T</a:t>
            </a:r>
            <a:r>
              <a:rPr lang="en-US" sz="3200" b="1" dirty="0" smtClean="0">
                <a:solidFill>
                  <a:schemeClr val="accent1">
                    <a:lumMod val="50000"/>
                  </a:schemeClr>
                </a:solidFill>
              </a:rPr>
              <a:t>hinking</a:t>
            </a:r>
          </a:p>
        </p:txBody>
      </p:sp>
      <p:pic>
        <p:nvPicPr>
          <p:cNvPr id="2" name="Content Placeholder 1" descr="far-side-school-for-gifted.jpg"/>
          <p:cNvPicPr>
            <a:picLocks noGrp="1" noChangeAspect="1"/>
          </p:cNvPicPr>
          <p:nvPr>
            <p:ph idx="1"/>
          </p:nvPr>
        </p:nvPicPr>
        <p:blipFill>
          <a:blip r:embed="rId3" cstate="print">
            <a:extLst>
              <a:ext uri="{28A0092B-C50C-407E-A947-70E740481C1C}">
                <a14:useLocalDpi xmlns:a14="http://schemas.microsoft.com/office/drawing/2010/main" val="0"/>
              </a:ext>
            </a:extLst>
          </a:blip>
          <a:srcRect t="13610" b="13610"/>
          <a:stretch>
            <a:fillRect/>
          </a:stretch>
        </p:blipFill>
        <p:spPr>
          <a:xfrm>
            <a:off x="685800" y="1143000"/>
            <a:ext cx="7848600" cy="4114800"/>
          </a:xfrm>
        </p:spPr>
      </p:pic>
      <p:pic>
        <p:nvPicPr>
          <p:cNvPr id="4100" name="Picture 3" descr="lowerAUcredit.jpg"/>
          <p:cNvPicPr>
            <a:picLocks noChangeAspect="1"/>
          </p:cNvPicPr>
          <p:nvPr/>
        </p:nvPicPr>
        <p:blipFill>
          <a:blip r:embed="rId4" cstate="print"/>
          <a:srcRect/>
          <a:stretch>
            <a:fillRect/>
          </a:stretch>
        </p:blipFill>
        <p:spPr bwMode="auto">
          <a:xfrm>
            <a:off x="0" y="5651500"/>
            <a:ext cx="9144000" cy="1206500"/>
          </a:xfrm>
          <a:prstGeom prst="rect">
            <a:avLst/>
          </a:prstGeom>
          <a:noFill/>
          <a:ln w="9525">
            <a:noFill/>
            <a:miter lim="800000"/>
            <a:headEnd/>
            <a:tailEnd/>
          </a:ln>
        </p:spPr>
      </p:pic>
      <p:sp>
        <p:nvSpPr>
          <p:cNvPr id="3" name="TextBox 2"/>
          <p:cNvSpPr txBox="1"/>
          <p:nvPr/>
        </p:nvSpPr>
        <p:spPr>
          <a:xfrm>
            <a:off x="5791200" y="5334000"/>
            <a:ext cx="2895600" cy="246221"/>
          </a:xfrm>
          <a:prstGeom prst="rect">
            <a:avLst/>
          </a:prstGeom>
          <a:noFill/>
        </p:spPr>
        <p:txBody>
          <a:bodyPr wrap="square" rtlCol="0">
            <a:spAutoFit/>
          </a:bodyPr>
          <a:lstStyle/>
          <a:p>
            <a:r>
              <a:rPr lang="en-US" sz="1000" b="1" dirty="0">
                <a:solidFill>
                  <a:prstClr val="black"/>
                </a:solidFill>
              </a:rPr>
              <a:t>The Far Side </a:t>
            </a:r>
            <a:r>
              <a:rPr lang="en-US" sz="1000" dirty="0">
                <a:solidFill>
                  <a:prstClr val="black"/>
                </a:solidFill>
              </a:rPr>
              <a:t>c</a:t>
            </a:r>
            <a:r>
              <a:rPr lang="en-US" sz="1000" dirty="0" smtClean="0">
                <a:solidFill>
                  <a:prstClr val="black"/>
                </a:solidFill>
              </a:rPr>
              <a:t>opyright </a:t>
            </a:r>
            <a:r>
              <a:rPr lang="en-US" sz="1000" dirty="0">
                <a:solidFill>
                  <a:prstClr val="black"/>
                </a:solidFill>
              </a:rPr>
              <a:t>© 2000, 2007 </a:t>
            </a:r>
            <a:r>
              <a:rPr lang="en-US" sz="1000" dirty="0" err="1">
                <a:solidFill>
                  <a:prstClr val="black"/>
                </a:solidFill>
              </a:rPr>
              <a:t>FarWorks</a:t>
            </a:r>
            <a:r>
              <a:rPr lang="en-US" sz="1000" dirty="0">
                <a:solidFill>
                  <a:prstClr val="black"/>
                </a:solidFill>
              </a:rPr>
              <a:t>, </a:t>
            </a:r>
            <a:r>
              <a:rPr lang="en-US" sz="1000" dirty="0" smtClean="0">
                <a:solidFill>
                  <a:prstClr val="black"/>
                </a:solidFill>
              </a:rPr>
              <a:t>Inc.</a:t>
            </a:r>
            <a:endParaRPr lang="en-US" sz="1000" dirty="0">
              <a:solidFill>
                <a:prstClr val="black"/>
              </a:solidFill>
            </a:endParaRPr>
          </a:p>
        </p:txBody>
      </p:sp>
      <p:sp>
        <p:nvSpPr>
          <p:cNvPr id="4" name="Slide Number Placeholder 3"/>
          <p:cNvSpPr>
            <a:spLocks noGrp="1"/>
          </p:cNvSpPr>
          <p:nvPr>
            <p:ph type="sldNum" sz="quarter" idx="12"/>
          </p:nvPr>
        </p:nvSpPr>
        <p:spPr/>
        <p:txBody>
          <a:bodyPr/>
          <a:lstStyle/>
          <a:p>
            <a:fld id="{575112E7-DA02-417D-A1B3-142F47C55B04}" type="slidenum">
              <a:rPr lang="en-US" smtClean="0"/>
              <a:pPr/>
              <a:t>10</a:t>
            </a:fld>
            <a:endParaRPr lang="en-US"/>
          </a:p>
        </p:txBody>
      </p:sp>
    </p:spTree>
    <p:extLst>
      <p:ext uri="{BB962C8B-B14F-4D97-AF65-F5344CB8AC3E}">
        <p14:creationId xmlns:p14="http://schemas.microsoft.com/office/powerpoint/2010/main" val="2712768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7696200" cy="381000"/>
          </a:xfrm>
        </p:spPr>
        <p:txBody>
          <a:bodyPr>
            <a:normAutofit fontScale="90000"/>
          </a:bodyPr>
          <a:lstStyle/>
          <a:p>
            <a:pPr algn="l">
              <a:defRPr/>
            </a:pPr>
            <a:r>
              <a:rPr lang="en-US" sz="4000" dirty="0" smtClean="0">
                <a:solidFill>
                  <a:schemeClr val="accent1">
                    <a:lumMod val="50000"/>
                  </a:schemeClr>
                </a:solidFill>
              </a:rPr>
              <a:t>Bloom’s Three Learning Domains</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pic>
        <p:nvPicPr>
          <p:cNvPr id="3" name="Content Placeholder 2"/>
          <p:cNvPicPr>
            <a:picLocks noGrp="1" noChangeAspect="1"/>
          </p:cNvPicPr>
          <p:nvPr>
            <p:ph idx="1"/>
          </p:nvPr>
        </p:nvPicPr>
        <p:blipFill rotWithShape="1">
          <a:blip r:embed="rId4" cstate="print"/>
          <a:srcRect l="-2329" t="-361" r="-1628" b="-896"/>
          <a:stretch/>
        </p:blipFill>
        <p:spPr>
          <a:xfrm>
            <a:off x="1143000" y="685800"/>
            <a:ext cx="6324600" cy="4839472"/>
          </a:xfrm>
        </p:spPr>
      </p:pic>
      <p:sp>
        <p:nvSpPr>
          <p:cNvPr id="4" name="TextBox 3"/>
          <p:cNvSpPr txBox="1"/>
          <p:nvPr/>
        </p:nvSpPr>
        <p:spPr>
          <a:xfrm>
            <a:off x="5766152" y="5316379"/>
            <a:ext cx="3377848" cy="246221"/>
          </a:xfrm>
          <a:prstGeom prst="rect">
            <a:avLst/>
          </a:prstGeom>
          <a:noFill/>
        </p:spPr>
        <p:txBody>
          <a:bodyPr wrap="none" rtlCol="0">
            <a:spAutoFit/>
          </a:bodyPr>
          <a:lstStyle/>
          <a:p>
            <a:r>
              <a:rPr lang="en-US" sz="1000" dirty="0">
                <a:solidFill>
                  <a:prstClr val="black"/>
                </a:solidFill>
              </a:rPr>
              <a:t>http://</a:t>
            </a:r>
            <a:r>
              <a:rPr lang="en-US" sz="1000" dirty="0" err="1">
                <a:solidFill>
                  <a:prstClr val="black"/>
                </a:solidFill>
              </a:rPr>
              <a:t>edorigami.wikispaces.com</a:t>
            </a:r>
            <a:r>
              <a:rPr lang="en-US" sz="1000" dirty="0">
                <a:solidFill>
                  <a:prstClr val="black"/>
                </a:solidFill>
              </a:rPr>
              <a:t>/</a:t>
            </a:r>
            <a:r>
              <a:rPr lang="en-US" sz="1000" dirty="0" err="1">
                <a:solidFill>
                  <a:prstClr val="black"/>
                </a:solidFill>
              </a:rPr>
              <a:t>Bloom's+Digital+Taxonomy</a:t>
            </a:r>
            <a:endParaRPr lang="en-US" sz="1000" dirty="0">
              <a:solidFill>
                <a:prstClr val="black"/>
              </a:solidFill>
            </a:endParaRPr>
          </a:p>
        </p:txBody>
      </p:sp>
      <p:sp>
        <p:nvSpPr>
          <p:cNvPr id="2" name="Slide Number Placeholder 1"/>
          <p:cNvSpPr>
            <a:spLocks noGrp="1"/>
          </p:cNvSpPr>
          <p:nvPr>
            <p:ph type="sldNum" sz="quarter" idx="12"/>
          </p:nvPr>
        </p:nvSpPr>
        <p:spPr/>
        <p:txBody>
          <a:bodyPr/>
          <a:lstStyle/>
          <a:p>
            <a:fld id="{575112E7-DA02-417D-A1B3-142F47C55B04}" type="slidenum">
              <a:rPr lang="en-US" smtClean="0"/>
              <a:pPr/>
              <a:t>11</a:t>
            </a:fld>
            <a:endParaRPr lang="en-US"/>
          </a:p>
        </p:txBody>
      </p:sp>
    </p:spTree>
    <p:extLst>
      <p:ext uri="{BB962C8B-B14F-4D97-AF65-F5344CB8AC3E}">
        <p14:creationId xmlns:p14="http://schemas.microsoft.com/office/powerpoint/2010/main" val="1380779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4572000" cy="457200"/>
          </a:xfrm>
        </p:spPr>
        <p:txBody>
          <a:bodyPr>
            <a:normAutofit fontScale="90000"/>
          </a:bodyPr>
          <a:lstStyle/>
          <a:p>
            <a:pPr algn="l">
              <a:defRPr/>
            </a:pPr>
            <a:r>
              <a:rPr lang="en-US" sz="4000" dirty="0">
                <a:solidFill>
                  <a:schemeClr val="accent1">
                    <a:lumMod val="50000"/>
                  </a:schemeClr>
                </a:solidFill>
              </a:rPr>
              <a:t>Education </a:t>
            </a:r>
            <a:r>
              <a:rPr lang="en-US" sz="4000" dirty="0" smtClean="0">
                <a:solidFill>
                  <a:schemeClr val="accent1">
                    <a:lumMod val="50000"/>
                  </a:schemeClr>
                </a:solidFill>
              </a:rPr>
              <a:t>Perspective</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pic>
        <p:nvPicPr>
          <p:cNvPr id="6" name="Content Placeholder 5" descr="blooms-taxonomy1.jpg"/>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78" b="250"/>
          <a:stretch/>
        </p:blipFill>
        <p:spPr>
          <a:xfrm>
            <a:off x="381001" y="1346200"/>
            <a:ext cx="4953000" cy="3733800"/>
          </a:xfrm>
        </p:spPr>
      </p:pic>
      <p:pic>
        <p:nvPicPr>
          <p:cNvPr id="7" name="Picture 6" descr="bloomstaxonom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764" y="1219200"/>
            <a:ext cx="3251200" cy="3911600"/>
          </a:xfrm>
          <a:prstGeom prst="rect">
            <a:avLst/>
          </a:prstGeom>
        </p:spPr>
      </p:pic>
      <p:sp>
        <p:nvSpPr>
          <p:cNvPr id="2" name="Slide Number Placeholder 1"/>
          <p:cNvSpPr>
            <a:spLocks noGrp="1"/>
          </p:cNvSpPr>
          <p:nvPr>
            <p:ph type="sldNum" sz="quarter" idx="12"/>
          </p:nvPr>
        </p:nvSpPr>
        <p:spPr/>
        <p:txBody>
          <a:bodyPr/>
          <a:lstStyle/>
          <a:p>
            <a:fld id="{575112E7-DA02-417D-A1B3-142F47C55B04}" type="slidenum">
              <a:rPr lang="en-US" smtClean="0"/>
              <a:pPr/>
              <a:t>12</a:t>
            </a:fld>
            <a:endParaRPr lang="en-US"/>
          </a:p>
        </p:txBody>
      </p:sp>
    </p:spTree>
    <p:extLst>
      <p:ext uri="{BB962C8B-B14F-4D97-AF65-F5344CB8AC3E}">
        <p14:creationId xmlns:p14="http://schemas.microsoft.com/office/powerpoint/2010/main" val="95788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5334000" cy="609600"/>
          </a:xfrm>
        </p:spPr>
        <p:txBody>
          <a:bodyPr>
            <a:normAutofit fontScale="90000"/>
          </a:bodyPr>
          <a:lstStyle/>
          <a:p>
            <a:pPr algn="l">
              <a:defRPr/>
            </a:pPr>
            <a:r>
              <a:rPr lang="en-US" sz="4000" dirty="0" smtClean="0">
                <a:solidFill>
                  <a:schemeClr val="accent1">
                    <a:lumMod val="50000"/>
                  </a:schemeClr>
                </a:solidFill>
              </a:rPr>
              <a:t>Bloom’s Revised Taxonomy</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pic>
        <p:nvPicPr>
          <p:cNvPr id="9" name="Content Placeholder 8"/>
          <p:cNvPicPr>
            <a:picLocks noGrp="1" noChangeAspect="1"/>
          </p:cNvPicPr>
          <p:nvPr>
            <p:ph idx="1"/>
          </p:nvPr>
        </p:nvPicPr>
        <p:blipFill rotWithShape="1">
          <a:blip r:embed="rId4" cstate="print"/>
          <a:srcRect l="763" t="1115" r="-446" b="-1214"/>
          <a:stretch/>
        </p:blipFill>
        <p:spPr>
          <a:xfrm>
            <a:off x="1558636" y="842818"/>
            <a:ext cx="6038272" cy="4491182"/>
          </a:xfrm>
        </p:spPr>
      </p:pic>
      <p:sp>
        <p:nvSpPr>
          <p:cNvPr id="2" name="TextBox 1"/>
          <p:cNvSpPr txBox="1"/>
          <p:nvPr/>
        </p:nvSpPr>
        <p:spPr>
          <a:xfrm>
            <a:off x="4532103" y="5410200"/>
            <a:ext cx="3164097" cy="261610"/>
          </a:xfrm>
          <a:prstGeom prst="rect">
            <a:avLst/>
          </a:prstGeom>
          <a:noFill/>
        </p:spPr>
        <p:txBody>
          <a:bodyPr wrap="none" rtlCol="0">
            <a:spAutoFit/>
          </a:bodyPr>
          <a:lstStyle/>
          <a:p>
            <a:r>
              <a:rPr lang="en-US" sz="1100" dirty="0">
                <a:solidFill>
                  <a:prstClr val="black"/>
                </a:solidFill>
              </a:rPr>
              <a:t>http://</a:t>
            </a:r>
            <a:r>
              <a:rPr lang="en-US" sz="1100" dirty="0" err="1">
                <a:solidFill>
                  <a:prstClr val="black"/>
                </a:solidFill>
              </a:rPr>
              <a:t>www.nwlink.com</a:t>
            </a:r>
            <a:r>
              <a:rPr lang="en-US" sz="1100" dirty="0">
                <a:solidFill>
                  <a:prstClr val="black"/>
                </a:solidFill>
              </a:rPr>
              <a:t>/~</a:t>
            </a:r>
            <a:r>
              <a:rPr lang="en-US" sz="1100" dirty="0" err="1">
                <a:solidFill>
                  <a:prstClr val="black"/>
                </a:solidFill>
              </a:rPr>
              <a:t>donclark</a:t>
            </a:r>
            <a:r>
              <a:rPr lang="en-US" sz="1100" dirty="0">
                <a:solidFill>
                  <a:prstClr val="black"/>
                </a:solidFill>
              </a:rPr>
              <a:t>/</a:t>
            </a:r>
            <a:r>
              <a:rPr lang="en-US" sz="1100" dirty="0" err="1">
                <a:solidFill>
                  <a:prstClr val="black"/>
                </a:solidFill>
              </a:rPr>
              <a:t>hrd</a:t>
            </a:r>
            <a:r>
              <a:rPr lang="en-US" sz="1100" dirty="0">
                <a:solidFill>
                  <a:prstClr val="black"/>
                </a:solidFill>
              </a:rPr>
              <a:t>/</a:t>
            </a:r>
            <a:r>
              <a:rPr lang="en-US" sz="1100" dirty="0" err="1">
                <a:solidFill>
                  <a:prstClr val="black"/>
                </a:solidFill>
              </a:rPr>
              <a:t>bloom.html</a:t>
            </a:r>
            <a:endParaRPr lang="en-US" sz="1100" dirty="0">
              <a:solidFill>
                <a:prstClr val="black"/>
              </a:solidFill>
            </a:endParaRPr>
          </a:p>
        </p:txBody>
      </p:sp>
      <p:sp>
        <p:nvSpPr>
          <p:cNvPr id="3" name="Slide Number Placeholder 2"/>
          <p:cNvSpPr>
            <a:spLocks noGrp="1"/>
          </p:cNvSpPr>
          <p:nvPr>
            <p:ph type="sldNum" sz="quarter" idx="12"/>
          </p:nvPr>
        </p:nvSpPr>
        <p:spPr/>
        <p:txBody>
          <a:bodyPr/>
          <a:lstStyle/>
          <a:p>
            <a:fld id="{575112E7-DA02-417D-A1B3-142F47C55B04}" type="slidenum">
              <a:rPr lang="en-US" smtClean="0"/>
              <a:pPr/>
              <a:t>13</a:t>
            </a:fld>
            <a:endParaRPr lang="en-US"/>
          </a:p>
        </p:txBody>
      </p:sp>
    </p:spTree>
    <p:extLst>
      <p:ext uri="{BB962C8B-B14F-4D97-AF65-F5344CB8AC3E}">
        <p14:creationId xmlns:p14="http://schemas.microsoft.com/office/powerpoint/2010/main" val="335464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4343400" cy="533400"/>
          </a:xfrm>
        </p:spPr>
        <p:txBody>
          <a:bodyPr>
            <a:normAutofit fontScale="90000"/>
          </a:bodyPr>
          <a:lstStyle/>
          <a:p>
            <a:r>
              <a:rPr lang="en-US" sz="3200" dirty="0" smtClean="0"/>
              <a:t>HOTS vs. LOTS</a:t>
            </a:r>
            <a:endParaRPr lang="en-US" sz="3200" dirty="0"/>
          </a:p>
        </p:txBody>
      </p:sp>
      <p:pic>
        <p:nvPicPr>
          <p:cNvPr id="4" name="Content Placeholder 3"/>
          <p:cNvPicPr>
            <a:picLocks noGrp="1" noChangeAspect="1"/>
          </p:cNvPicPr>
          <p:nvPr>
            <p:ph idx="1"/>
          </p:nvPr>
        </p:nvPicPr>
        <p:blipFill rotWithShape="1">
          <a:blip r:embed="rId3" cstate="print"/>
          <a:srcRect t="-1605" b="-1605"/>
          <a:stretch/>
        </p:blipFill>
        <p:spPr>
          <a:xfrm>
            <a:off x="1143000" y="990600"/>
            <a:ext cx="6766841" cy="5325317"/>
          </a:xfrm>
        </p:spPr>
      </p:pic>
      <p:sp>
        <p:nvSpPr>
          <p:cNvPr id="5" name="Rectangle 4"/>
          <p:cNvSpPr/>
          <p:nvPr/>
        </p:nvSpPr>
        <p:spPr>
          <a:xfrm>
            <a:off x="5410200" y="6477000"/>
            <a:ext cx="3733800" cy="261610"/>
          </a:xfrm>
          <a:prstGeom prst="rect">
            <a:avLst/>
          </a:prstGeom>
        </p:spPr>
        <p:txBody>
          <a:bodyPr wrap="square">
            <a:spAutoFit/>
          </a:bodyPr>
          <a:lstStyle/>
          <a:p>
            <a:r>
              <a:rPr lang="en-US" sz="1100" dirty="0">
                <a:solidFill>
                  <a:prstClr val="black"/>
                </a:solidFill>
              </a:rPr>
              <a:t>http://</a:t>
            </a:r>
            <a:r>
              <a:rPr lang="en-US" sz="1100" dirty="0" err="1">
                <a:solidFill>
                  <a:prstClr val="black"/>
                </a:solidFill>
              </a:rPr>
              <a:t>edorigami.wikispaces.com</a:t>
            </a:r>
            <a:r>
              <a:rPr lang="en-US" sz="1100" dirty="0">
                <a:solidFill>
                  <a:prstClr val="black"/>
                </a:solidFill>
              </a:rPr>
              <a:t>/</a:t>
            </a:r>
            <a:r>
              <a:rPr lang="en-US" sz="1100" dirty="0" err="1">
                <a:solidFill>
                  <a:prstClr val="black"/>
                </a:solidFill>
              </a:rPr>
              <a:t>Bloom's+Digital+Taxonomy</a:t>
            </a:r>
            <a:endParaRPr lang="en-US" sz="1100" dirty="0">
              <a:solidFill>
                <a:prstClr val="black"/>
              </a:solidFill>
            </a:endParaRPr>
          </a:p>
        </p:txBody>
      </p:sp>
      <p:sp>
        <p:nvSpPr>
          <p:cNvPr id="3" name="Slide Number Placeholder 2"/>
          <p:cNvSpPr>
            <a:spLocks noGrp="1"/>
          </p:cNvSpPr>
          <p:nvPr>
            <p:ph type="sldNum" sz="quarter" idx="12"/>
          </p:nvPr>
        </p:nvSpPr>
        <p:spPr/>
        <p:txBody>
          <a:bodyPr/>
          <a:lstStyle/>
          <a:p>
            <a:fld id="{575112E7-DA02-417D-A1B3-142F47C55B04}" type="slidenum">
              <a:rPr lang="en-US" smtClean="0"/>
              <a:pPr/>
              <a:t>14</a:t>
            </a:fld>
            <a:endParaRPr lang="en-US"/>
          </a:p>
        </p:txBody>
      </p:sp>
    </p:spTree>
    <p:extLst>
      <p:ext uri="{BB962C8B-B14F-4D97-AF65-F5344CB8AC3E}">
        <p14:creationId xmlns:p14="http://schemas.microsoft.com/office/powerpoint/2010/main" val="1359143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7924800" cy="609600"/>
          </a:xfrm>
        </p:spPr>
        <p:txBody>
          <a:bodyPr>
            <a:normAutofit fontScale="90000"/>
          </a:bodyPr>
          <a:lstStyle/>
          <a:p>
            <a:pPr algn="l">
              <a:defRPr/>
            </a:pPr>
            <a:r>
              <a:rPr lang="en-US" sz="4000" dirty="0" smtClean="0">
                <a:solidFill>
                  <a:schemeClr val="accent1">
                    <a:lumMod val="50000"/>
                  </a:schemeClr>
                </a:solidFill>
              </a:rPr>
              <a:t>Iowa State Learning Objectives Resource</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3" name="TextBox 2"/>
          <p:cNvSpPr txBox="1"/>
          <p:nvPr/>
        </p:nvSpPr>
        <p:spPr>
          <a:xfrm>
            <a:off x="3293112" y="5334000"/>
            <a:ext cx="2879088" cy="246221"/>
          </a:xfrm>
          <a:prstGeom prst="rect">
            <a:avLst/>
          </a:prstGeom>
          <a:noFill/>
        </p:spPr>
        <p:txBody>
          <a:bodyPr wrap="none" rtlCol="0">
            <a:spAutoFit/>
          </a:bodyPr>
          <a:lstStyle/>
          <a:p>
            <a:r>
              <a:rPr lang="en-US" sz="1000" dirty="0" smtClean="0">
                <a:solidFill>
                  <a:prstClr val="black"/>
                </a:solidFill>
                <a:hlinkClick r:id="rId4"/>
              </a:rPr>
              <a:t>Iowa State Interactive Model of Learning Objectives</a:t>
            </a:r>
            <a:endParaRPr lang="en-US" sz="1000" dirty="0">
              <a:solidFill>
                <a:prstClr val="black"/>
              </a:solidFill>
            </a:endParaRPr>
          </a:p>
        </p:txBody>
      </p:sp>
      <p:pic>
        <p:nvPicPr>
          <p:cNvPr id="5" name="Picture 4"/>
          <p:cNvPicPr>
            <a:picLocks noChangeAspect="1"/>
          </p:cNvPicPr>
          <p:nvPr/>
        </p:nvPicPr>
        <p:blipFill>
          <a:blip r:embed="rId5" cstate="print"/>
          <a:stretch>
            <a:fillRect/>
          </a:stretch>
        </p:blipFill>
        <p:spPr>
          <a:xfrm>
            <a:off x="1646775" y="685800"/>
            <a:ext cx="5668425" cy="4648200"/>
          </a:xfrm>
          <a:prstGeom prst="rect">
            <a:avLst/>
          </a:prstGeom>
        </p:spPr>
      </p:pic>
      <p:sp>
        <p:nvSpPr>
          <p:cNvPr id="2" name="Slide Number Placeholder 1"/>
          <p:cNvSpPr>
            <a:spLocks noGrp="1"/>
          </p:cNvSpPr>
          <p:nvPr>
            <p:ph type="sldNum" sz="quarter" idx="12"/>
          </p:nvPr>
        </p:nvSpPr>
        <p:spPr/>
        <p:txBody>
          <a:bodyPr/>
          <a:lstStyle/>
          <a:p>
            <a:fld id="{575112E7-DA02-417D-A1B3-142F47C55B04}" type="slidenum">
              <a:rPr lang="en-US" smtClean="0"/>
              <a:pPr/>
              <a:t>15</a:t>
            </a:fld>
            <a:endParaRPr lang="en-US"/>
          </a:p>
        </p:txBody>
      </p:sp>
    </p:spTree>
    <p:extLst>
      <p:ext uri="{BB962C8B-B14F-4D97-AF65-F5344CB8AC3E}">
        <p14:creationId xmlns:p14="http://schemas.microsoft.com/office/powerpoint/2010/main" val="1793128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a:defRPr/>
            </a:pPr>
            <a:r>
              <a:rPr lang="en-US" sz="4000" dirty="0">
                <a:solidFill>
                  <a:schemeClr val="accent1">
                    <a:lumMod val="50000"/>
                  </a:schemeClr>
                </a:solidFill>
              </a:rPr>
              <a:t>Information Literacy </a:t>
            </a:r>
            <a:r>
              <a:rPr lang="en-US" sz="4000" dirty="0" smtClean="0">
                <a:solidFill>
                  <a:schemeClr val="accent1">
                    <a:lumMod val="50000"/>
                  </a:schemeClr>
                </a:solidFill>
              </a:rPr>
              <a:t>Perspective</a:t>
            </a:r>
          </a:p>
        </p:txBody>
      </p:sp>
      <p:sp>
        <p:nvSpPr>
          <p:cNvPr id="4099" name="Content Placeholder 2"/>
          <p:cNvSpPr>
            <a:spLocks noGrp="1"/>
          </p:cNvSpPr>
          <p:nvPr>
            <p:ph idx="1"/>
          </p:nvPr>
        </p:nvSpPr>
        <p:spPr>
          <a:xfrm>
            <a:off x="685800" y="1371600"/>
            <a:ext cx="7772400" cy="4114800"/>
          </a:xfrm>
        </p:spPr>
        <p:txBody>
          <a:bodyPr>
            <a:normAutofit fontScale="77500" lnSpcReduction="20000"/>
          </a:bodyPr>
          <a:lstStyle/>
          <a:p>
            <a:r>
              <a:rPr lang="en-US" dirty="0" smtClean="0"/>
              <a:t>Information literacy is </a:t>
            </a:r>
            <a:r>
              <a:rPr lang="en-US" dirty="0"/>
              <a:t>the ability to:</a:t>
            </a:r>
          </a:p>
          <a:p>
            <a:pPr lvl="1">
              <a:buFont typeface="Arial" pitchFamily="34" charset="0"/>
              <a:buChar char="•"/>
            </a:pPr>
            <a:r>
              <a:rPr lang="en-US" dirty="0"/>
              <a:t>Determine the extent of information needed</a:t>
            </a:r>
          </a:p>
          <a:p>
            <a:pPr lvl="1">
              <a:buFont typeface="Arial" pitchFamily="34" charset="0"/>
              <a:buChar char="•"/>
            </a:pPr>
            <a:r>
              <a:rPr lang="en-US" dirty="0"/>
              <a:t>Access the needed information effectively and efficiently</a:t>
            </a:r>
          </a:p>
          <a:p>
            <a:pPr lvl="1">
              <a:buFont typeface="Arial" pitchFamily="34" charset="0"/>
              <a:buChar char="•"/>
            </a:pPr>
            <a:r>
              <a:rPr lang="en-US" dirty="0"/>
              <a:t>Evaluate information and its sources critically</a:t>
            </a:r>
          </a:p>
          <a:p>
            <a:pPr lvl="1">
              <a:buFont typeface="Arial" pitchFamily="34" charset="0"/>
              <a:buChar char="•"/>
            </a:pPr>
            <a:r>
              <a:rPr lang="en-US" dirty="0"/>
              <a:t>Incorporate selected information into one’s knowledge base</a:t>
            </a:r>
          </a:p>
          <a:p>
            <a:pPr lvl="1">
              <a:buFont typeface="Arial" pitchFamily="34" charset="0"/>
              <a:buChar char="•"/>
            </a:pPr>
            <a:r>
              <a:rPr lang="en-US" dirty="0"/>
              <a:t>Use information effectively to accomplish a specific purpose</a:t>
            </a:r>
          </a:p>
          <a:p>
            <a:pPr lvl="1">
              <a:buFont typeface="Arial" pitchFamily="34" charset="0"/>
              <a:buChar char="•"/>
            </a:pPr>
            <a:r>
              <a:rPr lang="en-US" dirty="0"/>
              <a:t>Understand the economic, legal and social issues surrounding the use of information, and access and use information ethically and </a:t>
            </a:r>
            <a:r>
              <a:rPr lang="en-US" dirty="0" smtClean="0"/>
              <a:t>legally </a:t>
            </a:r>
          </a:p>
          <a:p>
            <a:pPr marL="914400" lvl="2" indent="0">
              <a:buNone/>
            </a:pPr>
            <a:r>
              <a:rPr lang="en-US" dirty="0" smtClean="0"/>
              <a:t>(</a:t>
            </a:r>
            <a:r>
              <a:rPr lang="en-US" dirty="0" smtClean="0">
                <a:hlinkClick r:id="rId3"/>
              </a:rPr>
              <a:t>Association </a:t>
            </a:r>
            <a:r>
              <a:rPr lang="en-US" dirty="0">
                <a:hlinkClick r:id="rId3"/>
              </a:rPr>
              <a:t>of College &amp; Research Libraries</a:t>
            </a:r>
            <a:r>
              <a:rPr lang="en-US" dirty="0"/>
              <a:t>, 2000, 2-3)</a:t>
            </a:r>
          </a:p>
          <a:p>
            <a:pPr marL="0" indent="0" eaLnBrk="1" hangingPunct="1">
              <a:buNone/>
            </a:pPr>
            <a:endParaRPr lang="en-US" sz="3000" b="1" dirty="0" smtClean="0"/>
          </a:p>
        </p:txBody>
      </p:sp>
      <p:pic>
        <p:nvPicPr>
          <p:cNvPr id="4100" name="Picture 3" descr="lowerAUcredit.jpg"/>
          <p:cNvPicPr>
            <a:picLocks noChangeAspect="1"/>
          </p:cNvPicPr>
          <p:nvPr/>
        </p:nvPicPr>
        <p:blipFill>
          <a:blip r:embed="rId4"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16</a:t>
            </a:fld>
            <a:endParaRPr lang="en-US"/>
          </a:p>
        </p:txBody>
      </p:sp>
    </p:spTree>
    <p:extLst>
      <p:ext uri="{BB962C8B-B14F-4D97-AF65-F5344CB8AC3E}">
        <p14:creationId xmlns:p14="http://schemas.microsoft.com/office/powerpoint/2010/main" val="338842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848600" cy="1143000"/>
          </a:xfrm>
        </p:spPr>
        <p:txBody>
          <a:bodyPr>
            <a:normAutofit/>
          </a:bodyPr>
          <a:lstStyle/>
          <a:p>
            <a:pPr algn="l">
              <a:defRPr/>
            </a:pPr>
            <a:r>
              <a:rPr lang="en-US" sz="3200" dirty="0" smtClean="0">
                <a:solidFill>
                  <a:schemeClr val="accent1">
                    <a:lumMod val="50000"/>
                  </a:schemeClr>
                </a:solidFill>
              </a:rPr>
              <a:t>Thinking Critically About the Research Process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67627214"/>
              </p:ext>
            </p:extLst>
          </p:nvPr>
        </p:nvGraphicFramePr>
        <p:xfrm>
          <a:off x="685800" y="13716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3" descr="lowerAUcredit.jpg"/>
          <p:cNvPicPr>
            <a:picLocks noChangeAspect="1"/>
          </p:cNvPicPr>
          <p:nvPr/>
        </p:nvPicPr>
        <p:blipFill>
          <a:blip r:embed="rId8" cstate="print"/>
          <a:srcRect/>
          <a:stretch>
            <a:fillRect/>
          </a:stretch>
        </p:blipFill>
        <p:spPr bwMode="auto">
          <a:xfrm>
            <a:off x="0" y="5651500"/>
            <a:ext cx="9144000" cy="12065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575112E7-DA02-417D-A1B3-142F47C55B04}" type="slidenum">
              <a:rPr lang="en-US" smtClean="0"/>
              <a:pPr/>
              <a:t>17</a:t>
            </a:fld>
            <a:endParaRPr lang="en-US"/>
          </a:p>
        </p:txBody>
      </p:sp>
    </p:spTree>
    <p:extLst>
      <p:ext uri="{BB962C8B-B14F-4D97-AF65-F5344CB8AC3E}">
        <p14:creationId xmlns:p14="http://schemas.microsoft.com/office/powerpoint/2010/main" val="3513698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a:bodyPr>
          <a:lstStyle/>
          <a:p>
            <a:pPr algn="l">
              <a:defRPr/>
            </a:pPr>
            <a:endParaRPr lang="en-US" sz="4000" dirty="0" smtClean="0">
              <a:solidFill>
                <a:schemeClr val="accent1">
                  <a:lumMod val="5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32002913"/>
              </p:ext>
            </p:extLst>
          </p:nvPr>
        </p:nvGraphicFramePr>
        <p:xfrm>
          <a:off x="685800" y="9144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3" descr="lowerAUcredit.jpg"/>
          <p:cNvPicPr>
            <a:picLocks noChangeAspect="1"/>
          </p:cNvPicPr>
          <p:nvPr/>
        </p:nvPicPr>
        <p:blipFill>
          <a:blip r:embed="rId8"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18</a:t>
            </a:fld>
            <a:endParaRPr lang="en-US"/>
          </a:p>
        </p:txBody>
      </p:sp>
    </p:spTree>
    <p:extLst>
      <p:ext uri="{BB962C8B-B14F-4D97-AF65-F5344CB8AC3E}">
        <p14:creationId xmlns:p14="http://schemas.microsoft.com/office/powerpoint/2010/main" val="1563752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Self-Reflection on the Research Process</a:t>
            </a:r>
          </a:p>
        </p:txBody>
      </p:sp>
      <p:sp>
        <p:nvSpPr>
          <p:cNvPr id="4099" name="Content Placeholder 2"/>
          <p:cNvSpPr>
            <a:spLocks noGrp="1"/>
          </p:cNvSpPr>
          <p:nvPr>
            <p:ph idx="1"/>
          </p:nvPr>
        </p:nvSpPr>
        <p:spPr>
          <a:xfrm>
            <a:off x="685800" y="1371600"/>
            <a:ext cx="7772400" cy="4114800"/>
          </a:xfrm>
        </p:spPr>
        <p:txBody>
          <a:bodyPr>
            <a:normAutofit/>
          </a:bodyPr>
          <a:lstStyle/>
          <a:p>
            <a:r>
              <a:rPr lang="en-US" sz="3000" dirty="0" smtClean="0"/>
              <a:t>How do you normally approach a research assignment?</a:t>
            </a:r>
          </a:p>
          <a:p>
            <a:r>
              <a:rPr lang="en-US" sz="3000" dirty="0" smtClean="0"/>
              <a:t>What strategies work or don’t work?</a:t>
            </a:r>
          </a:p>
          <a:p>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19</a:t>
            </a:fld>
            <a:endParaRPr lang="en-US"/>
          </a:p>
        </p:txBody>
      </p:sp>
    </p:spTree>
    <p:extLst>
      <p:ext uri="{BB962C8B-B14F-4D97-AF65-F5344CB8AC3E}">
        <p14:creationId xmlns:p14="http://schemas.microsoft.com/office/powerpoint/2010/main" val="1403575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eaLnBrk="1" hangingPunct="1">
              <a:defRPr/>
            </a:pPr>
            <a:r>
              <a:rPr lang="en-US" sz="4000" dirty="0" smtClean="0">
                <a:solidFill>
                  <a:schemeClr val="accent1">
                    <a:lumMod val="50000"/>
                  </a:schemeClr>
                </a:solidFill>
              </a:rPr>
              <a:t>Agenda</a:t>
            </a:r>
          </a:p>
        </p:txBody>
      </p:sp>
      <p:sp>
        <p:nvSpPr>
          <p:cNvPr id="4099" name="Content Placeholder 2"/>
          <p:cNvSpPr>
            <a:spLocks noGrp="1"/>
          </p:cNvSpPr>
          <p:nvPr>
            <p:ph idx="1"/>
          </p:nvPr>
        </p:nvSpPr>
        <p:spPr>
          <a:xfrm>
            <a:off x="685800" y="1143000"/>
            <a:ext cx="8153400" cy="4343400"/>
          </a:xfrm>
        </p:spPr>
        <p:txBody>
          <a:bodyPr>
            <a:normAutofit fontScale="85000" lnSpcReduction="20000"/>
          </a:bodyPr>
          <a:lstStyle/>
          <a:p>
            <a:pPr marL="0" lvl="0" indent="0" eaLnBrk="1" hangingPunct="1">
              <a:buNone/>
            </a:pPr>
            <a:endParaRPr lang="en-US" sz="2400" dirty="0" smtClean="0"/>
          </a:p>
          <a:p>
            <a:pPr lvl="0"/>
            <a:r>
              <a:rPr lang="en-CA" sz="2800" dirty="0" smtClean="0"/>
              <a:t>11:00 </a:t>
            </a:r>
            <a:r>
              <a:rPr lang="en-CA" sz="2800" dirty="0"/>
              <a:t>– </a:t>
            </a:r>
            <a:r>
              <a:rPr lang="en-CA" sz="2800" dirty="0" smtClean="0"/>
              <a:t>Welcome/Roundtable on your perspective </a:t>
            </a:r>
            <a:endParaRPr lang="en-CA" sz="2800" dirty="0"/>
          </a:p>
          <a:p>
            <a:pPr lvl="0"/>
            <a:r>
              <a:rPr lang="en-CA" sz="2800" dirty="0"/>
              <a:t>11:10 – Working definition of Critical Thinking</a:t>
            </a:r>
          </a:p>
          <a:p>
            <a:pPr lvl="0"/>
            <a:r>
              <a:rPr lang="en-CA" sz="2800" dirty="0"/>
              <a:t>11:15 – Education perspective: Derek Briton</a:t>
            </a:r>
          </a:p>
          <a:p>
            <a:pPr lvl="0"/>
            <a:r>
              <a:rPr lang="en-CA" sz="2800" dirty="0"/>
              <a:t>11:25 – Information Literacy/Research perspective: Elaine 	      Fabbro</a:t>
            </a:r>
          </a:p>
          <a:p>
            <a:pPr lvl="0"/>
            <a:r>
              <a:rPr lang="en-CA" sz="2800" dirty="0"/>
              <a:t>11:50 – Writing perspective: Linda McCloud-</a:t>
            </a:r>
            <a:r>
              <a:rPr lang="en-CA" sz="2800" dirty="0" err="1"/>
              <a:t>Bondoc</a:t>
            </a:r>
            <a:endParaRPr lang="en-CA" sz="2800" dirty="0"/>
          </a:p>
          <a:p>
            <a:pPr lvl="0"/>
            <a:r>
              <a:rPr lang="en-CA" sz="2800" dirty="0"/>
              <a:t>12:15 – Visual organization tips: Corinne Bossé</a:t>
            </a:r>
          </a:p>
          <a:p>
            <a:pPr lvl="0"/>
            <a:r>
              <a:rPr lang="en-CA" sz="2800" dirty="0"/>
              <a:t>12:25 – Discussion on Graduate Critical Thinking Activities:   	      Derek Briton</a:t>
            </a:r>
          </a:p>
          <a:p>
            <a:pPr lvl="0"/>
            <a:r>
              <a:rPr lang="en-CA" sz="2800" dirty="0"/>
              <a:t>12:40 – Reflections on sample assignments/tips: All</a:t>
            </a:r>
          </a:p>
          <a:p>
            <a:pPr lvl="0"/>
            <a:r>
              <a:rPr lang="en-CA" sz="2800" dirty="0"/>
              <a:t>1:00pm – Concluding the workshop</a:t>
            </a:r>
          </a:p>
          <a:p>
            <a:pPr lvl="0" eaLnBrk="1" hangingPunct="1"/>
            <a:endParaRPr lang="en-CA" sz="2800" dirty="0" smtClean="0">
              <a:solidFill>
                <a:schemeClr val="tx1"/>
              </a:solidFill>
              <a:latin typeface="+mn-lt"/>
              <a:ea typeface="+mn-ea"/>
              <a:cs typeface="+mn-cs"/>
            </a:endParaRPr>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a:t>
            </a:fld>
            <a:endParaRPr lang="en-US"/>
          </a:p>
        </p:txBody>
      </p:sp>
    </p:spTree>
    <p:extLst>
      <p:ext uri="{BB962C8B-B14F-4D97-AF65-F5344CB8AC3E}">
        <p14:creationId xmlns:p14="http://schemas.microsoft.com/office/powerpoint/2010/main" val="2565365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8001000" cy="1143000"/>
          </a:xfrm>
        </p:spPr>
        <p:txBody>
          <a:bodyPr>
            <a:normAutofit/>
          </a:bodyPr>
          <a:lstStyle/>
          <a:p>
            <a:pPr algn="l">
              <a:defRPr/>
            </a:pPr>
            <a:r>
              <a:rPr lang="en-US" sz="3200" dirty="0" smtClean="0">
                <a:solidFill>
                  <a:schemeClr val="accent1">
                    <a:lumMod val="50000"/>
                  </a:schemeClr>
                </a:solidFill>
              </a:rPr>
              <a:t>Thinking Critically About the Research Process</a:t>
            </a:r>
          </a:p>
        </p:txBody>
      </p:sp>
      <p:sp>
        <p:nvSpPr>
          <p:cNvPr id="4099" name="Content Placeholder 2"/>
          <p:cNvSpPr>
            <a:spLocks noGrp="1"/>
          </p:cNvSpPr>
          <p:nvPr>
            <p:ph idx="1"/>
          </p:nvPr>
        </p:nvSpPr>
        <p:spPr>
          <a:xfrm>
            <a:off x="685800" y="1371600"/>
            <a:ext cx="7772400" cy="4114800"/>
          </a:xfrm>
        </p:spPr>
        <p:txBody>
          <a:bodyPr>
            <a:normAutofit/>
          </a:bodyPr>
          <a:lstStyle/>
          <a:p>
            <a:r>
              <a:rPr lang="en-US" sz="3000" dirty="0" smtClean="0"/>
              <a:t>Strategies for Understanding Assignments</a:t>
            </a:r>
          </a:p>
          <a:p>
            <a:r>
              <a:rPr lang="en-US" sz="3000" dirty="0" smtClean="0"/>
              <a:t>Research Journal</a:t>
            </a:r>
          </a:p>
          <a:p>
            <a:r>
              <a:rPr lang="en-US" sz="3000" dirty="0" smtClean="0"/>
              <a:t>Pose Questions</a:t>
            </a:r>
          </a:p>
          <a:p>
            <a:r>
              <a:rPr lang="en-US" sz="3000" dirty="0" smtClean="0"/>
              <a:t>Taking Notes</a:t>
            </a:r>
          </a:p>
          <a:p>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20</a:t>
            </a:fld>
            <a:endParaRPr lang="en-US"/>
          </a:p>
        </p:txBody>
      </p:sp>
    </p:spTree>
    <p:extLst>
      <p:ext uri="{BB962C8B-B14F-4D97-AF65-F5344CB8AC3E}">
        <p14:creationId xmlns:p14="http://schemas.microsoft.com/office/powerpoint/2010/main" val="2907728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a:bodyPr>
          <a:lstStyle/>
          <a:p>
            <a:pPr algn="l">
              <a:defRPr/>
            </a:pPr>
            <a:r>
              <a:rPr lang="en-US" sz="3200" dirty="0" smtClean="0">
                <a:solidFill>
                  <a:schemeClr val="accent1">
                    <a:lumMod val="50000"/>
                  </a:schemeClr>
                </a:solidFill>
              </a:rPr>
              <a:t>Strategies for Understanding  Assignments</a:t>
            </a:r>
          </a:p>
        </p:txBody>
      </p:sp>
      <p:sp>
        <p:nvSpPr>
          <p:cNvPr id="4099" name="Content Placeholder 2"/>
          <p:cNvSpPr>
            <a:spLocks noGrp="1"/>
          </p:cNvSpPr>
          <p:nvPr>
            <p:ph idx="1"/>
          </p:nvPr>
        </p:nvSpPr>
        <p:spPr>
          <a:xfrm>
            <a:off x="685800" y="1371600"/>
            <a:ext cx="7772400" cy="4114800"/>
          </a:xfrm>
        </p:spPr>
        <p:txBody>
          <a:bodyPr>
            <a:normAutofit/>
          </a:bodyPr>
          <a:lstStyle/>
          <a:p>
            <a:r>
              <a:rPr lang="en-US" sz="3000" dirty="0"/>
              <a:t>What are the key concepts</a:t>
            </a:r>
            <a:r>
              <a:rPr lang="en-US" sz="3000" dirty="0" smtClean="0"/>
              <a:t>?</a:t>
            </a:r>
          </a:p>
          <a:p>
            <a:r>
              <a:rPr lang="en-US" sz="3000" dirty="0" smtClean="0"/>
              <a:t>What is your topic really about?</a:t>
            </a:r>
          </a:p>
          <a:p>
            <a:r>
              <a:rPr lang="en-US" sz="3000" dirty="0" smtClean="0"/>
              <a:t>Restate the research topic in your own words</a:t>
            </a:r>
          </a:p>
          <a:p>
            <a:r>
              <a:rPr lang="en-US" sz="3000" dirty="0" smtClean="0"/>
              <a:t>Rephrase your topic as a question</a:t>
            </a:r>
          </a:p>
          <a:p>
            <a:r>
              <a:rPr lang="en-US" sz="3000" dirty="0" smtClean="0"/>
              <a:t>What other words can be used to describe the concepts in your topic?</a:t>
            </a:r>
          </a:p>
          <a:p>
            <a:pPr lvl="1"/>
            <a:endParaRPr lang="en-US" sz="2600" dirty="0" smtClean="0"/>
          </a:p>
          <a:p>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21</a:t>
            </a:fld>
            <a:endParaRPr lang="en-US"/>
          </a:p>
        </p:txBody>
      </p:sp>
    </p:spTree>
    <p:extLst>
      <p:ext uri="{BB962C8B-B14F-4D97-AF65-F5344CB8AC3E}">
        <p14:creationId xmlns:p14="http://schemas.microsoft.com/office/powerpoint/2010/main" val="1614301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609600"/>
          </a:xfrm>
        </p:spPr>
        <p:txBody>
          <a:bodyPr>
            <a:normAutofit fontScale="90000"/>
          </a:bodyPr>
          <a:lstStyle/>
          <a:p>
            <a:pPr algn="l">
              <a:defRPr/>
            </a:pPr>
            <a:r>
              <a:rPr lang="en-US" sz="4000" dirty="0" smtClean="0">
                <a:solidFill>
                  <a:schemeClr val="accent1">
                    <a:lumMod val="50000"/>
                  </a:schemeClr>
                </a:solidFill>
              </a:rPr>
              <a:t>Sample Research Journal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54114953"/>
              </p:ext>
            </p:extLst>
          </p:nvPr>
        </p:nvGraphicFramePr>
        <p:xfrm>
          <a:off x="990600" y="1219200"/>
          <a:ext cx="6972300" cy="3981450"/>
        </p:xfrm>
        <a:graphic>
          <a:graphicData uri="http://schemas.openxmlformats.org/drawingml/2006/table">
            <a:tbl>
              <a:tblPr>
                <a:tableStyleId>{5C22544A-7EE6-4342-B048-85BDC9FD1C3A}</a:tableStyleId>
              </a:tblPr>
              <a:tblGrid>
                <a:gridCol w="342900"/>
                <a:gridCol w="1816100"/>
                <a:gridCol w="1524000"/>
                <a:gridCol w="1638300"/>
                <a:gridCol w="1651000"/>
              </a:tblGrid>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Search Terms</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b="1" u="none" strike="noStrike" dirty="0">
                          <a:effectLst/>
                        </a:rPr>
                        <a:t>Concept 1</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Concept 2</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Concept 3</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Treating</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Children</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Autism</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treatment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Child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Autistic</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cure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youth</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therapy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infants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rehabilitation</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kids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b="1" u="none" strike="noStrike" dirty="0">
                          <a:effectLst/>
                        </a:rPr>
                        <a:t>Search Strategies</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1"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dirty="0">
                          <a:effectLst/>
                        </a:rPr>
                        <a:t>treating and children and autism</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(Treatment or therapy) and (children or infants) and autism</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gridSpan="4">
                  <a:txBody>
                    <a:bodyPr/>
                    <a:lstStyle/>
                    <a:p>
                      <a:pPr algn="l" fontAlgn="b"/>
                      <a:r>
                        <a:rPr lang="en-US" sz="1100" u="none" strike="noStrike">
                          <a:effectLst/>
                        </a:rPr>
                        <a:t>(treatment or cure or rehabilitation) and (child* or youth or kids) and (autism or autistic)</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b="1" u="none" strike="noStrike" dirty="0">
                          <a:effectLst/>
                        </a:rPr>
                        <a:t>Databases Searched</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Search Strategy Used</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 of Results Retrieved</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Comments</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74295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PsycARTICLES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1674</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Large number of results, need to narrow search, results do not seem to be specific enough</a:t>
                      </a:r>
                      <a:endParaRPr lang="en-US" sz="1100" b="0" i="0" u="none" strike="noStrike" dirty="0">
                        <a:solidFill>
                          <a:srgbClr val="000000"/>
                        </a:solidFill>
                        <a:effectLst/>
                        <a:latin typeface="Calibri"/>
                      </a:endParaRPr>
                    </a:p>
                  </a:txBody>
                  <a:tcPr marL="9525" marR="9525" marT="9525" marB="0" anchor="b"/>
                </a:tc>
              </a:tr>
            </a:tbl>
          </a:graphicData>
        </a:graphic>
      </p:graphicFrame>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22</a:t>
            </a:fld>
            <a:endParaRPr lang="en-US"/>
          </a:p>
        </p:txBody>
      </p:sp>
    </p:spTree>
    <p:extLst>
      <p:ext uri="{BB962C8B-B14F-4D97-AF65-F5344CB8AC3E}">
        <p14:creationId xmlns:p14="http://schemas.microsoft.com/office/powerpoint/2010/main" val="2123798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a:defRPr/>
            </a:pPr>
            <a:r>
              <a:rPr lang="en-US" sz="4000" dirty="0" smtClean="0">
                <a:solidFill>
                  <a:schemeClr val="accent1">
                    <a:lumMod val="50000"/>
                  </a:schemeClr>
                </a:solidFill>
              </a:rPr>
              <a:t>Evaluating a Search</a:t>
            </a:r>
          </a:p>
        </p:txBody>
      </p:sp>
      <p:sp>
        <p:nvSpPr>
          <p:cNvPr id="4099" name="Content Placeholder 2"/>
          <p:cNvSpPr>
            <a:spLocks noGrp="1"/>
          </p:cNvSpPr>
          <p:nvPr>
            <p:ph idx="1"/>
          </p:nvPr>
        </p:nvSpPr>
        <p:spPr>
          <a:xfrm>
            <a:off x="685800" y="1371600"/>
            <a:ext cx="7772400" cy="4114800"/>
          </a:xfrm>
        </p:spPr>
        <p:txBody>
          <a:bodyPr>
            <a:normAutofit/>
          </a:bodyPr>
          <a:lstStyle/>
          <a:p>
            <a:r>
              <a:rPr lang="en-US" sz="3000" dirty="0" smtClean="0"/>
              <a:t>What do I consider a “successful search”?</a:t>
            </a:r>
          </a:p>
          <a:p>
            <a:pPr lvl="1"/>
            <a:r>
              <a:rPr lang="en-US" sz="2600" dirty="0" smtClean="0"/>
              <a:t>Relevant results on my topic</a:t>
            </a:r>
          </a:p>
          <a:p>
            <a:pPr lvl="1"/>
            <a:r>
              <a:rPr lang="en-US" sz="2600" dirty="0" smtClean="0"/>
              <a:t>Recent results</a:t>
            </a:r>
          </a:p>
          <a:p>
            <a:pPr lvl="1"/>
            <a:r>
              <a:rPr lang="en-US" sz="2600" dirty="0" smtClean="0"/>
              <a:t>Appropriate number of peer reviewed sources</a:t>
            </a:r>
          </a:p>
          <a:p>
            <a:pPr lvl="1"/>
            <a:r>
              <a:rPr lang="en-US" sz="2600" dirty="0" smtClean="0"/>
              <a:t>Results from experts in the field</a:t>
            </a:r>
          </a:p>
          <a:p>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23</a:t>
            </a:fld>
            <a:endParaRPr lang="en-US"/>
          </a:p>
        </p:txBody>
      </p:sp>
    </p:spTree>
    <p:extLst>
      <p:ext uri="{BB962C8B-B14F-4D97-AF65-F5344CB8AC3E}">
        <p14:creationId xmlns:p14="http://schemas.microsoft.com/office/powerpoint/2010/main" val="1981195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a:defRPr/>
            </a:pPr>
            <a:r>
              <a:rPr lang="en-US" sz="4000" dirty="0" smtClean="0">
                <a:solidFill>
                  <a:schemeClr val="accent1">
                    <a:lumMod val="50000"/>
                  </a:schemeClr>
                </a:solidFill>
              </a:rPr>
              <a:t>Evaluating a Search</a:t>
            </a:r>
          </a:p>
        </p:txBody>
      </p:sp>
      <p:sp>
        <p:nvSpPr>
          <p:cNvPr id="4099" name="Content Placeholder 2"/>
          <p:cNvSpPr>
            <a:spLocks noGrp="1"/>
          </p:cNvSpPr>
          <p:nvPr>
            <p:ph idx="1"/>
          </p:nvPr>
        </p:nvSpPr>
        <p:spPr>
          <a:xfrm>
            <a:off x="685800" y="1371600"/>
            <a:ext cx="7772400" cy="4114800"/>
          </a:xfrm>
        </p:spPr>
        <p:txBody>
          <a:bodyPr>
            <a:normAutofit/>
          </a:bodyPr>
          <a:lstStyle/>
          <a:p>
            <a:r>
              <a:rPr lang="en-US" sz="3000" dirty="0" smtClean="0"/>
              <a:t>How many results were retrieved? Many? Few? What does that mean? (Good/bad search?)</a:t>
            </a:r>
          </a:p>
          <a:p>
            <a:r>
              <a:rPr lang="en-US" sz="3000" dirty="0" smtClean="0"/>
              <a:t>What types of results were retrieved? Scholarly, peer reviewed, magazines?</a:t>
            </a:r>
          </a:p>
          <a:p>
            <a:r>
              <a:rPr lang="en-US" sz="3000" dirty="0" smtClean="0"/>
              <a:t>How recent are the results?</a:t>
            </a:r>
          </a:p>
          <a:p>
            <a:r>
              <a:rPr lang="en-US" sz="3000" dirty="0" smtClean="0"/>
              <a:t>Do any results appear (at first glance) to be relevant?</a:t>
            </a:r>
          </a:p>
          <a:p>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24</a:t>
            </a:fld>
            <a:endParaRPr lang="en-US"/>
          </a:p>
        </p:txBody>
      </p:sp>
    </p:spTree>
    <p:extLst>
      <p:ext uri="{BB962C8B-B14F-4D97-AF65-F5344CB8AC3E}">
        <p14:creationId xmlns:p14="http://schemas.microsoft.com/office/powerpoint/2010/main" val="4016827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a:defRPr/>
            </a:pPr>
            <a:r>
              <a:rPr lang="en-US" sz="4000" dirty="0" smtClean="0">
                <a:solidFill>
                  <a:schemeClr val="accent1">
                    <a:lumMod val="50000"/>
                  </a:schemeClr>
                </a:solidFill>
              </a:rPr>
              <a:t>Evaluating Resources</a:t>
            </a:r>
          </a:p>
        </p:txBody>
      </p:sp>
      <p:sp>
        <p:nvSpPr>
          <p:cNvPr id="4099" name="Content Placeholder 2"/>
          <p:cNvSpPr>
            <a:spLocks noGrp="1"/>
          </p:cNvSpPr>
          <p:nvPr>
            <p:ph idx="1"/>
          </p:nvPr>
        </p:nvSpPr>
        <p:spPr>
          <a:xfrm>
            <a:off x="685800" y="1371600"/>
            <a:ext cx="7772400" cy="4114800"/>
          </a:xfrm>
        </p:spPr>
        <p:txBody>
          <a:bodyPr>
            <a:normAutofit fontScale="85000" lnSpcReduction="20000"/>
          </a:bodyPr>
          <a:lstStyle/>
          <a:p>
            <a:r>
              <a:rPr lang="en-US" sz="3000" dirty="0"/>
              <a:t>Does the resource answer your question or help you to understand it better?</a:t>
            </a:r>
          </a:p>
          <a:p>
            <a:r>
              <a:rPr lang="en-US" sz="3000" dirty="0"/>
              <a:t>Does the resource support your point of view?</a:t>
            </a:r>
          </a:p>
          <a:p>
            <a:r>
              <a:rPr lang="en-US" sz="3000" dirty="0"/>
              <a:t>Does the resource cover the right time period?</a:t>
            </a:r>
          </a:p>
          <a:p>
            <a:r>
              <a:rPr lang="en-US" sz="3000" dirty="0"/>
              <a:t>Is the resource appropriate to your level?</a:t>
            </a:r>
          </a:p>
          <a:p>
            <a:r>
              <a:rPr lang="en-US" sz="3000" dirty="0"/>
              <a:t>Does the resource meet the publication date range specified in your assignment?</a:t>
            </a:r>
          </a:p>
          <a:p>
            <a:r>
              <a:rPr lang="en-US" sz="3000" dirty="0"/>
              <a:t>Is the resource scholarly or peer reviewed and does it match the requirements of your assignment?</a:t>
            </a:r>
          </a:p>
          <a:p>
            <a:r>
              <a:rPr lang="en-US" sz="3000" dirty="0"/>
              <a:t>Does the author of the item appear to be an authority on the topic?</a:t>
            </a:r>
          </a:p>
          <a:p>
            <a:pPr marL="0" indent="0">
              <a:buNone/>
            </a:pPr>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25</a:t>
            </a:fld>
            <a:endParaRPr lang="en-US"/>
          </a:p>
        </p:txBody>
      </p:sp>
    </p:spTree>
    <p:extLst>
      <p:ext uri="{BB962C8B-B14F-4D97-AF65-F5344CB8AC3E}">
        <p14:creationId xmlns:p14="http://schemas.microsoft.com/office/powerpoint/2010/main" val="3017760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a:defRPr/>
            </a:pPr>
            <a:r>
              <a:rPr lang="en-US" sz="4000" dirty="0" smtClean="0">
                <a:solidFill>
                  <a:schemeClr val="accent1">
                    <a:lumMod val="50000"/>
                  </a:schemeClr>
                </a:solidFill>
                <a:hlinkClick r:id="rId3"/>
              </a:rPr>
              <a:t>Reading Critically</a:t>
            </a:r>
            <a:endParaRPr lang="en-US" sz="4000" dirty="0" smtClean="0">
              <a:solidFill>
                <a:schemeClr val="accent1">
                  <a:lumMod val="50000"/>
                </a:schemeClr>
              </a:solidFill>
            </a:endParaRPr>
          </a:p>
        </p:txBody>
      </p:sp>
      <p:sp>
        <p:nvSpPr>
          <p:cNvPr id="4099" name="Content Placeholder 2"/>
          <p:cNvSpPr>
            <a:spLocks noGrp="1"/>
          </p:cNvSpPr>
          <p:nvPr>
            <p:ph idx="1"/>
          </p:nvPr>
        </p:nvSpPr>
        <p:spPr>
          <a:xfrm>
            <a:off x="685800" y="1371600"/>
            <a:ext cx="7772400" cy="4114800"/>
          </a:xfrm>
        </p:spPr>
        <p:txBody>
          <a:bodyPr>
            <a:normAutofit fontScale="92500" lnSpcReduction="20000"/>
          </a:bodyPr>
          <a:lstStyle/>
          <a:p>
            <a:r>
              <a:rPr lang="en-US" sz="3000" dirty="0" smtClean="0"/>
              <a:t>What problem or issue is the author addressing?</a:t>
            </a:r>
          </a:p>
          <a:p>
            <a:r>
              <a:rPr lang="en-US" sz="3000" dirty="0" smtClean="0"/>
              <a:t>Is the problem or issue clearly identified?</a:t>
            </a:r>
          </a:p>
          <a:p>
            <a:r>
              <a:rPr lang="en-US" sz="3000" dirty="0" smtClean="0"/>
              <a:t>How does the author make their argument (e.g. by appealing to emotion, objectively etc.)</a:t>
            </a:r>
          </a:p>
          <a:p>
            <a:r>
              <a:rPr lang="en-US" sz="3000" dirty="0" smtClean="0"/>
              <a:t>Is their bias in the argument and what is it?</a:t>
            </a:r>
          </a:p>
          <a:p>
            <a:r>
              <a:rPr lang="en-US" sz="3000" dirty="0" smtClean="0"/>
              <a:t>How is the argument laid out or structured?</a:t>
            </a:r>
          </a:p>
          <a:p>
            <a:r>
              <a:rPr lang="en-US" sz="3000" dirty="0" smtClean="0"/>
              <a:t>What contributions does the item make to your specific information need?</a:t>
            </a:r>
          </a:p>
          <a:p>
            <a:r>
              <a:rPr lang="en-US" sz="3000" dirty="0" smtClean="0"/>
              <a:t>How does this document relate to other literature you have read?</a:t>
            </a:r>
            <a:endParaRPr lang="en-US" sz="3000" dirty="0"/>
          </a:p>
          <a:p>
            <a:pPr marL="0" indent="0">
              <a:buNone/>
            </a:pPr>
            <a:endParaRPr lang="en-US" sz="3000" dirty="0" smtClean="0"/>
          </a:p>
        </p:txBody>
      </p:sp>
      <p:pic>
        <p:nvPicPr>
          <p:cNvPr id="4100" name="Picture 3" descr="lowerAUcredit.jpg"/>
          <p:cNvPicPr>
            <a:picLocks noChangeAspect="1"/>
          </p:cNvPicPr>
          <p:nvPr/>
        </p:nvPicPr>
        <p:blipFill>
          <a:blip r:embed="rId4"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26</a:t>
            </a:fld>
            <a:endParaRPr lang="en-US"/>
          </a:p>
        </p:txBody>
      </p:sp>
    </p:spTree>
    <p:extLst>
      <p:ext uri="{BB962C8B-B14F-4D97-AF65-F5344CB8AC3E}">
        <p14:creationId xmlns:p14="http://schemas.microsoft.com/office/powerpoint/2010/main" val="46488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a:defRPr/>
            </a:pPr>
            <a:r>
              <a:rPr lang="en-US" sz="4000" dirty="0" smtClean="0">
                <a:solidFill>
                  <a:schemeClr val="accent1">
                    <a:lumMod val="50000"/>
                  </a:schemeClr>
                </a:solidFill>
              </a:rPr>
              <a:t>Taking Notes</a:t>
            </a:r>
          </a:p>
        </p:txBody>
      </p:sp>
      <p:sp>
        <p:nvSpPr>
          <p:cNvPr id="4099" name="Content Placeholder 2"/>
          <p:cNvSpPr>
            <a:spLocks noGrp="1"/>
          </p:cNvSpPr>
          <p:nvPr>
            <p:ph idx="1"/>
          </p:nvPr>
        </p:nvSpPr>
        <p:spPr>
          <a:xfrm>
            <a:off x="685800" y="1371600"/>
            <a:ext cx="7772400" cy="4114800"/>
          </a:xfrm>
        </p:spPr>
        <p:txBody>
          <a:bodyPr>
            <a:normAutofit/>
          </a:bodyPr>
          <a:lstStyle/>
          <a:p>
            <a:r>
              <a:rPr lang="en-US" sz="3000" dirty="0" smtClean="0"/>
              <a:t>Make note of the complete citation!</a:t>
            </a:r>
          </a:p>
          <a:p>
            <a:r>
              <a:rPr lang="en-US" sz="3000" dirty="0" smtClean="0"/>
              <a:t>Identify where you found the item (e.g. name of specific journal database, AU Library Catalogue, Web, etc.)</a:t>
            </a:r>
          </a:p>
          <a:p>
            <a:r>
              <a:rPr lang="en-US" sz="3000" dirty="0" smtClean="0"/>
              <a:t>Develop a strategy for identifying your own thoughts in your notes</a:t>
            </a:r>
          </a:p>
          <a:p>
            <a:r>
              <a:rPr lang="en-US" sz="3000" dirty="0" smtClean="0"/>
              <a:t>If you are capturing important quotes, mark them as such and include the page number</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27</a:t>
            </a:fld>
            <a:endParaRPr lang="en-US"/>
          </a:p>
        </p:txBody>
      </p:sp>
    </p:spTree>
    <p:extLst>
      <p:ext uri="{BB962C8B-B14F-4D97-AF65-F5344CB8AC3E}">
        <p14:creationId xmlns:p14="http://schemas.microsoft.com/office/powerpoint/2010/main" val="3827452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Critical Thinking from an Academic Writing Perspective</a:t>
            </a:r>
          </a:p>
        </p:txBody>
      </p:sp>
      <p:sp>
        <p:nvSpPr>
          <p:cNvPr id="4099" name="Content Placeholder 2"/>
          <p:cNvSpPr>
            <a:spLocks noGrp="1"/>
          </p:cNvSpPr>
          <p:nvPr>
            <p:ph idx="1"/>
          </p:nvPr>
        </p:nvSpPr>
        <p:spPr>
          <a:xfrm>
            <a:off x="685800" y="1371600"/>
            <a:ext cx="7772400" cy="4114800"/>
          </a:xfrm>
        </p:spPr>
        <p:txBody>
          <a:bodyPr>
            <a:normAutofit fontScale="25000" lnSpcReduction="20000"/>
          </a:bodyPr>
          <a:lstStyle/>
          <a:p>
            <a:r>
              <a:rPr lang="en-US" sz="9600" dirty="0"/>
              <a:t>A developmental and dynamic mental process, with parallels to the </a:t>
            </a:r>
            <a:r>
              <a:rPr lang="en-US" sz="9600" dirty="0" smtClean="0"/>
              <a:t>academic writing </a:t>
            </a:r>
            <a:r>
              <a:rPr lang="en-US" sz="9600" dirty="0"/>
              <a:t>process, built on </a:t>
            </a:r>
            <a:r>
              <a:rPr lang="en-US" sz="9600" dirty="0">
                <a:solidFill>
                  <a:schemeClr val="tx2">
                    <a:lumMod val="60000"/>
                    <a:lumOff val="40000"/>
                  </a:schemeClr>
                </a:solidFill>
              </a:rPr>
              <a:t>intellectual habits of </a:t>
            </a:r>
            <a:r>
              <a:rPr lang="en-US" sz="9600" dirty="0" smtClean="0">
                <a:solidFill>
                  <a:schemeClr val="tx2">
                    <a:lumMod val="60000"/>
                    <a:lumOff val="40000"/>
                  </a:schemeClr>
                </a:solidFill>
              </a:rPr>
              <a:t>mind, </a:t>
            </a:r>
          </a:p>
          <a:p>
            <a:pPr>
              <a:buNone/>
            </a:pPr>
            <a:endParaRPr lang="en-US" sz="9600" dirty="0" smtClean="0">
              <a:solidFill>
                <a:schemeClr val="tx2">
                  <a:lumMod val="60000"/>
                  <a:lumOff val="40000"/>
                </a:schemeClr>
              </a:solidFill>
            </a:endParaRPr>
          </a:p>
          <a:p>
            <a:r>
              <a:rPr lang="en-US" sz="9600" dirty="0" smtClean="0"/>
              <a:t>characterized </a:t>
            </a:r>
            <a:r>
              <a:rPr lang="en-US" sz="9600" dirty="0"/>
              <a:t>by </a:t>
            </a:r>
            <a:r>
              <a:rPr lang="en-US" sz="9600" dirty="0" smtClean="0">
                <a:solidFill>
                  <a:schemeClr val="tx2">
                    <a:lumMod val="60000"/>
                    <a:lumOff val="40000"/>
                  </a:schemeClr>
                </a:solidFill>
              </a:rPr>
              <a:t>acts </a:t>
            </a:r>
            <a:r>
              <a:rPr lang="en-US" sz="9600" dirty="0">
                <a:solidFill>
                  <a:schemeClr val="tx2">
                    <a:lumMod val="60000"/>
                    <a:lumOff val="40000"/>
                  </a:schemeClr>
                </a:solidFill>
              </a:rPr>
              <a:t>of judgment</a:t>
            </a:r>
            <a:r>
              <a:rPr lang="en-US" sz="9600" dirty="0"/>
              <a:t>, planning, deliberating, justifying, challenging and </a:t>
            </a:r>
            <a:r>
              <a:rPr lang="en-US" sz="9600" dirty="0" smtClean="0"/>
              <a:t>self-correcting, </a:t>
            </a:r>
          </a:p>
          <a:p>
            <a:pPr>
              <a:buNone/>
            </a:pPr>
            <a:endParaRPr lang="en-US" sz="9600" dirty="0" smtClean="0"/>
          </a:p>
          <a:p>
            <a:r>
              <a:rPr lang="en-US" sz="9600" dirty="0" smtClean="0"/>
              <a:t>and aimed </a:t>
            </a:r>
            <a:r>
              <a:rPr lang="en-US" sz="9600" dirty="0"/>
              <a:t>at </a:t>
            </a:r>
            <a:r>
              <a:rPr lang="en-US" sz="9600" dirty="0" smtClean="0">
                <a:solidFill>
                  <a:schemeClr val="tx2">
                    <a:lumMod val="60000"/>
                    <a:lumOff val="40000"/>
                  </a:schemeClr>
                </a:solidFill>
              </a:rPr>
              <a:t>applying </a:t>
            </a:r>
            <a:r>
              <a:rPr lang="en-US" sz="9600" dirty="0">
                <a:solidFill>
                  <a:schemeClr val="tx2">
                    <a:lumMod val="60000"/>
                    <a:lumOff val="40000"/>
                  </a:schemeClr>
                </a:solidFill>
              </a:rPr>
              <a:t>a set of criteria </a:t>
            </a:r>
            <a:r>
              <a:rPr lang="en-US" sz="9600" dirty="0"/>
              <a:t>to solve a problem or answer a </a:t>
            </a:r>
            <a:r>
              <a:rPr lang="en-US" sz="9600" dirty="0" smtClean="0"/>
              <a:t>question</a:t>
            </a:r>
            <a:r>
              <a:rPr lang="en-US" sz="3600" dirty="0" smtClean="0"/>
              <a:t>. </a:t>
            </a:r>
          </a:p>
          <a:p>
            <a:endParaRPr lang="en-US" sz="3600" dirty="0" smtClean="0"/>
          </a:p>
          <a:p>
            <a:pPr>
              <a:buNone/>
            </a:pPr>
            <a:endParaRPr lang="en-US" sz="3600" dirty="0" smtClean="0"/>
          </a:p>
          <a:p>
            <a:pPr>
              <a:buNone/>
            </a:pPr>
            <a:endParaRPr lang="en-US" sz="3600" dirty="0" smtClean="0"/>
          </a:p>
          <a:p>
            <a:pPr>
              <a:buNone/>
            </a:pPr>
            <a:endParaRPr lang="en-US" sz="3600" dirty="0" smtClean="0"/>
          </a:p>
          <a:p>
            <a:pPr>
              <a:buNone/>
            </a:pPr>
            <a:endParaRPr lang="en-US" sz="3600" dirty="0" smtClean="0"/>
          </a:p>
          <a:p>
            <a:pPr>
              <a:buNone/>
            </a:pPr>
            <a:r>
              <a:rPr lang="en-US" sz="3600" dirty="0" smtClean="0"/>
              <a:t>				(Paul &amp; Elder, 2005; </a:t>
            </a:r>
            <a:r>
              <a:rPr lang="en-US" sz="3600" dirty="0" err="1" smtClean="0"/>
              <a:t>Toulmin</a:t>
            </a:r>
            <a:r>
              <a:rPr lang="en-US" sz="3600" dirty="0" smtClean="0"/>
              <a:t> in Golden, </a:t>
            </a:r>
            <a:r>
              <a:rPr lang="en-US" sz="3600" dirty="0" err="1" smtClean="0"/>
              <a:t>Berquist</a:t>
            </a:r>
            <a:r>
              <a:rPr lang="en-US" sz="3600" dirty="0" smtClean="0"/>
              <a:t> &amp; Coleman, 1998; Van </a:t>
            </a:r>
            <a:r>
              <a:rPr lang="en-US" sz="3600" dirty="0" err="1" smtClean="0"/>
              <a:t>Gyn</a:t>
            </a:r>
            <a:r>
              <a:rPr lang="en-US" sz="3600" dirty="0" smtClean="0"/>
              <a:t> &amp; Ford, 2006 )</a:t>
            </a:r>
            <a:r>
              <a:rPr lang="en-US" sz="5400" dirty="0" smtClean="0"/>
              <a:t/>
            </a:r>
            <a:br>
              <a:rPr lang="en-US" sz="5400" dirty="0" smtClean="0"/>
            </a:br>
            <a:r>
              <a:rPr lang="en-US" sz="4400" dirty="0" smtClean="0"/>
              <a:t/>
            </a:r>
            <a:br>
              <a:rPr lang="en-US" sz="4400" dirty="0" smtClean="0"/>
            </a:br>
            <a:endParaRPr lang="en-US" sz="4400" dirty="0" smtClean="0"/>
          </a:p>
          <a:p>
            <a:endParaRPr lang="en-US" sz="3600" dirty="0" smtClean="0"/>
          </a:p>
          <a:p>
            <a:endParaRPr lang="en-US" sz="3600" dirty="0" smtClean="0"/>
          </a:p>
          <a:p>
            <a:pPr>
              <a:buNone/>
            </a:pPr>
            <a:endParaRPr lang="en-US" sz="3600" dirty="0" smtClean="0"/>
          </a:p>
          <a:p>
            <a:pPr algn="r">
              <a:buNone/>
            </a:pPr>
            <a:endParaRPr lang="en-US" sz="2400" dirty="0" smtClean="0"/>
          </a:p>
          <a:p>
            <a:pPr algn="r">
              <a:buNone/>
            </a:pPr>
            <a:endParaRPr lang="en-US" sz="2400" dirty="0" smtClean="0"/>
          </a:p>
          <a:p>
            <a:pPr algn="r">
              <a:buNone/>
            </a:pPr>
            <a:endParaRPr lang="en-US" sz="2400" dirty="0" smtClean="0"/>
          </a:p>
          <a:p>
            <a:pPr algn="r">
              <a:buNone/>
            </a:pPr>
            <a:endParaRPr lang="en-US" sz="2400" dirty="0" smtClean="0"/>
          </a:p>
          <a:p>
            <a:pPr algn="r">
              <a:buNone/>
            </a:pPr>
            <a:endParaRPr lang="en-US" sz="2400" dirty="0" smtClean="0"/>
          </a:p>
          <a:p>
            <a:pPr algn="r">
              <a:buNone/>
            </a:pPr>
            <a:r>
              <a:rPr lang="en-US" sz="4400" dirty="0" smtClean="0"/>
              <a:t>(Paul &amp; Elder, 2005; </a:t>
            </a:r>
            <a:r>
              <a:rPr lang="en-US" sz="4400" dirty="0" err="1" smtClean="0"/>
              <a:t>Toulmin</a:t>
            </a:r>
            <a:r>
              <a:rPr lang="en-US" sz="4400" dirty="0" smtClean="0"/>
              <a:t> in Golden, </a:t>
            </a:r>
            <a:r>
              <a:rPr lang="en-US" sz="4400" dirty="0" err="1" smtClean="0"/>
              <a:t>Berquist</a:t>
            </a:r>
            <a:r>
              <a:rPr lang="en-US" sz="4400" dirty="0" smtClean="0"/>
              <a:t> &amp; Coleman, 1998; Van Gyn &amp; Ford, 2006 )</a:t>
            </a:r>
            <a:r>
              <a:rPr lang="en-US" sz="6400" dirty="0"/>
              <a:t/>
            </a:r>
            <a:br>
              <a:rPr lang="en-US" sz="6400" dirty="0"/>
            </a:br>
            <a:r>
              <a:rPr lang="en-US" sz="4900" dirty="0"/>
              <a:t/>
            </a:r>
            <a:br>
              <a:rPr lang="en-US" sz="4900" dirty="0"/>
            </a:br>
            <a:endParaRPr lang="en-US" sz="4900" dirty="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28</a:t>
            </a:fld>
            <a:endParaRPr lang="en-US"/>
          </a:p>
        </p:txBody>
      </p:sp>
    </p:spTree>
    <p:extLst>
      <p:ext uri="{BB962C8B-B14F-4D97-AF65-F5344CB8AC3E}">
        <p14:creationId xmlns:p14="http://schemas.microsoft.com/office/powerpoint/2010/main" val="3830480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Critical Thinking from an Academic Writing Perspective</a:t>
            </a:r>
          </a:p>
        </p:txBody>
      </p:sp>
      <p:sp>
        <p:nvSpPr>
          <p:cNvPr id="4099" name="Content Placeholder 2"/>
          <p:cNvSpPr>
            <a:spLocks noGrp="1"/>
          </p:cNvSpPr>
          <p:nvPr>
            <p:ph idx="1"/>
          </p:nvPr>
        </p:nvSpPr>
        <p:spPr>
          <a:xfrm>
            <a:off x="685800" y="1371600"/>
            <a:ext cx="7772400" cy="4114800"/>
          </a:xfrm>
        </p:spPr>
        <p:txBody>
          <a:bodyPr>
            <a:normAutofit fontScale="47500" lnSpcReduction="20000"/>
          </a:bodyPr>
          <a:lstStyle/>
          <a:p>
            <a:endParaRPr lang="en-US" sz="3600" dirty="0" smtClean="0"/>
          </a:p>
          <a:p>
            <a:r>
              <a:rPr lang="en-US" sz="9600" dirty="0" smtClean="0"/>
              <a:t>The act of </a:t>
            </a:r>
            <a:r>
              <a:rPr lang="en-US" sz="9600" u="sng" dirty="0" smtClean="0"/>
              <a:t>challenging assumptions </a:t>
            </a:r>
            <a:r>
              <a:rPr lang="en-US" sz="9600" dirty="0" smtClean="0"/>
              <a:t>and coming to conclusions through </a:t>
            </a:r>
            <a:r>
              <a:rPr lang="en-US" sz="9600" u="sng" dirty="0" smtClean="0"/>
              <a:t>systematic inquiry    </a:t>
            </a:r>
          </a:p>
          <a:p>
            <a:endParaRPr lang="en-US" sz="3600" dirty="0" smtClean="0"/>
          </a:p>
          <a:p>
            <a:endParaRPr lang="en-US" sz="3600" dirty="0" smtClean="0"/>
          </a:p>
          <a:p>
            <a:endParaRPr lang="en-US" sz="3600" dirty="0" smtClean="0"/>
          </a:p>
          <a:p>
            <a:pPr>
              <a:buNone/>
            </a:pPr>
            <a:r>
              <a:rPr lang="en-US" sz="2100" dirty="0" smtClean="0"/>
              <a:t>				</a:t>
            </a:r>
          </a:p>
          <a:p>
            <a:pPr algn="r">
              <a:buNone/>
            </a:pPr>
            <a:endParaRPr lang="en-US" sz="2400" dirty="0" smtClean="0"/>
          </a:p>
          <a:p>
            <a:pPr algn="r">
              <a:buNone/>
            </a:pPr>
            <a:endParaRPr lang="en-US" sz="2400" dirty="0" smtClean="0"/>
          </a:p>
          <a:p>
            <a:pPr algn="r">
              <a:buNone/>
            </a:pPr>
            <a:r>
              <a:rPr lang="en-US" sz="2400" dirty="0" smtClean="0"/>
              <a:t>(Paul &amp; Elder, 2005; </a:t>
            </a:r>
            <a:r>
              <a:rPr lang="en-US" sz="2400" dirty="0" err="1" smtClean="0"/>
              <a:t>Toulmin</a:t>
            </a:r>
            <a:r>
              <a:rPr lang="en-US" sz="2400" dirty="0" smtClean="0"/>
              <a:t> in Golden, </a:t>
            </a:r>
            <a:r>
              <a:rPr lang="en-US" sz="2400" dirty="0" err="1" smtClean="0"/>
              <a:t>Berquist</a:t>
            </a:r>
            <a:r>
              <a:rPr lang="en-US" sz="2400" dirty="0" smtClean="0"/>
              <a:t> &amp; Coleman, 1998; Van </a:t>
            </a:r>
            <a:r>
              <a:rPr lang="en-US" sz="2400" dirty="0" err="1" smtClean="0"/>
              <a:t>Gyn</a:t>
            </a:r>
            <a:r>
              <a:rPr lang="en-US" sz="2400" dirty="0" smtClean="0"/>
              <a:t> &amp; Ford, 2006 )</a:t>
            </a:r>
          </a:p>
          <a:p>
            <a:pPr algn="r">
              <a:buNone/>
            </a:pPr>
            <a:endParaRPr lang="en-US" sz="2400" dirty="0" smtClean="0"/>
          </a:p>
          <a:p>
            <a:pPr algn="r">
              <a:buNone/>
            </a:pPr>
            <a:endParaRPr lang="en-US" sz="2400"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29</a:t>
            </a:fld>
            <a:endParaRPr lang="en-US"/>
          </a:p>
        </p:txBody>
      </p:sp>
    </p:spTree>
    <p:extLst>
      <p:ext uri="{BB962C8B-B14F-4D97-AF65-F5344CB8AC3E}">
        <p14:creationId xmlns:p14="http://schemas.microsoft.com/office/powerpoint/2010/main" val="3830480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eaLnBrk="1" hangingPunct="1">
              <a:defRPr/>
            </a:pPr>
            <a:r>
              <a:rPr lang="en-US" sz="4000" dirty="0" smtClean="0">
                <a:solidFill>
                  <a:schemeClr val="accent1">
                    <a:lumMod val="50000"/>
                  </a:schemeClr>
                </a:solidFill>
              </a:rPr>
              <a:t>Workshop objectives</a:t>
            </a:r>
          </a:p>
        </p:txBody>
      </p:sp>
      <p:sp>
        <p:nvSpPr>
          <p:cNvPr id="4099" name="Content Placeholder 2"/>
          <p:cNvSpPr>
            <a:spLocks noGrp="1"/>
          </p:cNvSpPr>
          <p:nvPr>
            <p:ph idx="1"/>
          </p:nvPr>
        </p:nvSpPr>
        <p:spPr>
          <a:xfrm>
            <a:off x="685800" y="1371600"/>
            <a:ext cx="7772400" cy="4114800"/>
          </a:xfrm>
        </p:spPr>
        <p:txBody>
          <a:bodyPr/>
          <a:lstStyle/>
          <a:p>
            <a:r>
              <a:rPr lang="en-US" sz="2400" dirty="0"/>
              <a:t>Provide a working definition of “critical thinking</a:t>
            </a:r>
            <a:r>
              <a:rPr lang="en-US" sz="2400" dirty="0" smtClean="0"/>
              <a:t>”</a:t>
            </a:r>
          </a:p>
          <a:p>
            <a:r>
              <a:rPr lang="en-US" sz="2400" dirty="0"/>
              <a:t>Provide a context in which to discuss strategies that support students’ critical thinking skills for graduate assignments</a:t>
            </a:r>
          </a:p>
          <a:p>
            <a:r>
              <a:rPr lang="en-US" sz="2400" dirty="0"/>
              <a:t>Provide an opportunity to engage in conversation with peers to reflect on critical thinking strategies</a:t>
            </a:r>
          </a:p>
          <a:p>
            <a:pPr marL="0" indent="0">
              <a:buNone/>
            </a:pPr>
            <a:endParaRPr lang="en-US" sz="2400" dirty="0"/>
          </a:p>
          <a:p>
            <a:pPr marL="0" indent="0">
              <a:buNone/>
            </a:pPr>
            <a:endParaRPr lang="en-US" sz="24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a:t>
            </a:fld>
            <a:endParaRPr lang="en-US"/>
          </a:p>
        </p:txBody>
      </p:sp>
    </p:spTree>
    <p:extLst>
      <p:ext uri="{BB962C8B-B14F-4D97-AF65-F5344CB8AC3E}">
        <p14:creationId xmlns:p14="http://schemas.microsoft.com/office/powerpoint/2010/main" val="2278896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2362200" y="2895600"/>
            <a:ext cx="434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idx="1"/>
          </p:nvPr>
        </p:nvSpPr>
        <p:spPr>
          <a:xfrm>
            <a:off x="685800" y="1371600"/>
            <a:ext cx="7772400" cy="4114800"/>
          </a:xfrm>
        </p:spPr>
        <p:txBody>
          <a:bodyPr>
            <a:normAutofit lnSpcReduction="10000"/>
          </a:bodyPr>
          <a:lstStyle/>
          <a:p>
            <a:pPr marL="342900" lvl="2" indent="-342900">
              <a:buNone/>
            </a:pPr>
            <a:r>
              <a:rPr lang="en-US" dirty="0" smtClean="0"/>
              <a:t>Stephen </a:t>
            </a:r>
            <a:r>
              <a:rPr lang="en-US" dirty="0" err="1" smtClean="0"/>
              <a:t>Toulmin’s</a:t>
            </a:r>
            <a:r>
              <a:rPr lang="en-US" dirty="0" smtClean="0"/>
              <a:t> rhetorical model: one way to a clear thesis</a:t>
            </a:r>
          </a:p>
          <a:p>
            <a:pPr marL="342900" lvl="2" indent="-342900">
              <a:buNone/>
            </a:pPr>
            <a:endParaRPr lang="en-US" dirty="0" smtClean="0"/>
          </a:p>
          <a:p>
            <a:pPr marL="342900" lvl="2" indent="-342900">
              <a:buNone/>
            </a:pPr>
            <a:endParaRPr lang="en-US" dirty="0" smtClean="0"/>
          </a:p>
          <a:p>
            <a:pPr marL="342900" lvl="2" indent="-342900"/>
            <a:endParaRPr lang="en-US" dirty="0" smtClean="0"/>
          </a:p>
          <a:p>
            <a:pPr marL="342900" lvl="2" indent="-342900"/>
            <a:endParaRPr lang="en-US" dirty="0" smtClean="0"/>
          </a:p>
          <a:p>
            <a:pPr marL="342900" lvl="2" indent="-342900">
              <a:buNone/>
            </a:pPr>
            <a:endParaRPr lang="en-US" dirty="0" smtClean="0"/>
          </a:p>
          <a:p>
            <a:pPr marL="342900" lvl="2" indent="-342900"/>
            <a:endParaRPr lang="en-US" dirty="0" smtClean="0"/>
          </a:p>
          <a:p>
            <a:pPr marL="342900" lvl="2" indent="-342900">
              <a:buNone/>
            </a:pPr>
            <a:r>
              <a:rPr lang="en-US" sz="1200" dirty="0" smtClean="0"/>
              <a:t>						</a:t>
            </a:r>
          </a:p>
          <a:p>
            <a:pPr marL="342900" lvl="2" indent="-342900">
              <a:buNone/>
            </a:pPr>
            <a:endParaRPr lang="en-US" sz="1200" dirty="0" smtClean="0"/>
          </a:p>
          <a:p>
            <a:pPr marL="342900" lvl="2" indent="-342900">
              <a:buNone/>
            </a:pPr>
            <a:endParaRPr lang="en-US" sz="1200" dirty="0" smtClean="0"/>
          </a:p>
          <a:p>
            <a:pPr marL="342900" lvl="2" indent="-342900">
              <a:buNone/>
            </a:pPr>
            <a:endParaRPr lang="en-US" sz="1200" dirty="0" smtClean="0"/>
          </a:p>
          <a:p>
            <a:pPr marL="342900" lvl="2" indent="-342900">
              <a:buNone/>
            </a:pPr>
            <a:r>
              <a:rPr lang="en-US" sz="1200" dirty="0" smtClean="0"/>
              <a:t>(Golden, </a:t>
            </a:r>
            <a:r>
              <a:rPr lang="en-US" sz="1200" dirty="0" err="1" smtClean="0"/>
              <a:t>Berquist</a:t>
            </a:r>
            <a:r>
              <a:rPr lang="en-US" sz="1200" dirty="0" smtClean="0"/>
              <a:t> &amp;Coleman, 1989)</a:t>
            </a:r>
          </a:p>
          <a:p>
            <a:pPr marL="342900" lvl="2" indent="-342900">
              <a:buNone/>
            </a:pPr>
            <a:endParaRPr lang="en-US" sz="1200" dirty="0" smtClean="0"/>
          </a:p>
          <a:p>
            <a:pPr marL="342900" lvl="2" indent="-342900">
              <a:buNone/>
            </a:pPr>
            <a:endParaRPr lang="en-US" dirty="0" smtClean="0"/>
          </a:p>
          <a:p>
            <a:pPr eaLnBrk="1" hangingPunct="1"/>
            <a:endParaRPr lang="en-US" sz="3000" dirty="0" smtClean="0"/>
          </a:p>
        </p:txBody>
      </p:sp>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
            </a:r>
            <a:br>
              <a:rPr lang="en-US" sz="4000" dirty="0" smtClean="0">
                <a:solidFill>
                  <a:schemeClr val="accent1">
                    <a:lumMod val="50000"/>
                  </a:schemeClr>
                </a:solidFill>
              </a:rPr>
            </a:br>
            <a:r>
              <a:rPr lang="en-US" sz="4000" dirty="0" smtClean="0">
                <a:solidFill>
                  <a:schemeClr val="accent1">
                    <a:lumMod val="50000"/>
                  </a:schemeClr>
                </a:solidFill>
              </a:rPr>
              <a:t>The Critical Thinking/Academic Writing Connection</a:t>
            </a:r>
            <a:br>
              <a:rPr lang="en-US" sz="4000" dirty="0" smtClean="0">
                <a:solidFill>
                  <a:schemeClr val="accent1">
                    <a:lumMod val="50000"/>
                  </a:schemeClr>
                </a:solidFill>
              </a:rPr>
            </a:br>
            <a:endParaRPr lang="en-US" sz="4000" dirty="0" smtClean="0">
              <a:solidFill>
                <a:schemeClr val="accent1">
                  <a:lumMod val="50000"/>
                </a:schemeClr>
              </a:solidFill>
            </a:endParaRP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30</a:t>
            </a:fld>
            <a:endParaRPr lang="en-US"/>
          </a:p>
        </p:txBody>
      </p:sp>
      <p:sp>
        <p:nvSpPr>
          <p:cNvPr id="11" name="Rectangle 10"/>
          <p:cNvSpPr/>
          <p:nvPr/>
        </p:nvSpPr>
        <p:spPr>
          <a:xfrm>
            <a:off x="1143000" y="28194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400" y="3015734"/>
            <a:ext cx="7620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4038600" y="2971800"/>
            <a:ext cx="1066800" cy="369332"/>
          </a:xfrm>
          <a:prstGeom prst="rect">
            <a:avLst/>
          </a:prstGeom>
          <a:noFill/>
        </p:spPr>
        <p:txBody>
          <a:bodyPr wrap="square" rtlCol="0">
            <a:sp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Warrant</a:t>
            </a:r>
            <a:endParaRPr lang="en-US" dirty="0"/>
          </a:p>
        </p:txBody>
      </p:sp>
      <p:grpSp>
        <p:nvGrpSpPr>
          <p:cNvPr id="27" name="Group 26"/>
          <p:cNvGrpSpPr/>
          <p:nvPr/>
        </p:nvGrpSpPr>
        <p:grpSpPr>
          <a:xfrm>
            <a:off x="6781800" y="2743200"/>
            <a:ext cx="1371600" cy="914400"/>
            <a:chOff x="6838950" y="2590800"/>
            <a:chExt cx="1371600" cy="914400"/>
          </a:xfrm>
        </p:grpSpPr>
        <p:sp>
          <p:nvSpPr>
            <p:cNvPr id="12" name="Oval 11"/>
            <p:cNvSpPr/>
            <p:nvPr/>
          </p:nvSpPr>
          <p:spPr>
            <a:xfrm>
              <a:off x="6838950" y="25908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77050" y="2787134"/>
              <a:ext cx="12573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Claim</a:t>
              </a:r>
              <a:endParaRPr lang="en-US" dirty="0"/>
            </a:p>
          </p:txBody>
        </p:sp>
      </p:grpSp>
      <p:sp>
        <p:nvSpPr>
          <p:cNvPr id="23" name="TextBox 22"/>
          <p:cNvSpPr txBox="1"/>
          <p:nvPr/>
        </p:nvSpPr>
        <p:spPr>
          <a:xfrm>
            <a:off x="3962400" y="3505200"/>
            <a:ext cx="1219200" cy="369332"/>
          </a:xfrm>
          <a:prstGeom prst="rect">
            <a:avLst/>
          </a:prstGeom>
          <a:noFill/>
        </p:spPr>
        <p:txBody>
          <a:bodyPr wrap="square" rtlCol="0">
            <a:spAutoFit/>
          </a:bodyPr>
          <a:lstStyle/>
          <a:p>
            <a:pPr algn="ctr"/>
            <a:r>
              <a:rPr lang="en-US" dirty="0" smtClean="0"/>
              <a:t>Since</a:t>
            </a:r>
            <a:endParaRPr lang="en-US" dirty="0"/>
          </a:p>
        </p:txBody>
      </p:sp>
      <p:sp>
        <p:nvSpPr>
          <p:cNvPr id="24" name="TextBox 23"/>
          <p:cNvSpPr txBox="1"/>
          <p:nvPr/>
        </p:nvSpPr>
        <p:spPr>
          <a:xfrm>
            <a:off x="1066800" y="3733800"/>
            <a:ext cx="1219200" cy="369332"/>
          </a:xfrm>
          <a:prstGeom prst="rect">
            <a:avLst/>
          </a:prstGeom>
          <a:noFill/>
        </p:spPr>
        <p:txBody>
          <a:bodyPr wrap="square" rtlCol="0">
            <a:spAutoFit/>
          </a:bodyPr>
          <a:lstStyle/>
          <a:p>
            <a:pPr algn="ctr"/>
            <a:r>
              <a:rPr lang="en-US" dirty="0" smtClean="0"/>
              <a:t>Evidence</a:t>
            </a:r>
            <a:endParaRPr lang="en-US" dirty="0"/>
          </a:p>
        </p:txBody>
      </p:sp>
      <p:sp>
        <p:nvSpPr>
          <p:cNvPr id="25" name="TextBox 24"/>
          <p:cNvSpPr txBox="1"/>
          <p:nvPr/>
        </p:nvSpPr>
        <p:spPr>
          <a:xfrm>
            <a:off x="6896100" y="3657600"/>
            <a:ext cx="1219200" cy="369332"/>
          </a:xfrm>
          <a:prstGeom prst="rect">
            <a:avLst/>
          </a:prstGeom>
          <a:noFill/>
        </p:spPr>
        <p:txBody>
          <a:bodyPr wrap="square" rtlCol="0">
            <a:spAutoFit/>
          </a:bodyPr>
          <a:lstStyle/>
          <a:p>
            <a:r>
              <a:rPr lang="en-US" dirty="0" smtClean="0"/>
              <a:t>Conclusion</a:t>
            </a:r>
            <a:endParaRPr lang="en-US" dirty="0"/>
          </a:p>
        </p:txBody>
      </p:sp>
    </p:spTree>
    <p:extLst>
      <p:ext uri="{BB962C8B-B14F-4D97-AF65-F5344CB8AC3E}">
        <p14:creationId xmlns:p14="http://schemas.microsoft.com/office/powerpoint/2010/main" val="3022488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2286000" y="2819400"/>
            <a:ext cx="4419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
            </a:r>
            <a:br>
              <a:rPr lang="en-US" sz="4000" dirty="0" smtClean="0">
                <a:solidFill>
                  <a:schemeClr val="accent1">
                    <a:lumMod val="50000"/>
                  </a:schemeClr>
                </a:solidFill>
              </a:rPr>
            </a:br>
            <a:r>
              <a:rPr lang="en-US" sz="4000" dirty="0" smtClean="0">
                <a:solidFill>
                  <a:schemeClr val="accent1">
                    <a:lumMod val="50000"/>
                  </a:schemeClr>
                </a:solidFill>
              </a:rPr>
              <a:t>The Critical Thinking/Academic Writing Connection</a:t>
            </a:r>
            <a:br>
              <a:rPr lang="en-US" sz="4000" dirty="0" smtClean="0">
                <a:solidFill>
                  <a:schemeClr val="accent1">
                    <a:lumMod val="50000"/>
                  </a:schemeClr>
                </a:solidFill>
              </a:rPr>
            </a:br>
            <a:endParaRPr lang="en-US" sz="4000" dirty="0" smtClean="0">
              <a:solidFill>
                <a:schemeClr val="accent1">
                  <a:lumMod val="50000"/>
                </a:schemeClr>
              </a:solidFill>
            </a:endParaRPr>
          </a:p>
        </p:txBody>
      </p:sp>
      <p:sp>
        <p:nvSpPr>
          <p:cNvPr id="4099" name="Content Placeholder 2"/>
          <p:cNvSpPr>
            <a:spLocks noGrp="1"/>
          </p:cNvSpPr>
          <p:nvPr>
            <p:ph idx="1"/>
          </p:nvPr>
        </p:nvSpPr>
        <p:spPr>
          <a:xfrm>
            <a:off x="685800" y="1371600"/>
            <a:ext cx="7772400" cy="4114800"/>
          </a:xfrm>
        </p:spPr>
        <p:txBody>
          <a:bodyPr>
            <a:normAutofit/>
          </a:bodyPr>
          <a:lstStyle/>
          <a:p>
            <a:pPr marL="342900" lvl="2" indent="-342900">
              <a:buNone/>
            </a:pPr>
            <a:r>
              <a:rPr lang="en-US" dirty="0" smtClean="0"/>
              <a:t>Stephen </a:t>
            </a:r>
            <a:r>
              <a:rPr lang="en-US" dirty="0" err="1" smtClean="0"/>
              <a:t>Toulmin’s</a:t>
            </a:r>
            <a:r>
              <a:rPr lang="en-US" dirty="0" smtClean="0"/>
              <a:t> Model of Argument</a:t>
            </a:r>
          </a:p>
          <a:p>
            <a:pPr marL="342900" lvl="2" indent="-342900">
              <a:buNone/>
            </a:pPr>
            <a:endParaRPr lang="en-US" dirty="0" smtClean="0"/>
          </a:p>
          <a:p>
            <a:pPr marL="342900" lvl="2" indent="-342900">
              <a:buNone/>
            </a:pPr>
            <a:endParaRPr lang="en-US" dirty="0" smtClean="0"/>
          </a:p>
          <a:p>
            <a:pPr marL="342900" lvl="2" indent="-342900"/>
            <a:endParaRPr lang="en-US" dirty="0" smtClean="0"/>
          </a:p>
          <a:p>
            <a:pPr marL="342900" lvl="2" indent="-342900"/>
            <a:endParaRPr lang="en-US" dirty="0" smtClean="0"/>
          </a:p>
          <a:p>
            <a:pPr marL="342900" lvl="2" indent="-342900">
              <a:buNone/>
            </a:pPr>
            <a:endParaRPr lang="en-US" dirty="0" smtClean="0"/>
          </a:p>
          <a:p>
            <a:pPr marL="342900" lvl="2" indent="-342900"/>
            <a:endParaRPr lang="en-US" dirty="0" smtClean="0"/>
          </a:p>
          <a:p>
            <a:pPr marL="342900" lvl="2" indent="-342900">
              <a:buNone/>
            </a:pPr>
            <a:r>
              <a:rPr lang="en-US" sz="1200" dirty="0" smtClean="0"/>
              <a:t>						</a:t>
            </a:r>
          </a:p>
          <a:p>
            <a:pPr marL="342900" lvl="2" indent="-342900">
              <a:buNone/>
            </a:pPr>
            <a:endParaRPr lang="en-US" sz="1200" dirty="0" smtClean="0"/>
          </a:p>
          <a:p>
            <a:pPr marL="342900" lvl="2" indent="-342900">
              <a:buNone/>
            </a:pPr>
            <a:endParaRPr lang="en-US"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31</a:t>
            </a:fld>
            <a:endParaRPr lang="en-US"/>
          </a:p>
        </p:txBody>
      </p:sp>
      <p:grpSp>
        <p:nvGrpSpPr>
          <p:cNvPr id="22" name="Group 21"/>
          <p:cNvGrpSpPr/>
          <p:nvPr/>
        </p:nvGrpSpPr>
        <p:grpSpPr>
          <a:xfrm>
            <a:off x="1143000" y="2819400"/>
            <a:ext cx="1066800" cy="762000"/>
            <a:chOff x="1143000" y="2971800"/>
            <a:chExt cx="1066800" cy="762000"/>
          </a:xfrm>
        </p:grpSpPr>
        <p:sp>
          <p:nvSpPr>
            <p:cNvPr id="11" name="Rectangle 10"/>
            <p:cNvSpPr/>
            <p:nvPr/>
          </p:nvSpPr>
          <p:spPr>
            <a:xfrm>
              <a:off x="1143000" y="29718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400" y="3168134"/>
              <a:ext cx="7620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4" name="TextBox 13"/>
          <p:cNvSpPr txBox="1"/>
          <p:nvPr/>
        </p:nvSpPr>
        <p:spPr>
          <a:xfrm>
            <a:off x="3810000" y="3048000"/>
            <a:ext cx="10668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Warrant</a:t>
            </a:r>
            <a:endParaRPr lang="en-US" dirty="0"/>
          </a:p>
        </p:txBody>
      </p:sp>
      <p:grpSp>
        <p:nvGrpSpPr>
          <p:cNvPr id="21" name="Group 20"/>
          <p:cNvGrpSpPr/>
          <p:nvPr/>
        </p:nvGrpSpPr>
        <p:grpSpPr>
          <a:xfrm>
            <a:off x="6705600" y="2743200"/>
            <a:ext cx="1371600" cy="914400"/>
            <a:chOff x="6781800" y="2667000"/>
            <a:chExt cx="1371600" cy="914400"/>
          </a:xfrm>
        </p:grpSpPr>
        <p:sp>
          <p:nvSpPr>
            <p:cNvPr id="12" name="Oval 11"/>
            <p:cNvSpPr/>
            <p:nvPr/>
          </p:nvSpPr>
          <p:spPr>
            <a:xfrm>
              <a:off x="6781800" y="26670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2939534"/>
              <a:ext cx="13716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Claim</a:t>
              </a:r>
              <a:endParaRPr lang="en-US" dirty="0"/>
            </a:p>
          </p:txBody>
        </p:sp>
      </p:grpSp>
      <p:sp>
        <p:nvSpPr>
          <p:cNvPr id="23" name="TextBox 22"/>
          <p:cNvSpPr txBox="1"/>
          <p:nvPr/>
        </p:nvSpPr>
        <p:spPr>
          <a:xfrm>
            <a:off x="3048000" y="3581400"/>
            <a:ext cx="2667000" cy="923330"/>
          </a:xfrm>
          <a:prstGeom prst="rect">
            <a:avLst/>
          </a:prstGeom>
          <a:noFill/>
        </p:spPr>
        <p:txBody>
          <a:bodyPr wrap="square" rtlCol="0">
            <a:spAutoFit/>
          </a:bodyPr>
          <a:lstStyle/>
          <a:p>
            <a:pPr algn="ctr"/>
            <a:r>
              <a:rPr lang="en-US" b="1" dirty="0" smtClean="0"/>
              <a:t>Since</a:t>
            </a:r>
            <a:r>
              <a:rPr lang="en-US" dirty="0" smtClean="0"/>
              <a:t>: “Rate my Doctor” is a good measure of a doctor’s skills </a:t>
            </a:r>
            <a:endParaRPr lang="en-US" dirty="0"/>
          </a:p>
        </p:txBody>
      </p:sp>
      <p:sp>
        <p:nvSpPr>
          <p:cNvPr id="24" name="TextBox 23"/>
          <p:cNvSpPr txBox="1"/>
          <p:nvPr/>
        </p:nvSpPr>
        <p:spPr>
          <a:xfrm>
            <a:off x="533400" y="3581400"/>
            <a:ext cx="2133600" cy="1200329"/>
          </a:xfrm>
          <a:prstGeom prst="rect">
            <a:avLst/>
          </a:prstGeom>
          <a:noFill/>
        </p:spPr>
        <p:txBody>
          <a:bodyPr wrap="square" rtlCol="0">
            <a:spAutoFit/>
          </a:bodyPr>
          <a:lstStyle/>
          <a:p>
            <a:pPr algn="ctr"/>
            <a:r>
              <a:rPr lang="en-US" b="1" dirty="0" smtClean="0"/>
              <a:t>Evidence</a:t>
            </a:r>
            <a:r>
              <a:rPr lang="en-US" dirty="0" smtClean="0"/>
              <a:t>: more people have rated him positively on “Rate my Doctor”</a:t>
            </a:r>
            <a:endParaRPr lang="en-US" dirty="0"/>
          </a:p>
        </p:txBody>
      </p:sp>
      <p:sp>
        <p:nvSpPr>
          <p:cNvPr id="25" name="TextBox 24"/>
          <p:cNvSpPr txBox="1"/>
          <p:nvPr/>
        </p:nvSpPr>
        <p:spPr>
          <a:xfrm>
            <a:off x="6477000" y="3581400"/>
            <a:ext cx="1828800" cy="1200329"/>
          </a:xfrm>
          <a:prstGeom prst="rect">
            <a:avLst/>
          </a:prstGeom>
          <a:noFill/>
        </p:spPr>
        <p:txBody>
          <a:bodyPr wrap="square" rtlCol="0">
            <a:spAutoFit/>
          </a:bodyPr>
          <a:lstStyle/>
          <a:p>
            <a:pPr algn="ctr"/>
            <a:r>
              <a:rPr lang="en-US" b="1" dirty="0" smtClean="0"/>
              <a:t>Conclusion</a:t>
            </a:r>
            <a:r>
              <a:rPr lang="en-US" dirty="0" smtClean="0"/>
              <a:t>: </a:t>
            </a:r>
            <a:r>
              <a:rPr lang="en-US" b="1" dirty="0" smtClean="0"/>
              <a:t>Therefore</a:t>
            </a:r>
            <a:r>
              <a:rPr lang="en-US" dirty="0" smtClean="0"/>
              <a:t>, Doctor A is better than Doctor B </a:t>
            </a:r>
            <a:endParaRPr lang="en-US" dirty="0"/>
          </a:p>
        </p:txBody>
      </p:sp>
    </p:spTree>
    <p:extLst>
      <p:ext uri="{BB962C8B-B14F-4D97-AF65-F5344CB8AC3E}">
        <p14:creationId xmlns:p14="http://schemas.microsoft.com/office/powerpoint/2010/main" val="3022488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a:off x="2209800" y="2057400"/>
            <a:ext cx="4343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
            </a:r>
            <a:br>
              <a:rPr lang="en-US" sz="4000" dirty="0" smtClean="0">
                <a:solidFill>
                  <a:schemeClr val="accent1">
                    <a:lumMod val="50000"/>
                  </a:schemeClr>
                </a:solidFill>
              </a:rPr>
            </a:br>
            <a:r>
              <a:rPr lang="en-US" sz="4000" dirty="0" smtClean="0">
                <a:solidFill>
                  <a:schemeClr val="accent1">
                    <a:lumMod val="50000"/>
                  </a:schemeClr>
                </a:solidFill>
              </a:rPr>
              <a:t>The Critical Thinking/Academic Writing Connection</a:t>
            </a:r>
            <a:br>
              <a:rPr lang="en-US" sz="4000" dirty="0" smtClean="0">
                <a:solidFill>
                  <a:schemeClr val="accent1">
                    <a:lumMod val="50000"/>
                  </a:schemeClr>
                </a:solidFill>
              </a:rPr>
            </a:br>
            <a:endParaRPr lang="en-US" sz="4000" dirty="0" smtClean="0">
              <a:solidFill>
                <a:schemeClr val="accent1">
                  <a:lumMod val="50000"/>
                </a:schemeClr>
              </a:solidFill>
            </a:endParaRPr>
          </a:p>
        </p:txBody>
      </p:sp>
      <p:sp>
        <p:nvSpPr>
          <p:cNvPr id="4099" name="Content Placeholder 2"/>
          <p:cNvSpPr>
            <a:spLocks noGrp="1"/>
          </p:cNvSpPr>
          <p:nvPr>
            <p:ph idx="1"/>
          </p:nvPr>
        </p:nvSpPr>
        <p:spPr>
          <a:xfrm>
            <a:off x="685800" y="1371600"/>
            <a:ext cx="7772400" cy="4114800"/>
          </a:xfrm>
        </p:spPr>
        <p:txBody>
          <a:bodyPr>
            <a:normAutofit/>
          </a:bodyPr>
          <a:lstStyle/>
          <a:p>
            <a:pPr lvl="2" algn="r">
              <a:buNone/>
            </a:pPr>
            <a:endParaRPr lang="en-US" sz="1200" dirty="0" smtClean="0"/>
          </a:p>
          <a:p>
            <a:pPr marL="342900" lvl="2" indent="-342900"/>
            <a:endParaRPr lang="en-US" dirty="0" smtClean="0"/>
          </a:p>
          <a:p>
            <a:pPr marL="342900" lvl="2" indent="-342900">
              <a:buNone/>
            </a:pPr>
            <a:endParaRPr lang="en-US" dirty="0" smtClean="0"/>
          </a:p>
          <a:p>
            <a:pPr marL="342900" lvl="2" indent="-342900"/>
            <a:endParaRPr lang="en-US" dirty="0" smtClean="0"/>
          </a:p>
          <a:p>
            <a:pPr marL="342900" lvl="2" indent="-342900"/>
            <a:endParaRPr lang="en-US" dirty="0" smtClean="0"/>
          </a:p>
          <a:p>
            <a:pPr marL="342900" lvl="2" indent="-342900"/>
            <a:endParaRPr lang="en-US" dirty="0" smtClean="0"/>
          </a:p>
          <a:p>
            <a:pPr marL="342900" lvl="2" indent="-342900"/>
            <a:endParaRPr lang="en-US" dirty="0" smtClean="0"/>
          </a:p>
          <a:p>
            <a:pPr marL="342900" lvl="2" indent="-342900">
              <a:buNone/>
            </a:pPr>
            <a:r>
              <a:rPr lang="en-US" sz="1200" dirty="0" smtClean="0"/>
              <a:t>						</a:t>
            </a:r>
          </a:p>
          <a:p>
            <a:pPr marL="342900" lvl="2" indent="-342900">
              <a:buNone/>
            </a:pPr>
            <a:endParaRPr lang="en-US" sz="1200" dirty="0" smtClean="0"/>
          </a:p>
          <a:p>
            <a:pPr marL="342900" lvl="2" indent="-342900">
              <a:buNone/>
            </a:pPr>
            <a:endParaRPr lang="en-US" sz="1200" dirty="0" smtClean="0"/>
          </a:p>
          <a:p>
            <a:pPr marL="342900" lvl="2" indent="-342900">
              <a:buNone/>
            </a:pPr>
            <a:endParaRPr lang="en-US" sz="1200" dirty="0" smtClean="0"/>
          </a:p>
          <a:p>
            <a:pPr marL="342900" lvl="2" indent="-342900">
              <a:buNone/>
            </a:pPr>
            <a:r>
              <a:rPr lang="en-US" sz="1200" dirty="0" smtClean="0"/>
              <a:t>(Golden, </a:t>
            </a:r>
            <a:r>
              <a:rPr lang="en-US" sz="1200" dirty="0" err="1" smtClean="0"/>
              <a:t>Berquist</a:t>
            </a:r>
            <a:r>
              <a:rPr lang="en-US" sz="1200" dirty="0" smtClean="0"/>
              <a:t> &amp;Coleman, 1989)</a:t>
            </a:r>
          </a:p>
          <a:p>
            <a:pPr marL="342900" lvl="2" indent="-342900">
              <a:buNone/>
            </a:pPr>
            <a:endParaRPr lang="en-US"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32</a:t>
            </a:fld>
            <a:endParaRPr lang="en-US"/>
          </a:p>
        </p:txBody>
      </p:sp>
      <p:sp>
        <p:nvSpPr>
          <p:cNvPr id="11" name="Rectangle 10"/>
          <p:cNvSpPr/>
          <p:nvPr/>
        </p:nvSpPr>
        <p:spPr>
          <a:xfrm>
            <a:off x="990600" y="19812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3000" y="2177534"/>
            <a:ext cx="7620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3733800" y="2209800"/>
            <a:ext cx="10668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Warrant</a:t>
            </a:r>
            <a:endParaRPr lang="en-US" dirty="0"/>
          </a:p>
        </p:txBody>
      </p:sp>
      <p:sp>
        <p:nvSpPr>
          <p:cNvPr id="12" name="Oval 11"/>
          <p:cNvSpPr/>
          <p:nvPr/>
        </p:nvSpPr>
        <p:spPr>
          <a:xfrm>
            <a:off x="6629400" y="19050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29400" y="2177534"/>
            <a:ext cx="13716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Claim</a:t>
            </a:r>
            <a:endParaRPr lang="en-US" dirty="0"/>
          </a:p>
        </p:txBody>
      </p:sp>
      <p:sp>
        <p:nvSpPr>
          <p:cNvPr id="17" name="Rectangle 16"/>
          <p:cNvSpPr/>
          <p:nvPr/>
        </p:nvSpPr>
        <p:spPr>
          <a:xfrm>
            <a:off x="3505200" y="2743200"/>
            <a:ext cx="16002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Backing </a:t>
            </a:r>
          </a:p>
        </p:txBody>
      </p:sp>
      <p:sp>
        <p:nvSpPr>
          <p:cNvPr id="18" name="Diamond 17"/>
          <p:cNvSpPr/>
          <p:nvPr/>
        </p:nvSpPr>
        <p:spPr>
          <a:xfrm>
            <a:off x="5029200" y="1600200"/>
            <a:ext cx="1066800" cy="121920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Diamond 19"/>
          <p:cNvSpPr/>
          <p:nvPr/>
        </p:nvSpPr>
        <p:spPr>
          <a:xfrm>
            <a:off x="2743200" y="1676400"/>
            <a:ext cx="1066800" cy="121920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TextBox 20"/>
          <p:cNvSpPr txBox="1"/>
          <p:nvPr/>
        </p:nvSpPr>
        <p:spPr>
          <a:xfrm>
            <a:off x="2743200" y="2133600"/>
            <a:ext cx="10668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Rebuttal</a:t>
            </a:r>
            <a:endParaRPr lang="en-US" dirty="0"/>
          </a:p>
        </p:txBody>
      </p:sp>
      <p:sp>
        <p:nvSpPr>
          <p:cNvPr id="22" name="TextBox 21"/>
          <p:cNvSpPr txBox="1"/>
          <p:nvPr/>
        </p:nvSpPr>
        <p:spPr>
          <a:xfrm>
            <a:off x="5029200" y="2057400"/>
            <a:ext cx="10668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Qualifier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6" name="TextBox 25"/>
          <p:cNvSpPr txBox="1"/>
          <p:nvPr/>
        </p:nvSpPr>
        <p:spPr>
          <a:xfrm>
            <a:off x="4800600" y="4114800"/>
            <a:ext cx="1219200" cy="369332"/>
          </a:xfrm>
          <a:prstGeom prst="rect">
            <a:avLst/>
          </a:prstGeom>
          <a:noFill/>
        </p:spPr>
        <p:txBody>
          <a:bodyPr wrap="square" rtlCol="0">
            <a:spAutoFit/>
          </a:bodyPr>
          <a:lstStyle/>
          <a:p>
            <a:endParaRPr lang="en-US" dirty="0"/>
          </a:p>
        </p:txBody>
      </p:sp>
      <p:sp>
        <p:nvSpPr>
          <p:cNvPr id="27" name="TextBox 26"/>
          <p:cNvSpPr txBox="1"/>
          <p:nvPr/>
        </p:nvSpPr>
        <p:spPr>
          <a:xfrm>
            <a:off x="2667000" y="1295400"/>
            <a:ext cx="1219200" cy="369332"/>
          </a:xfrm>
          <a:prstGeom prst="rect">
            <a:avLst/>
          </a:prstGeom>
          <a:noFill/>
        </p:spPr>
        <p:txBody>
          <a:bodyPr wrap="square" rtlCol="0">
            <a:spAutoFit/>
          </a:bodyPr>
          <a:lstStyle/>
          <a:p>
            <a:pPr algn="ctr"/>
            <a:r>
              <a:rPr lang="en-US" b="1" dirty="0" smtClean="0"/>
              <a:t>Unless</a:t>
            </a:r>
            <a:endParaRPr lang="en-US" b="1" dirty="0"/>
          </a:p>
        </p:txBody>
      </p:sp>
      <p:sp>
        <p:nvSpPr>
          <p:cNvPr id="28" name="TextBox 27"/>
          <p:cNvSpPr txBox="1"/>
          <p:nvPr/>
        </p:nvSpPr>
        <p:spPr>
          <a:xfrm>
            <a:off x="3733800" y="3429000"/>
            <a:ext cx="1219200" cy="369332"/>
          </a:xfrm>
          <a:prstGeom prst="rect">
            <a:avLst/>
          </a:prstGeom>
          <a:noFill/>
        </p:spPr>
        <p:txBody>
          <a:bodyPr wrap="square" rtlCol="0">
            <a:spAutoFit/>
          </a:bodyPr>
          <a:lstStyle/>
          <a:p>
            <a:pPr algn="ctr"/>
            <a:r>
              <a:rPr lang="en-US" b="1" dirty="0" smtClean="0"/>
              <a:t>Because</a:t>
            </a:r>
            <a:endParaRPr lang="en-US" b="1" dirty="0"/>
          </a:p>
        </p:txBody>
      </p:sp>
      <p:sp>
        <p:nvSpPr>
          <p:cNvPr id="29" name="TextBox 28"/>
          <p:cNvSpPr txBox="1"/>
          <p:nvPr/>
        </p:nvSpPr>
        <p:spPr>
          <a:xfrm>
            <a:off x="4953000" y="1219200"/>
            <a:ext cx="1219200" cy="369332"/>
          </a:xfrm>
          <a:prstGeom prst="rect">
            <a:avLst/>
          </a:prstGeom>
          <a:noFill/>
        </p:spPr>
        <p:txBody>
          <a:bodyPr wrap="square" rtlCol="0">
            <a:spAutoFit/>
          </a:bodyPr>
          <a:lstStyle/>
          <a:p>
            <a:pPr algn="ctr"/>
            <a:r>
              <a:rPr lang="en-US" b="1" dirty="0" smtClean="0"/>
              <a:t>Probably</a:t>
            </a:r>
            <a:endParaRPr lang="en-US" b="1" dirty="0"/>
          </a:p>
        </p:txBody>
      </p:sp>
    </p:spTree>
    <p:extLst>
      <p:ext uri="{BB962C8B-B14F-4D97-AF65-F5344CB8AC3E}">
        <p14:creationId xmlns:p14="http://schemas.microsoft.com/office/powerpoint/2010/main" val="3022488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
            </a:r>
            <a:br>
              <a:rPr lang="en-US" sz="4000" dirty="0" smtClean="0">
                <a:solidFill>
                  <a:schemeClr val="accent1">
                    <a:lumMod val="50000"/>
                  </a:schemeClr>
                </a:solidFill>
              </a:rPr>
            </a:br>
            <a:r>
              <a:rPr lang="en-US" sz="4000" dirty="0" smtClean="0">
                <a:solidFill>
                  <a:schemeClr val="accent1">
                    <a:lumMod val="50000"/>
                  </a:schemeClr>
                </a:solidFill>
              </a:rPr>
              <a:t>The Critical Thinking/Academic Writing Connection</a:t>
            </a:r>
            <a:br>
              <a:rPr lang="en-US" sz="4000" dirty="0" smtClean="0">
                <a:solidFill>
                  <a:schemeClr val="accent1">
                    <a:lumMod val="50000"/>
                  </a:schemeClr>
                </a:solidFill>
              </a:rPr>
            </a:br>
            <a:endParaRPr lang="en-US" sz="4000" dirty="0" smtClean="0">
              <a:solidFill>
                <a:schemeClr val="accent1">
                  <a:lumMod val="50000"/>
                </a:schemeClr>
              </a:solidFill>
            </a:endParaRPr>
          </a:p>
        </p:txBody>
      </p:sp>
      <p:sp>
        <p:nvSpPr>
          <p:cNvPr id="4099" name="Content Placeholder 2"/>
          <p:cNvSpPr>
            <a:spLocks noGrp="1"/>
          </p:cNvSpPr>
          <p:nvPr>
            <p:ph idx="1"/>
          </p:nvPr>
        </p:nvSpPr>
        <p:spPr>
          <a:xfrm>
            <a:off x="685800" y="1371600"/>
            <a:ext cx="7772400" cy="4114800"/>
          </a:xfrm>
        </p:spPr>
        <p:txBody>
          <a:bodyPr>
            <a:normAutofit/>
          </a:bodyPr>
          <a:lstStyle/>
          <a:p>
            <a:pPr lvl="2" algn="r">
              <a:buNone/>
            </a:pPr>
            <a:endParaRPr lang="en-US" sz="1200" dirty="0" smtClean="0"/>
          </a:p>
          <a:p>
            <a:pPr marL="342900" lvl="2" indent="-342900"/>
            <a:endParaRPr lang="en-US" dirty="0" smtClean="0"/>
          </a:p>
          <a:p>
            <a:pPr marL="342900" lvl="2" indent="-342900">
              <a:buNone/>
            </a:pPr>
            <a:endParaRPr lang="en-US" dirty="0" smtClean="0"/>
          </a:p>
          <a:p>
            <a:pPr marL="342900" lvl="2" indent="-342900"/>
            <a:endParaRPr lang="en-US" dirty="0" smtClean="0"/>
          </a:p>
          <a:p>
            <a:pPr marL="342900" lvl="2" indent="-342900"/>
            <a:endParaRPr lang="en-US" dirty="0" smtClean="0"/>
          </a:p>
          <a:p>
            <a:pPr marL="342900" lvl="2" indent="-342900">
              <a:buNone/>
            </a:pPr>
            <a:endParaRPr lang="en-US" dirty="0" smtClean="0"/>
          </a:p>
          <a:p>
            <a:pPr marL="342900" lvl="2" indent="-342900">
              <a:buNone/>
            </a:pPr>
            <a:endParaRPr lang="en-US" dirty="0" smtClean="0"/>
          </a:p>
          <a:p>
            <a:pPr marL="342900" lvl="2" indent="-342900">
              <a:buNone/>
            </a:pPr>
            <a:r>
              <a:rPr lang="en-US" sz="1200" dirty="0" smtClean="0"/>
              <a:t>						</a:t>
            </a:r>
          </a:p>
          <a:p>
            <a:pPr marL="342900" lvl="2" indent="-342900">
              <a:buNone/>
            </a:pPr>
            <a:endParaRPr lang="en-US" sz="1200" dirty="0" smtClean="0"/>
          </a:p>
          <a:p>
            <a:pPr marL="342900" lvl="2" indent="-342900">
              <a:buNone/>
            </a:pPr>
            <a:endParaRPr lang="en-US" sz="1200" dirty="0" smtClean="0"/>
          </a:p>
          <a:p>
            <a:pPr marL="342900" lvl="2" indent="-342900">
              <a:buNone/>
            </a:pPr>
            <a:endParaRPr lang="en-US" sz="1200" dirty="0" smtClean="0"/>
          </a:p>
          <a:p>
            <a:pPr marL="342900" lvl="2" indent="-342900">
              <a:buNone/>
            </a:pPr>
            <a:endParaRPr lang="en-US"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33</a:t>
            </a:fld>
            <a:endParaRPr lang="en-US"/>
          </a:p>
        </p:txBody>
      </p:sp>
      <p:sp>
        <p:nvSpPr>
          <p:cNvPr id="17" name="Rectangle 16"/>
          <p:cNvSpPr/>
          <p:nvPr/>
        </p:nvSpPr>
        <p:spPr>
          <a:xfrm>
            <a:off x="3771900" y="3581400"/>
            <a:ext cx="16002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Backing </a:t>
            </a:r>
          </a:p>
        </p:txBody>
      </p:sp>
      <p:grpSp>
        <p:nvGrpSpPr>
          <p:cNvPr id="46" name="Group 45"/>
          <p:cNvGrpSpPr/>
          <p:nvPr/>
        </p:nvGrpSpPr>
        <p:grpSpPr>
          <a:xfrm>
            <a:off x="2400300" y="2171700"/>
            <a:ext cx="4343400" cy="533400"/>
            <a:chOff x="2438400" y="2286000"/>
            <a:chExt cx="4343400" cy="533400"/>
          </a:xfrm>
        </p:grpSpPr>
        <p:sp>
          <p:nvSpPr>
            <p:cNvPr id="42" name="Right Arrow 41"/>
            <p:cNvSpPr/>
            <p:nvPr/>
          </p:nvSpPr>
          <p:spPr>
            <a:xfrm>
              <a:off x="2438400" y="2286000"/>
              <a:ext cx="434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62400" y="2362200"/>
              <a:ext cx="10668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Warrant</a:t>
              </a:r>
              <a:endParaRPr lang="en-US" dirty="0"/>
            </a:p>
          </p:txBody>
        </p:sp>
      </p:grpSp>
      <p:grpSp>
        <p:nvGrpSpPr>
          <p:cNvPr id="45" name="Group 44"/>
          <p:cNvGrpSpPr/>
          <p:nvPr/>
        </p:nvGrpSpPr>
        <p:grpSpPr>
          <a:xfrm>
            <a:off x="1219200" y="2057400"/>
            <a:ext cx="1066800" cy="762000"/>
            <a:chOff x="1219200" y="2209800"/>
            <a:chExt cx="1066800" cy="762000"/>
          </a:xfrm>
        </p:grpSpPr>
        <p:sp>
          <p:nvSpPr>
            <p:cNvPr id="11" name="Rectangle 10"/>
            <p:cNvSpPr/>
            <p:nvPr/>
          </p:nvSpPr>
          <p:spPr>
            <a:xfrm>
              <a:off x="1219200" y="22098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71600" y="2438400"/>
              <a:ext cx="7620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47" name="Group 46"/>
          <p:cNvGrpSpPr/>
          <p:nvPr/>
        </p:nvGrpSpPr>
        <p:grpSpPr>
          <a:xfrm>
            <a:off x="6858000" y="1981200"/>
            <a:ext cx="1371600" cy="914400"/>
            <a:chOff x="6858000" y="1905000"/>
            <a:chExt cx="1371600" cy="914400"/>
          </a:xfrm>
        </p:grpSpPr>
        <p:sp>
          <p:nvSpPr>
            <p:cNvPr id="12" name="Oval 11"/>
            <p:cNvSpPr/>
            <p:nvPr/>
          </p:nvSpPr>
          <p:spPr>
            <a:xfrm>
              <a:off x="6858000" y="19050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58000" y="2177534"/>
              <a:ext cx="13716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Claim</a:t>
              </a:r>
              <a:endParaRPr lang="en-US" dirty="0"/>
            </a:p>
          </p:txBody>
        </p:sp>
      </p:grpSp>
      <p:grpSp>
        <p:nvGrpSpPr>
          <p:cNvPr id="44" name="Group 43"/>
          <p:cNvGrpSpPr/>
          <p:nvPr/>
        </p:nvGrpSpPr>
        <p:grpSpPr>
          <a:xfrm>
            <a:off x="2971800" y="1676400"/>
            <a:ext cx="1143000" cy="1219200"/>
            <a:chOff x="2971800" y="1752600"/>
            <a:chExt cx="1143000" cy="1219200"/>
          </a:xfrm>
        </p:grpSpPr>
        <p:sp>
          <p:nvSpPr>
            <p:cNvPr id="20" name="Diamond 19"/>
            <p:cNvSpPr/>
            <p:nvPr/>
          </p:nvSpPr>
          <p:spPr>
            <a:xfrm>
              <a:off x="2971800" y="1752600"/>
              <a:ext cx="1066800" cy="121920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TextBox 20"/>
            <p:cNvSpPr txBox="1"/>
            <p:nvPr/>
          </p:nvSpPr>
          <p:spPr>
            <a:xfrm>
              <a:off x="2971800" y="2209800"/>
              <a:ext cx="11430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Rebuttal</a:t>
              </a:r>
              <a:endParaRPr lang="en-US" dirty="0"/>
            </a:p>
          </p:txBody>
        </p:sp>
      </p:grpSp>
      <p:grpSp>
        <p:nvGrpSpPr>
          <p:cNvPr id="43" name="Group 42"/>
          <p:cNvGrpSpPr/>
          <p:nvPr/>
        </p:nvGrpSpPr>
        <p:grpSpPr>
          <a:xfrm>
            <a:off x="5257800" y="1676400"/>
            <a:ext cx="1143000" cy="1219200"/>
            <a:chOff x="5257800" y="1676400"/>
            <a:chExt cx="1143000" cy="1219200"/>
          </a:xfrm>
        </p:grpSpPr>
        <p:sp>
          <p:nvSpPr>
            <p:cNvPr id="18" name="Diamond 17"/>
            <p:cNvSpPr/>
            <p:nvPr/>
          </p:nvSpPr>
          <p:spPr>
            <a:xfrm>
              <a:off x="5257800" y="1676400"/>
              <a:ext cx="1066800" cy="121920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TextBox 21"/>
            <p:cNvSpPr txBox="1"/>
            <p:nvPr/>
          </p:nvSpPr>
          <p:spPr>
            <a:xfrm>
              <a:off x="5257800" y="2133600"/>
              <a:ext cx="11430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Qualifier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5" name="TextBox 24"/>
          <p:cNvSpPr txBox="1"/>
          <p:nvPr/>
        </p:nvSpPr>
        <p:spPr>
          <a:xfrm>
            <a:off x="2057400" y="1143000"/>
            <a:ext cx="3048000" cy="646331"/>
          </a:xfrm>
          <a:prstGeom prst="rect">
            <a:avLst/>
          </a:prstGeom>
          <a:noFill/>
        </p:spPr>
        <p:txBody>
          <a:bodyPr wrap="square" rtlCol="0">
            <a:spAutoFit/>
          </a:bodyPr>
          <a:lstStyle/>
          <a:p>
            <a:r>
              <a:rPr lang="en-US" b="1" dirty="0" smtClean="0"/>
              <a:t>Unless</a:t>
            </a:r>
            <a:r>
              <a:rPr lang="en-US" dirty="0" smtClean="0"/>
              <a:t> some patients were not fair in their comments </a:t>
            </a:r>
            <a:endParaRPr lang="en-US" dirty="0"/>
          </a:p>
        </p:txBody>
      </p:sp>
      <p:sp>
        <p:nvSpPr>
          <p:cNvPr id="26" name="TextBox 25"/>
          <p:cNvSpPr txBox="1"/>
          <p:nvPr/>
        </p:nvSpPr>
        <p:spPr>
          <a:xfrm>
            <a:off x="5181600" y="1295400"/>
            <a:ext cx="1295400" cy="369332"/>
          </a:xfrm>
          <a:prstGeom prst="rect">
            <a:avLst/>
          </a:prstGeom>
          <a:noFill/>
        </p:spPr>
        <p:txBody>
          <a:bodyPr wrap="square" rtlCol="0">
            <a:spAutoFit/>
          </a:bodyPr>
          <a:lstStyle/>
          <a:p>
            <a:pPr algn="ctr"/>
            <a:r>
              <a:rPr lang="en-US" b="1" dirty="0" smtClean="0"/>
              <a:t>Probably</a:t>
            </a:r>
            <a:endParaRPr lang="en-US" b="1" dirty="0"/>
          </a:p>
        </p:txBody>
      </p:sp>
      <p:sp>
        <p:nvSpPr>
          <p:cNvPr id="30" name="TextBox 29"/>
          <p:cNvSpPr txBox="1"/>
          <p:nvPr/>
        </p:nvSpPr>
        <p:spPr>
          <a:xfrm>
            <a:off x="6934200" y="2895600"/>
            <a:ext cx="1295400" cy="1200329"/>
          </a:xfrm>
          <a:prstGeom prst="rect">
            <a:avLst/>
          </a:prstGeom>
          <a:noFill/>
        </p:spPr>
        <p:txBody>
          <a:bodyPr wrap="square" rtlCol="0">
            <a:spAutoFit/>
          </a:bodyPr>
          <a:lstStyle/>
          <a:p>
            <a:r>
              <a:rPr lang="en-US" b="1" dirty="0" smtClean="0"/>
              <a:t>Therefore,</a:t>
            </a:r>
            <a:r>
              <a:rPr lang="en-US" dirty="0" smtClean="0"/>
              <a:t> Doctor A is better than Doctor B </a:t>
            </a:r>
            <a:endParaRPr lang="en-US" dirty="0"/>
          </a:p>
        </p:txBody>
      </p:sp>
      <p:sp>
        <p:nvSpPr>
          <p:cNvPr id="32" name="TextBox 31"/>
          <p:cNvSpPr txBox="1"/>
          <p:nvPr/>
        </p:nvSpPr>
        <p:spPr>
          <a:xfrm>
            <a:off x="609600" y="2971800"/>
            <a:ext cx="2209800" cy="1200329"/>
          </a:xfrm>
          <a:prstGeom prst="rect">
            <a:avLst/>
          </a:prstGeom>
          <a:noFill/>
        </p:spPr>
        <p:txBody>
          <a:bodyPr wrap="square" rtlCol="0">
            <a:spAutoFit/>
          </a:bodyPr>
          <a:lstStyle/>
          <a:p>
            <a:pPr algn="ctr"/>
            <a:r>
              <a:rPr lang="en-US" b="1" dirty="0" smtClean="0"/>
              <a:t>Evidence</a:t>
            </a:r>
            <a:r>
              <a:rPr lang="en-US" dirty="0" smtClean="0"/>
              <a:t>: More people have rated him positively on “Rate my Doctor”</a:t>
            </a:r>
            <a:endParaRPr lang="en-US" dirty="0"/>
          </a:p>
        </p:txBody>
      </p:sp>
      <p:sp>
        <p:nvSpPr>
          <p:cNvPr id="34" name="TextBox 33"/>
          <p:cNvSpPr txBox="1"/>
          <p:nvPr/>
        </p:nvSpPr>
        <p:spPr>
          <a:xfrm>
            <a:off x="2667000" y="2895600"/>
            <a:ext cx="3810000" cy="646331"/>
          </a:xfrm>
          <a:prstGeom prst="rect">
            <a:avLst/>
          </a:prstGeom>
          <a:noFill/>
        </p:spPr>
        <p:txBody>
          <a:bodyPr wrap="square" rtlCol="0">
            <a:spAutoFit/>
          </a:bodyPr>
          <a:lstStyle/>
          <a:p>
            <a:r>
              <a:rPr lang="en-US" b="1" dirty="0" smtClean="0"/>
              <a:t>Since </a:t>
            </a:r>
            <a:r>
              <a:rPr lang="en-US" dirty="0" smtClean="0"/>
              <a:t>“Rate my Doctor” is a good measure of a doctor’s skills</a:t>
            </a:r>
          </a:p>
        </p:txBody>
      </p:sp>
      <p:sp>
        <p:nvSpPr>
          <p:cNvPr id="35" name="TextBox 34"/>
          <p:cNvSpPr txBox="1"/>
          <p:nvPr/>
        </p:nvSpPr>
        <p:spPr>
          <a:xfrm>
            <a:off x="2895600" y="4267200"/>
            <a:ext cx="3352800" cy="1477328"/>
          </a:xfrm>
          <a:prstGeom prst="rect">
            <a:avLst/>
          </a:prstGeom>
          <a:noFill/>
        </p:spPr>
        <p:txBody>
          <a:bodyPr wrap="square" rtlCol="0">
            <a:spAutoFit/>
          </a:bodyPr>
          <a:lstStyle/>
          <a:p>
            <a:pPr algn="ctr"/>
            <a:r>
              <a:rPr lang="en-US" b="1" dirty="0" smtClean="0"/>
              <a:t>Because</a:t>
            </a:r>
            <a:r>
              <a:rPr lang="en-US" dirty="0" smtClean="0"/>
              <a:t> research shows that sites  like “Rate my Doctor” are reliable sources of information on a doctor’s medical and interpersonal skills</a:t>
            </a:r>
            <a:endParaRPr lang="en-US" dirty="0"/>
          </a:p>
        </p:txBody>
      </p:sp>
    </p:spTree>
    <p:extLst>
      <p:ext uri="{BB962C8B-B14F-4D97-AF65-F5344CB8AC3E}">
        <p14:creationId xmlns:p14="http://schemas.microsoft.com/office/powerpoint/2010/main" val="3022488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
            </a:r>
            <a:br>
              <a:rPr lang="en-US" sz="4000" dirty="0" smtClean="0">
                <a:solidFill>
                  <a:schemeClr val="accent1">
                    <a:lumMod val="50000"/>
                  </a:schemeClr>
                </a:solidFill>
              </a:rPr>
            </a:br>
            <a:r>
              <a:rPr lang="en-US" sz="4000" dirty="0" smtClean="0">
                <a:solidFill>
                  <a:schemeClr val="accent1">
                    <a:lumMod val="50000"/>
                  </a:schemeClr>
                </a:solidFill>
              </a:rPr>
              <a:t>The Critical Thinking/Academic Writing Connection</a:t>
            </a:r>
            <a:br>
              <a:rPr lang="en-US" sz="4000" dirty="0" smtClean="0">
                <a:solidFill>
                  <a:schemeClr val="accent1">
                    <a:lumMod val="50000"/>
                  </a:schemeClr>
                </a:solidFill>
              </a:rPr>
            </a:br>
            <a:endParaRPr lang="en-US" sz="4000" dirty="0" smtClean="0">
              <a:solidFill>
                <a:schemeClr val="accent1">
                  <a:lumMod val="50000"/>
                </a:schemeClr>
              </a:solidFill>
            </a:endParaRPr>
          </a:p>
        </p:txBody>
      </p:sp>
      <p:sp>
        <p:nvSpPr>
          <p:cNvPr id="4099" name="Content Placeholder 2"/>
          <p:cNvSpPr>
            <a:spLocks noGrp="1"/>
          </p:cNvSpPr>
          <p:nvPr>
            <p:ph idx="1"/>
          </p:nvPr>
        </p:nvSpPr>
        <p:spPr>
          <a:xfrm>
            <a:off x="685800" y="1371600"/>
            <a:ext cx="7772400" cy="4114800"/>
          </a:xfrm>
        </p:spPr>
        <p:txBody>
          <a:bodyPr>
            <a:normAutofit fontScale="92500" lnSpcReduction="20000"/>
          </a:bodyPr>
          <a:lstStyle/>
          <a:p>
            <a:pPr lvl="2" algn="r">
              <a:buNone/>
            </a:pPr>
            <a:endParaRPr lang="en-US" sz="1200" dirty="0" smtClean="0"/>
          </a:p>
          <a:p>
            <a:pPr marL="342900" lvl="2" indent="-342900"/>
            <a:endParaRPr lang="en-US" dirty="0" smtClean="0"/>
          </a:p>
          <a:p>
            <a:pPr marL="342900" lvl="2" indent="-342900">
              <a:buNone/>
            </a:pPr>
            <a:r>
              <a:rPr lang="en-US" dirty="0" smtClean="0"/>
              <a:t>Dr. A is </a:t>
            </a:r>
            <a:r>
              <a:rPr lang="en-US" b="1" dirty="0" smtClean="0"/>
              <a:t>probably</a:t>
            </a:r>
            <a:r>
              <a:rPr lang="en-US" dirty="0" smtClean="0"/>
              <a:t> a better physician than Dr. B </a:t>
            </a:r>
            <a:r>
              <a:rPr lang="en-US" b="1" dirty="0" smtClean="0"/>
              <a:t>because</a:t>
            </a:r>
            <a:r>
              <a:rPr lang="en-US" dirty="0" smtClean="0"/>
              <a:t> he was rated more highly on “Rate my Doctor” (</a:t>
            </a:r>
            <a:r>
              <a:rPr lang="en-US" b="1" dirty="0" smtClean="0"/>
              <a:t>unless</a:t>
            </a:r>
            <a:r>
              <a:rPr lang="en-US" dirty="0" smtClean="0"/>
              <a:t> some patients were not fair in their remarks about Dr. B) </a:t>
            </a:r>
            <a:r>
              <a:rPr lang="en-US" b="1" dirty="0" smtClean="0"/>
              <a:t>since </a:t>
            </a:r>
            <a:r>
              <a:rPr lang="en-US" dirty="0" smtClean="0"/>
              <a:t>“Rate my Doctor is a good source of information about a doctor’s skills </a:t>
            </a:r>
            <a:r>
              <a:rPr lang="en-US" b="1" dirty="0" smtClean="0"/>
              <a:t>because</a:t>
            </a:r>
            <a:r>
              <a:rPr lang="en-US" dirty="0" smtClean="0"/>
              <a:t> research shows that sites like “Rate my Doctor” provide a reliable reflection of a doctor’s medical and interpersonal skills. </a:t>
            </a:r>
          </a:p>
          <a:p>
            <a:pPr marL="342900" lvl="2" indent="-342900"/>
            <a:endParaRPr lang="en-US" dirty="0" smtClean="0"/>
          </a:p>
          <a:p>
            <a:pPr marL="342900" lvl="2" indent="-342900"/>
            <a:endParaRPr lang="en-US" dirty="0" smtClean="0"/>
          </a:p>
          <a:p>
            <a:pPr marL="342900" lvl="2" indent="-342900">
              <a:buNone/>
            </a:pPr>
            <a:endParaRPr lang="en-US" dirty="0" smtClean="0"/>
          </a:p>
          <a:p>
            <a:pPr marL="342900" lvl="2" indent="-342900">
              <a:buNone/>
            </a:pPr>
            <a:endParaRPr lang="en-US" dirty="0" smtClean="0"/>
          </a:p>
          <a:p>
            <a:pPr marL="342900" lvl="2" indent="-342900">
              <a:buNone/>
            </a:pPr>
            <a:r>
              <a:rPr lang="en-US" sz="1200" dirty="0" smtClean="0"/>
              <a:t>						</a:t>
            </a:r>
          </a:p>
          <a:p>
            <a:pPr marL="342900" lvl="2" indent="-342900">
              <a:buNone/>
            </a:pPr>
            <a:endParaRPr lang="en-US" sz="1200" dirty="0" smtClean="0"/>
          </a:p>
          <a:p>
            <a:pPr marL="342900" lvl="2" indent="-342900">
              <a:buNone/>
            </a:pPr>
            <a:endParaRPr lang="en-US" sz="1200" dirty="0" smtClean="0"/>
          </a:p>
          <a:p>
            <a:pPr marL="342900" lvl="2" indent="-342900">
              <a:buNone/>
            </a:pPr>
            <a:endParaRPr lang="en-US" sz="1200" dirty="0" smtClean="0"/>
          </a:p>
          <a:p>
            <a:pPr marL="342900" lvl="2" indent="-342900">
              <a:buNone/>
            </a:pPr>
            <a:endParaRPr lang="en-US"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34</a:t>
            </a:fld>
            <a:endParaRPr lang="en-US"/>
          </a:p>
        </p:txBody>
      </p:sp>
    </p:spTree>
    <p:extLst>
      <p:ext uri="{BB962C8B-B14F-4D97-AF65-F5344CB8AC3E}">
        <p14:creationId xmlns:p14="http://schemas.microsoft.com/office/powerpoint/2010/main" val="3022488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lgn="l">
              <a:defRPr/>
            </a:pPr>
            <a:r>
              <a:rPr lang="en-US" sz="4000" dirty="0" smtClean="0">
                <a:solidFill>
                  <a:schemeClr val="accent1">
                    <a:lumMod val="50000"/>
                  </a:schemeClr>
                </a:solidFill>
              </a:rPr>
              <a:t>Critical Thinking and Academic Writing Processes</a:t>
            </a:r>
          </a:p>
        </p:txBody>
      </p:sp>
      <p:pic>
        <p:nvPicPr>
          <p:cNvPr id="4100" name="Picture 3" descr="lowerAUcredit.jpg"/>
          <p:cNvPicPr>
            <a:picLocks noChangeAspect="1"/>
          </p:cNvPicPr>
          <p:nvPr/>
        </p:nvPicPr>
        <p:blipFill>
          <a:blip r:embed="rId3" cstate="print"/>
          <a:srcRect/>
          <a:stretch>
            <a:fillRect/>
          </a:stretch>
        </p:blipFill>
        <p:spPr bwMode="auto">
          <a:xfrm>
            <a:off x="0" y="6254750"/>
            <a:ext cx="9144000" cy="1206500"/>
          </a:xfrm>
          <a:prstGeom prst="rect">
            <a:avLst/>
          </a:prstGeom>
          <a:noFill/>
          <a:ln w="9525">
            <a:noFill/>
            <a:miter lim="800000"/>
            <a:headEnd/>
            <a:tailEnd/>
          </a:ln>
        </p:spPr>
      </p:pic>
      <p:graphicFrame>
        <p:nvGraphicFramePr>
          <p:cNvPr id="33" name="Content Placeholder 32"/>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Box 35"/>
          <p:cNvSpPr txBox="1"/>
          <p:nvPr/>
        </p:nvSpPr>
        <p:spPr>
          <a:xfrm>
            <a:off x="0" y="5867400"/>
            <a:ext cx="9144000" cy="400110"/>
          </a:xfrm>
          <a:prstGeom prst="rect">
            <a:avLst/>
          </a:prstGeom>
          <a:noFill/>
        </p:spPr>
        <p:txBody>
          <a:bodyPr wrap="square" rtlCol="0">
            <a:spAutoFit/>
          </a:bodyPr>
          <a:lstStyle/>
          <a:p>
            <a:r>
              <a:rPr lang="en-US" sz="1000" dirty="0" smtClean="0"/>
              <a:t>Adapted from “Critical Thinking Competency Standards: Standards, Principles, Performance Indicators, and Outcomes with a Critical Thinking Master Rubric” by R. Paul and  L. Elder, p. 20-55. Copyright 2005 by Foundation for Critical Thinking.</a:t>
            </a:r>
            <a:endParaRPr lang="en-US" sz="1000" dirty="0"/>
          </a:p>
        </p:txBody>
      </p:sp>
      <p:sp>
        <p:nvSpPr>
          <p:cNvPr id="2" name="Slide Number Placeholder 1"/>
          <p:cNvSpPr>
            <a:spLocks noGrp="1"/>
          </p:cNvSpPr>
          <p:nvPr>
            <p:ph type="sldNum" sz="quarter" idx="12"/>
          </p:nvPr>
        </p:nvSpPr>
        <p:spPr/>
        <p:txBody>
          <a:bodyPr/>
          <a:lstStyle/>
          <a:p>
            <a:fld id="{575112E7-DA02-417D-A1B3-142F47C55B04}" type="slidenum">
              <a:rPr lang="en-US" smtClean="0"/>
              <a:pPr/>
              <a:t>35</a:t>
            </a:fld>
            <a:endParaRPr lang="en-US"/>
          </a:p>
        </p:txBody>
      </p:sp>
    </p:spTree>
    <p:extLst>
      <p:ext uri="{BB962C8B-B14F-4D97-AF65-F5344CB8AC3E}">
        <p14:creationId xmlns:p14="http://schemas.microsoft.com/office/powerpoint/2010/main" val="2835359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The Critical Thinking/Academic Writing Connection</a:t>
            </a:r>
          </a:p>
        </p:txBody>
      </p:sp>
      <p:sp>
        <p:nvSpPr>
          <p:cNvPr id="4099" name="Content Placeholder 2"/>
          <p:cNvSpPr>
            <a:spLocks noGrp="1"/>
          </p:cNvSpPr>
          <p:nvPr>
            <p:ph idx="1"/>
          </p:nvPr>
        </p:nvSpPr>
        <p:spPr>
          <a:xfrm>
            <a:off x="685800" y="1371600"/>
            <a:ext cx="7772400" cy="4114800"/>
          </a:xfrm>
        </p:spPr>
        <p:txBody>
          <a:bodyPr>
            <a:normAutofit/>
          </a:bodyPr>
          <a:lstStyle/>
          <a:p>
            <a:r>
              <a:rPr lang="en-US" sz="2800" dirty="0" smtClean="0"/>
              <a:t>“Although we can think without expressing our ideas, we cannot write well without thinking…[Thinking] provide[s] the substance of composition” </a:t>
            </a:r>
            <a:r>
              <a:rPr lang="en-US" sz="1800" dirty="0" smtClean="0"/>
              <a:t>(Ruggierio,1998, p.233).</a:t>
            </a:r>
            <a:endParaRPr lang="en-US" sz="2800" dirty="0" smtClean="0"/>
          </a:p>
          <a:p>
            <a:r>
              <a:rPr lang="en-US" sz="2800" dirty="0" smtClean="0"/>
              <a:t>Characteristics of substantive composition:</a:t>
            </a:r>
          </a:p>
          <a:p>
            <a:pPr lvl="1"/>
            <a:r>
              <a:rPr lang="en-US" sz="2400" dirty="0" smtClean="0"/>
              <a:t>Unity</a:t>
            </a:r>
          </a:p>
          <a:p>
            <a:pPr lvl="1"/>
            <a:r>
              <a:rPr lang="en-US" sz="2400" dirty="0" smtClean="0"/>
              <a:t>Coherence</a:t>
            </a:r>
          </a:p>
          <a:p>
            <a:pPr lvl="1"/>
            <a:r>
              <a:rPr lang="en-US" sz="2400" dirty="0" smtClean="0"/>
              <a:t>Emphasis</a:t>
            </a:r>
          </a:p>
          <a:p>
            <a:pPr lvl="1"/>
            <a:r>
              <a:rPr lang="en-US" sz="2400" dirty="0" smtClean="0"/>
              <a:t>Development</a:t>
            </a:r>
          </a:p>
          <a:p>
            <a:pPr lvl="1"/>
            <a:endParaRPr lang="en-US" sz="2400" dirty="0" smtClean="0"/>
          </a:p>
          <a:p>
            <a:pPr lvl="1"/>
            <a:endParaRPr lang="en-US" sz="24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36</a:t>
            </a:fld>
            <a:endParaRPr lang="en-US"/>
          </a:p>
        </p:txBody>
      </p:sp>
    </p:spTree>
    <p:extLst>
      <p:ext uri="{BB962C8B-B14F-4D97-AF65-F5344CB8AC3E}">
        <p14:creationId xmlns:p14="http://schemas.microsoft.com/office/powerpoint/2010/main" val="769984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t>Substantive writing through paragraphing </a:t>
            </a:r>
            <a:br>
              <a:rPr lang="en-US" sz="4000" dirty="0" smtClean="0"/>
            </a:br>
            <a:endParaRPr lang="en-US" sz="4000" dirty="0" smtClean="0">
              <a:solidFill>
                <a:schemeClr val="accent1">
                  <a:lumMod val="50000"/>
                </a:schemeClr>
              </a:solidFill>
            </a:endParaRPr>
          </a:p>
        </p:txBody>
      </p:sp>
      <p:sp>
        <p:nvSpPr>
          <p:cNvPr id="6" name="Oval 5"/>
          <p:cNvSpPr/>
          <p:nvPr/>
        </p:nvSpPr>
        <p:spPr>
          <a:xfrm>
            <a:off x="3730925" y="2857500"/>
            <a:ext cx="1682151"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nut 4"/>
          <p:cNvSpPr/>
          <p:nvPr/>
        </p:nvSpPr>
        <p:spPr>
          <a:xfrm>
            <a:off x="1600200" y="1562100"/>
            <a:ext cx="5943600" cy="3733800"/>
          </a:xfrm>
          <a:prstGeom prst="donut">
            <a:avLst>
              <a:gd name="adj" fmla="val 16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99" name="Content Placeholder 2"/>
          <p:cNvSpPr>
            <a:spLocks noGrp="1"/>
          </p:cNvSpPr>
          <p:nvPr>
            <p:ph idx="1"/>
          </p:nvPr>
        </p:nvSpPr>
        <p:spPr>
          <a:xfrm>
            <a:off x="685800" y="1371600"/>
            <a:ext cx="7772400" cy="4343400"/>
          </a:xfrm>
        </p:spPr>
        <p:txBody>
          <a:bodyPr anchor="b">
            <a:normAutofit/>
          </a:bodyPr>
          <a:lstStyle/>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lgn="r">
              <a:buNone/>
            </a:pPr>
            <a:r>
              <a:rPr lang="en-US" sz="800" dirty="0" smtClean="0"/>
              <a:t>Adapted from “How to</a:t>
            </a:r>
            <a:r>
              <a:rPr lang="en-US" sz="1400" dirty="0" smtClean="0"/>
              <a:t> </a:t>
            </a:r>
            <a:r>
              <a:rPr lang="en-US" sz="800" dirty="0" smtClean="0"/>
              <a:t>Write a Paragraph: The Art of Substantive Writing” by R. Paul and L. Elder. Copyright 2003 by Foundation for Critical Thinking </a:t>
            </a:r>
            <a:endParaRPr lang="en-US" sz="1400" dirty="0" smtClean="0"/>
          </a:p>
        </p:txBody>
      </p:sp>
      <p:sp>
        <p:nvSpPr>
          <p:cNvPr id="16" name="Right Arrow 15"/>
          <p:cNvSpPr/>
          <p:nvPr/>
        </p:nvSpPr>
        <p:spPr>
          <a:xfrm rot="10800000">
            <a:off x="5410200" y="3200400"/>
            <a:ext cx="1905000" cy="304800"/>
          </a:xfrm>
          <a:prstGeom prst="rightArrow">
            <a:avLst/>
          </a:prstGeom>
          <a:solidFill>
            <a:srgbClr val="50BC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752600" y="3200400"/>
            <a:ext cx="1981200" cy="304800"/>
          </a:xfrm>
          <a:prstGeom prst="rightArrow">
            <a:avLst/>
          </a:prstGeom>
          <a:solidFill>
            <a:srgbClr val="50BC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75112E7-DA02-417D-A1B3-142F47C55B04}" type="slidenum">
              <a:rPr lang="en-US" smtClean="0"/>
              <a:pPr/>
              <a:t>37</a:t>
            </a:fld>
            <a:endParaRPr lang="en-US" dirty="0"/>
          </a:p>
        </p:txBody>
      </p:sp>
      <p:sp>
        <p:nvSpPr>
          <p:cNvPr id="18" name="TextBox 17"/>
          <p:cNvSpPr txBox="1"/>
          <p:nvPr/>
        </p:nvSpPr>
        <p:spPr>
          <a:xfrm>
            <a:off x="3886200" y="3124200"/>
            <a:ext cx="1447800" cy="584775"/>
          </a:xfrm>
          <a:prstGeom prst="rect">
            <a:avLst/>
          </a:prstGeom>
          <a:noFill/>
        </p:spPr>
        <p:txBody>
          <a:bodyPr wrap="square" rtlCol="0">
            <a:spAutoFit/>
          </a:bodyPr>
          <a:lstStyle/>
          <a:p>
            <a:pPr algn="ctr"/>
            <a:r>
              <a:rPr lang="en-US" sz="1600" b="1" i="1" dirty="0" smtClean="0"/>
              <a:t>Point about the thesis</a:t>
            </a:r>
            <a:endParaRPr lang="en-US" sz="1600" b="1" i="1" dirty="0"/>
          </a:p>
        </p:txBody>
      </p:sp>
      <p:sp>
        <p:nvSpPr>
          <p:cNvPr id="19" name="TextBox 18"/>
          <p:cNvSpPr txBox="1"/>
          <p:nvPr/>
        </p:nvSpPr>
        <p:spPr>
          <a:xfrm>
            <a:off x="3733800" y="2286000"/>
            <a:ext cx="1752600" cy="584775"/>
          </a:xfrm>
          <a:prstGeom prst="rect">
            <a:avLst/>
          </a:prstGeom>
          <a:noFill/>
        </p:spPr>
        <p:txBody>
          <a:bodyPr wrap="square" rtlCol="0">
            <a:spAutoFit/>
          </a:bodyPr>
          <a:lstStyle/>
          <a:p>
            <a:pPr algn="ctr"/>
            <a:r>
              <a:rPr lang="en-US" sz="1600" b="1" i="1" dirty="0" smtClean="0"/>
              <a:t>Supporting evidence, ideas</a:t>
            </a:r>
            <a:endParaRPr lang="en-US" sz="1600" b="1" i="1" dirty="0"/>
          </a:p>
        </p:txBody>
      </p:sp>
      <p:sp>
        <p:nvSpPr>
          <p:cNvPr id="21" name="TextBox 20"/>
          <p:cNvSpPr txBox="1"/>
          <p:nvPr/>
        </p:nvSpPr>
        <p:spPr>
          <a:xfrm>
            <a:off x="3771900" y="1676400"/>
            <a:ext cx="1676400" cy="338554"/>
          </a:xfrm>
          <a:prstGeom prst="rect">
            <a:avLst/>
          </a:prstGeom>
          <a:noFill/>
        </p:spPr>
        <p:txBody>
          <a:bodyPr wrap="square" rtlCol="0">
            <a:spAutoFit/>
          </a:bodyPr>
          <a:lstStyle/>
          <a:p>
            <a:pPr algn="ctr"/>
            <a:r>
              <a:rPr lang="en-US" sz="1600" b="1" i="1" dirty="0" smtClean="0"/>
              <a:t>Topic (sentence)</a:t>
            </a:r>
            <a:endParaRPr lang="en-US" sz="1600" b="1" i="1" dirty="0"/>
          </a:p>
        </p:txBody>
      </p:sp>
    </p:spTree>
    <p:extLst>
      <p:ext uri="{BB962C8B-B14F-4D97-AF65-F5344CB8AC3E}">
        <p14:creationId xmlns:p14="http://schemas.microsoft.com/office/powerpoint/2010/main" val="769984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a:bodyPr>
          <a:lstStyle/>
          <a:p>
            <a:pPr algn="l">
              <a:defRPr/>
            </a:pPr>
            <a:r>
              <a:rPr lang="en-US" sz="4000" dirty="0" smtClean="0">
                <a:solidFill>
                  <a:schemeClr val="accent1">
                    <a:lumMod val="50000"/>
                  </a:schemeClr>
                </a:solidFill>
              </a:rPr>
              <a:t>Example of a substantive paragraph</a:t>
            </a:r>
          </a:p>
        </p:txBody>
      </p:sp>
      <p:sp>
        <p:nvSpPr>
          <p:cNvPr id="4099" name="Content Placeholder 2"/>
          <p:cNvSpPr>
            <a:spLocks noGrp="1"/>
          </p:cNvSpPr>
          <p:nvPr>
            <p:ph idx="1"/>
          </p:nvPr>
        </p:nvSpPr>
        <p:spPr>
          <a:xfrm>
            <a:off x="685800" y="1371600"/>
            <a:ext cx="7772400" cy="4114800"/>
          </a:xfrm>
        </p:spPr>
        <p:txBody>
          <a:bodyPr>
            <a:normAutofit fontScale="77500" lnSpcReduction="20000"/>
          </a:bodyPr>
          <a:lstStyle/>
          <a:p>
            <a:pPr marL="0" indent="0">
              <a:buNone/>
            </a:pPr>
            <a:r>
              <a:rPr lang="en-US" sz="2800" dirty="0" smtClean="0"/>
              <a:t>Although these sites  may give some indication of a doctor’s interpersonal skills, research indicates that they do not supply reliable information about a doctor’s medical skills and may actively harm existing doctor-patient relationships.</a:t>
            </a:r>
          </a:p>
          <a:p>
            <a:pPr marL="0" indent="0">
              <a:buNone/>
            </a:pPr>
            <a:endParaRPr lang="en-US" sz="2800" dirty="0" smtClean="0"/>
          </a:p>
          <a:p>
            <a:pPr marL="0" indent="0">
              <a:buNone/>
            </a:pPr>
            <a:r>
              <a:rPr lang="en-US" sz="3000" dirty="0" smtClean="0">
                <a:solidFill>
                  <a:srgbClr val="FF0000"/>
                </a:solidFill>
              </a:rPr>
              <a:t>	Not only are the comments on sites like “Rate my Doctor” questionable, some research shows that they could damage the doctor-patient relationship</a:t>
            </a:r>
            <a:r>
              <a:rPr lang="en-US" sz="3000" dirty="0" smtClean="0"/>
              <a:t>. </a:t>
            </a:r>
            <a:r>
              <a:rPr lang="en-US" sz="3000" dirty="0" smtClean="0">
                <a:solidFill>
                  <a:schemeClr val="accent1">
                    <a:lumMod val="60000"/>
                    <a:lumOff val="40000"/>
                  </a:schemeClr>
                </a:solidFill>
              </a:rPr>
              <a:t>For example, Smith (2011) , in a survey of 300 Canadian physicians concluded…In addition, Brown (2012) demonstrated</a:t>
            </a:r>
            <a:r>
              <a:rPr lang="en-US" sz="3000" dirty="0" smtClean="0">
                <a:solidFill>
                  <a:schemeClr val="tx2">
                    <a:lumMod val="60000"/>
                    <a:lumOff val="40000"/>
                  </a:schemeClr>
                </a:solidFill>
              </a:rPr>
              <a:t>… </a:t>
            </a:r>
            <a:r>
              <a:rPr lang="en-US" sz="3000" dirty="0" smtClean="0">
                <a:solidFill>
                  <a:srgbClr val="0AA2A6"/>
                </a:solidFill>
              </a:rPr>
              <a:t>This research suggests that if a patient has an existing, good relationship with a doctor,  sites like “Rate my Doctor” can lead to mistrust of the physician and noncompliance with treatments.</a:t>
            </a:r>
            <a:endParaRPr lang="en-US" sz="3000" dirty="0" smtClean="0">
              <a:solidFill>
                <a:srgbClr val="00B050"/>
              </a:solidFill>
            </a:endParaRP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38</a:t>
            </a:fld>
            <a:endParaRPr lang="en-US"/>
          </a:p>
        </p:txBody>
      </p:sp>
    </p:spTree>
    <p:extLst>
      <p:ext uri="{BB962C8B-B14F-4D97-AF65-F5344CB8AC3E}">
        <p14:creationId xmlns:p14="http://schemas.microsoft.com/office/powerpoint/2010/main" val="3653462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a:bodyPr>
          <a:lstStyle/>
          <a:p>
            <a:pPr algn="l">
              <a:defRPr/>
            </a:pPr>
            <a:r>
              <a:rPr lang="en-US" sz="4000" dirty="0" smtClean="0">
                <a:solidFill>
                  <a:schemeClr val="accent1">
                    <a:lumMod val="50000"/>
                  </a:schemeClr>
                </a:solidFill>
              </a:rPr>
              <a:t>Outlining</a:t>
            </a:r>
          </a:p>
        </p:txBody>
      </p:sp>
      <p:sp>
        <p:nvSpPr>
          <p:cNvPr id="4099" name="Content Placeholder 2"/>
          <p:cNvSpPr>
            <a:spLocks noGrp="1"/>
          </p:cNvSpPr>
          <p:nvPr>
            <p:ph idx="1"/>
          </p:nvPr>
        </p:nvSpPr>
        <p:spPr>
          <a:xfrm>
            <a:off x="685800" y="1295400"/>
            <a:ext cx="7772400" cy="4114800"/>
          </a:xfrm>
        </p:spPr>
        <p:txBody>
          <a:bodyPr>
            <a:normAutofit/>
          </a:bodyPr>
          <a:lstStyle/>
          <a:p>
            <a:pPr marL="0" indent="0" eaLnBrk="1" hangingPunct="1">
              <a:buNone/>
            </a:pPr>
            <a:r>
              <a:rPr lang="en-US" sz="3000" dirty="0" smtClean="0"/>
              <a:t> </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39</a:t>
            </a:fld>
            <a:endParaRPr lang="en-US"/>
          </a:p>
        </p:txBody>
      </p:sp>
      <p:sp>
        <p:nvSpPr>
          <p:cNvPr id="7" name="Rectangle 6"/>
          <p:cNvSpPr/>
          <p:nvPr/>
        </p:nvSpPr>
        <p:spPr>
          <a:xfrm>
            <a:off x="533400" y="1295400"/>
            <a:ext cx="8077200" cy="4801314"/>
          </a:xfrm>
          <a:prstGeom prst="rect">
            <a:avLst/>
          </a:prstGeom>
        </p:spPr>
        <p:txBody>
          <a:bodyPr wrap="square">
            <a:spAutoFit/>
          </a:bodyPr>
          <a:lstStyle/>
          <a:p>
            <a:r>
              <a:rPr lang="en-US" dirty="0" smtClean="0"/>
              <a:t>Conclusion/Thesis: Sites such as “Rate My Doctor”  do not supply reliable information about a doctor’s medical skills and may actively harm existing doctor-patient relationships, although they may give some indication of a doctor’s interpersonal skills.” </a:t>
            </a:r>
          </a:p>
          <a:p>
            <a:r>
              <a:rPr lang="en-US" dirty="0" smtClean="0"/>
              <a:t>Intro </a:t>
            </a:r>
          </a:p>
          <a:p>
            <a:r>
              <a:rPr lang="en-US" dirty="0" smtClean="0"/>
              <a:t>Section 1-Why these sites do not supply reliable information</a:t>
            </a:r>
          </a:p>
          <a:p>
            <a:r>
              <a:rPr lang="en-US" dirty="0" smtClean="0"/>
              <a:t>	PARA 1a-They are not reliable because of commentators’ lack of medical 	knowledge</a:t>
            </a:r>
          </a:p>
          <a:p>
            <a:r>
              <a:rPr lang="en-US" dirty="0" smtClean="0"/>
              <a:t>	PARA 1b- They are not reliable because…</a:t>
            </a:r>
          </a:p>
          <a:p>
            <a:r>
              <a:rPr lang="en-US" dirty="0" smtClean="0"/>
              <a:t>Section 2-How they actively harm existing doctor-patient relationships</a:t>
            </a:r>
          </a:p>
          <a:p>
            <a:r>
              <a:rPr lang="en-US" dirty="0" smtClean="0"/>
              <a:t>	PARA 2a- </a:t>
            </a:r>
            <a:r>
              <a:rPr lang="en-US" dirty="0" smtClean="0">
                <a:solidFill>
                  <a:srgbClr val="FF0000"/>
                </a:solidFill>
              </a:rPr>
              <a:t>SAMPLE PARAGRAPH</a:t>
            </a:r>
          </a:p>
          <a:p>
            <a:r>
              <a:rPr lang="en-US" dirty="0" smtClean="0"/>
              <a:t>	PARA 2b- These sites can lead to non-compliance with treatment…</a:t>
            </a:r>
          </a:p>
          <a:p>
            <a:r>
              <a:rPr lang="en-US" dirty="0" smtClean="0"/>
              <a:t>Section 3-Why  and how the sites give indication of doctors’ interpersonal skills</a:t>
            </a:r>
          </a:p>
          <a:p>
            <a:r>
              <a:rPr lang="en-US" dirty="0" smtClean="0"/>
              <a:t>	PARA 3a-Why</a:t>
            </a:r>
          </a:p>
          <a:p>
            <a:r>
              <a:rPr lang="en-US" dirty="0" smtClean="0"/>
              <a:t>	PARA 3b-How</a:t>
            </a:r>
          </a:p>
          <a:p>
            <a:r>
              <a:rPr lang="en-US" dirty="0" smtClean="0"/>
              <a:t>Conclusion</a:t>
            </a:r>
          </a:p>
          <a:p>
            <a:endParaRPr lang="en-US" dirty="0" smtClean="0"/>
          </a:p>
        </p:txBody>
      </p:sp>
    </p:spTree>
    <p:extLst>
      <p:ext uri="{BB962C8B-B14F-4D97-AF65-F5344CB8AC3E}">
        <p14:creationId xmlns:p14="http://schemas.microsoft.com/office/powerpoint/2010/main" val="3653462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eaLnBrk="1" hangingPunct="1">
              <a:defRPr/>
            </a:pPr>
            <a:r>
              <a:rPr lang="en-US" sz="4000" dirty="0" smtClean="0">
                <a:solidFill>
                  <a:schemeClr val="accent1">
                    <a:lumMod val="50000"/>
                  </a:schemeClr>
                </a:solidFill>
              </a:rPr>
              <a:t>Learning Outcomes</a:t>
            </a:r>
          </a:p>
        </p:txBody>
      </p:sp>
      <p:sp>
        <p:nvSpPr>
          <p:cNvPr id="4099" name="Content Placeholder 2"/>
          <p:cNvSpPr>
            <a:spLocks noGrp="1"/>
          </p:cNvSpPr>
          <p:nvPr>
            <p:ph idx="1"/>
          </p:nvPr>
        </p:nvSpPr>
        <p:spPr>
          <a:xfrm>
            <a:off x="685800" y="1371600"/>
            <a:ext cx="7772400" cy="4114800"/>
          </a:xfrm>
        </p:spPr>
        <p:txBody>
          <a:bodyPr/>
          <a:lstStyle/>
          <a:p>
            <a:r>
              <a:rPr lang="en-US" sz="2400" dirty="0" smtClean="0"/>
              <a:t>Raised awareness on multiple perspectives on critical thinking</a:t>
            </a:r>
          </a:p>
          <a:p>
            <a:r>
              <a:rPr lang="en-US" sz="2400" dirty="0"/>
              <a:t>Reflected on strategies to facilitate the use of critical thinking skills for assignments</a:t>
            </a:r>
          </a:p>
          <a:p>
            <a:endParaRPr lang="en-US" sz="2400" dirty="0"/>
          </a:p>
          <a:p>
            <a:endParaRPr lang="en-US" sz="2400" dirty="0" smtClean="0"/>
          </a:p>
          <a:p>
            <a:endParaRPr lang="en-US" sz="2400" dirty="0"/>
          </a:p>
          <a:p>
            <a:endParaRPr lang="en-US" sz="2400" dirty="0"/>
          </a:p>
          <a:p>
            <a:pPr marL="0" indent="0">
              <a:buNone/>
            </a:pPr>
            <a:endParaRPr lang="en-US" sz="2400" dirty="0" smtClean="0"/>
          </a:p>
          <a:p>
            <a:pPr marL="0" indent="0">
              <a:buNone/>
            </a:pPr>
            <a:endParaRPr lang="en-US" sz="24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4</a:t>
            </a:fld>
            <a:endParaRPr lang="en-US"/>
          </a:p>
        </p:txBody>
      </p:sp>
    </p:spTree>
    <p:extLst>
      <p:ext uri="{BB962C8B-B14F-4D97-AF65-F5344CB8AC3E}">
        <p14:creationId xmlns:p14="http://schemas.microsoft.com/office/powerpoint/2010/main" val="2807404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Principles for learning CT through writing</a:t>
            </a:r>
          </a:p>
        </p:txBody>
      </p:sp>
      <p:sp>
        <p:nvSpPr>
          <p:cNvPr id="4099" name="Content Placeholder 2"/>
          <p:cNvSpPr>
            <a:spLocks noGrp="1"/>
          </p:cNvSpPr>
          <p:nvPr>
            <p:ph idx="1"/>
          </p:nvPr>
        </p:nvSpPr>
        <p:spPr>
          <a:xfrm>
            <a:off x="685800" y="1371600"/>
            <a:ext cx="7772400" cy="4114800"/>
          </a:xfrm>
        </p:spPr>
        <p:txBody>
          <a:bodyPr>
            <a:normAutofit fontScale="85000" lnSpcReduction="10000"/>
          </a:bodyPr>
          <a:lstStyle/>
          <a:p>
            <a:r>
              <a:rPr lang="en-US" sz="2800" dirty="0"/>
              <a:t>CT feeds well structured, developed, logical writing and vice versa.</a:t>
            </a:r>
          </a:p>
          <a:p>
            <a:r>
              <a:rPr lang="en-US" sz="2800" dirty="0"/>
              <a:t>Sharpening the focus and organization of a piece of writing helps to sharpen critical thinking on a topic.</a:t>
            </a:r>
          </a:p>
          <a:p>
            <a:r>
              <a:rPr lang="en-US" sz="2800" dirty="0"/>
              <a:t>“Writing to </a:t>
            </a:r>
            <a:r>
              <a:rPr lang="en-US" sz="2800" dirty="0" smtClean="0"/>
              <a:t>think” and “thinking to write” i.e</a:t>
            </a:r>
            <a:r>
              <a:rPr lang="en-US" sz="2800" dirty="0"/>
              <a:t>., focusing on paper’s </a:t>
            </a:r>
            <a:r>
              <a:rPr lang="en-US" sz="2800" dirty="0" smtClean="0"/>
              <a:t>thesis/conclusion, </a:t>
            </a:r>
            <a:r>
              <a:rPr lang="en-US" sz="2800" dirty="0"/>
              <a:t>development, organization and the quality of the argument </a:t>
            </a:r>
            <a:r>
              <a:rPr lang="en-US" sz="2800" dirty="0" smtClean="0"/>
              <a:t>are mutually supportive skills.</a:t>
            </a:r>
            <a:endParaRPr lang="en-US" sz="2800" dirty="0"/>
          </a:p>
          <a:p>
            <a:r>
              <a:rPr lang="en-US" sz="2800" dirty="0"/>
              <a:t>The development of thinking is evident in the drafting process of a piece of writing.</a:t>
            </a:r>
          </a:p>
          <a:p>
            <a:r>
              <a:rPr lang="en-US" sz="2800" dirty="0"/>
              <a:t>Writing is a way of engaging in critical dialogue with </a:t>
            </a:r>
            <a:r>
              <a:rPr lang="en-US" sz="2800" dirty="0" smtClean="0"/>
              <a:t>oneself and one’s audience.</a:t>
            </a:r>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40</a:t>
            </a:fld>
            <a:endParaRPr lang="en-US"/>
          </a:p>
        </p:txBody>
      </p:sp>
    </p:spTree>
    <p:extLst>
      <p:ext uri="{BB962C8B-B14F-4D97-AF65-F5344CB8AC3E}">
        <p14:creationId xmlns:p14="http://schemas.microsoft.com/office/powerpoint/2010/main" val="2012368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Checks  for demonstrating CT through writing</a:t>
            </a:r>
          </a:p>
        </p:txBody>
      </p:sp>
      <p:sp>
        <p:nvSpPr>
          <p:cNvPr id="4099" name="Content Placeholder 2"/>
          <p:cNvSpPr>
            <a:spLocks noGrp="1"/>
          </p:cNvSpPr>
          <p:nvPr>
            <p:ph idx="1"/>
          </p:nvPr>
        </p:nvSpPr>
        <p:spPr>
          <a:xfrm>
            <a:off x="685800" y="1371600"/>
            <a:ext cx="7772400" cy="4114800"/>
          </a:xfrm>
        </p:spPr>
        <p:txBody>
          <a:bodyPr>
            <a:normAutofit fontScale="70000" lnSpcReduction="20000"/>
          </a:bodyPr>
          <a:lstStyle/>
          <a:p>
            <a:r>
              <a:rPr lang="en-US" sz="3000" dirty="0" smtClean="0"/>
              <a:t>Have you used your drafting process to think through to your conclusion systematically, using a system and set of criteria that are appropriate to the discipline and the assignment or writing occasion?</a:t>
            </a:r>
          </a:p>
          <a:p>
            <a:r>
              <a:rPr lang="en-US" sz="3000" dirty="0" smtClean="0"/>
              <a:t>Have you done multiple drafts, keeping in mind that  remember there is no good writing, only rewriting?</a:t>
            </a:r>
          </a:p>
          <a:p>
            <a:r>
              <a:rPr lang="en-US" sz="3000" dirty="0" smtClean="0"/>
              <a:t>Have you planned enough time for your thinking, reflection, and drafting? </a:t>
            </a:r>
          </a:p>
          <a:p>
            <a:r>
              <a:rPr lang="en-US" sz="3000" dirty="0" smtClean="0"/>
              <a:t>Have you maintained coherence, unity, development and proper emphasis in your paragraphs and in your sections?</a:t>
            </a:r>
          </a:p>
          <a:p>
            <a:r>
              <a:rPr lang="en-US" sz="3000" dirty="0" smtClean="0"/>
              <a:t>Have you used an outline (or some kind of prewriting) to check the connections between the sections and your conclusion?</a:t>
            </a:r>
          </a:p>
          <a:p>
            <a:r>
              <a:rPr lang="en-US" sz="3000" dirty="0" smtClean="0"/>
              <a:t>Do  your paragraphs and sections lead your readers closer and closer to your conclusions? </a:t>
            </a:r>
          </a:p>
          <a:p>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41</a:t>
            </a:fld>
            <a:endParaRPr lang="en-US"/>
          </a:p>
        </p:txBody>
      </p:sp>
    </p:spTree>
    <p:extLst>
      <p:ext uri="{BB962C8B-B14F-4D97-AF65-F5344CB8AC3E}">
        <p14:creationId xmlns:p14="http://schemas.microsoft.com/office/powerpoint/2010/main" val="2012368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Tips for visual organization of your work</a:t>
            </a:r>
          </a:p>
        </p:txBody>
      </p:sp>
      <p:sp>
        <p:nvSpPr>
          <p:cNvPr id="4099" name="Content Placeholder 2"/>
          <p:cNvSpPr>
            <a:spLocks noGrp="1"/>
          </p:cNvSpPr>
          <p:nvPr>
            <p:ph idx="1"/>
          </p:nvPr>
        </p:nvSpPr>
        <p:spPr>
          <a:xfrm>
            <a:off x="0" y="1371600"/>
            <a:ext cx="9144000" cy="4279900"/>
          </a:xfrm>
        </p:spPr>
        <p:txBody>
          <a:bodyPr>
            <a:normAutofit/>
          </a:bodyPr>
          <a:lstStyle/>
          <a:p>
            <a:pPr eaLnBrk="1" hangingPunct="1"/>
            <a:r>
              <a:rPr lang="en-US" sz="3000" dirty="0" smtClean="0"/>
              <a:t>Use of visual analytical tools to express your ideas:</a:t>
            </a:r>
          </a:p>
          <a:p>
            <a:pPr eaLnBrk="1" hangingPunct="1"/>
            <a:endParaRPr lang="en-US" sz="3000" dirty="0" smtClean="0"/>
          </a:p>
          <a:p>
            <a:pPr lvl="1"/>
            <a:r>
              <a:rPr lang="en-US" sz="2600" dirty="0" smtClean="0"/>
              <a:t>Concept maps</a:t>
            </a:r>
          </a:p>
          <a:p>
            <a:pPr lvl="1"/>
            <a:r>
              <a:rPr lang="en-US" sz="2600" dirty="0" smtClean="0"/>
              <a:t>Charts</a:t>
            </a:r>
          </a:p>
          <a:p>
            <a:pPr lvl="1"/>
            <a:r>
              <a:rPr lang="en-US" sz="2600" dirty="0" smtClean="0"/>
              <a:t> Thematic matrices </a:t>
            </a:r>
          </a:p>
          <a:p>
            <a:pPr lvl="1"/>
            <a:r>
              <a:rPr lang="en-US" sz="2600" dirty="0" smtClean="0"/>
              <a:t>Tables </a:t>
            </a:r>
          </a:p>
          <a:p>
            <a:pPr lvl="1"/>
            <a:r>
              <a:rPr lang="en-US" sz="2600" dirty="0" smtClean="0"/>
              <a:t>Figures</a:t>
            </a:r>
          </a:p>
          <a:p>
            <a:pPr lvl="1"/>
            <a:r>
              <a:rPr lang="en-US" sz="2600" dirty="0" smtClean="0"/>
              <a:t>Etc.</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42</a:t>
            </a:fld>
            <a:endParaRPr lang="en-US">
              <a:solidFill>
                <a:prstClr val="black">
                  <a:tint val="75000"/>
                </a:prstClr>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2165" y="2209800"/>
            <a:ext cx="435323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856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85800" y="1371600"/>
            <a:ext cx="7772400" cy="4114800"/>
          </a:xfrm>
        </p:spPr>
        <p:txBody>
          <a:bodyPr>
            <a:normAutofit/>
          </a:bodyPr>
          <a:lstStyle/>
          <a:p>
            <a:r>
              <a:rPr lang="en-US" sz="3000" dirty="0" smtClean="0"/>
              <a:t> </a:t>
            </a:r>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43</a:t>
            </a:fld>
            <a:endParaRPr lang="en-US">
              <a:solidFill>
                <a:prstClr val="black">
                  <a:tint val="75000"/>
                </a:prstClr>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7200"/>
            <a:ext cx="9144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284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006" y="0"/>
            <a:ext cx="7772400" cy="1143000"/>
          </a:xfrm>
        </p:spPr>
        <p:txBody>
          <a:bodyPr>
            <a:normAutofit/>
          </a:bodyPr>
          <a:lstStyle/>
          <a:p>
            <a:pPr algn="l">
              <a:defRPr/>
            </a:pPr>
            <a:r>
              <a:rPr lang="en-US" sz="4000" dirty="0" smtClean="0">
                <a:solidFill>
                  <a:schemeClr val="accent1">
                    <a:lumMod val="50000"/>
                  </a:schemeClr>
                </a:solidFill>
              </a:rPr>
              <a:t>Stages of Teacher Development</a:t>
            </a:r>
          </a:p>
        </p:txBody>
      </p:sp>
      <p:sp>
        <p:nvSpPr>
          <p:cNvPr id="4099" name="Content Placeholder 2"/>
          <p:cNvSpPr>
            <a:spLocks noGrp="1"/>
          </p:cNvSpPr>
          <p:nvPr>
            <p:ph idx="1"/>
          </p:nvPr>
        </p:nvSpPr>
        <p:spPr>
          <a:xfrm>
            <a:off x="457200" y="1295400"/>
            <a:ext cx="7772400" cy="4114800"/>
          </a:xfrm>
        </p:spPr>
        <p:txBody>
          <a:bodyPr>
            <a:normAutofit/>
          </a:bodyPr>
          <a:lstStyle/>
          <a:p>
            <a:pPr marL="0" indent="0">
              <a:buNone/>
            </a:pPr>
            <a:endParaRPr lang="en-US" sz="3000"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44</a:t>
            </a:fld>
            <a:endParaRPr lang="en-US">
              <a:solidFill>
                <a:prstClr val="black">
                  <a:tint val="75000"/>
                </a:prstClr>
              </a:solidFill>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80454"/>
            <a:ext cx="9144000" cy="567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57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85800" y="1371600"/>
            <a:ext cx="7772400" cy="4114800"/>
          </a:xfrm>
        </p:spPr>
        <p:txBody>
          <a:bodyPr>
            <a:normAutofit/>
          </a:bodyPr>
          <a:lstStyle/>
          <a:p>
            <a:endParaRPr lang="en-US" sz="3000"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45</a:t>
            </a:fld>
            <a:endParaRPr lang="en-US">
              <a:solidFill>
                <a:prstClr val="black">
                  <a:tint val="75000"/>
                </a:prstClr>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790"/>
            <a:ext cx="7478578" cy="534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651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914400" y="1371600"/>
            <a:ext cx="7772400" cy="5181600"/>
          </a:xfrm>
        </p:spPr>
        <p:txBody>
          <a:bodyPr>
            <a:normAutofit/>
          </a:bodyPr>
          <a:lstStyle/>
          <a:p>
            <a:pPr marL="0" indent="0">
              <a:buNone/>
            </a:pPr>
            <a:endParaRPr lang="en-US" sz="2600" dirty="0"/>
          </a:p>
          <a:p>
            <a:pPr marL="0" indent="0" eaLnBrk="1" hangingPunct="1">
              <a:buNone/>
            </a:pPr>
            <a:endParaRPr lang="en-US" sz="3000" dirty="0" smtClean="0"/>
          </a:p>
          <a:p>
            <a:pPr eaLnBrk="1" hangingPunct="1"/>
            <a:endParaRPr lang="en-US" sz="3000" dirty="0" smtClean="0"/>
          </a:p>
        </p:txBody>
      </p:sp>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46</a:t>
            </a:fld>
            <a:endParaRPr lang="en-US" dirty="0">
              <a:solidFill>
                <a:prstClr val="black">
                  <a:tint val="75000"/>
                </a:prstClr>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4416"/>
            <a:ext cx="91440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197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04800" y="914400"/>
            <a:ext cx="7772400" cy="4114800"/>
          </a:xfrm>
        </p:spPr>
        <p:txBody>
          <a:bodyPr>
            <a:normAutofit/>
          </a:bodyPr>
          <a:lstStyle/>
          <a:p>
            <a:endParaRPr lang="en-US" sz="3000" dirty="0" smtClean="0"/>
          </a:p>
          <a:p>
            <a:pPr eaLnBrk="1" hangingPunct="1"/>
            <a:endParaRPr lang="en-US" sz="3000" dirty="0" smtClean="0"/>
          </a:p>
        </p:txBody>
      </p:sp>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47</a:t>
            </a:fld>
            <a:endParaRPr lang="en-US">
              <a:solidFill>
                <a:prstClr val="black">
                  <a:tint val="75000"/>
                </a:prstClr>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3" y="-3875"/>
            <a:ext cx="6373678" cy="675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215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85800" y="1371600"/>
            <a:ext cx="7772400" cy="4114800"/>
          </a:xfrm>
        </p:spPr>
        <p:txBody>
          <a:bodyPr>
            <a:normAutofit/>
          </a:bodyPr>
          <a:lstStyle/>
          <a:p>
            <a:pPr eaLnBrk="1" hangingPunct="1"/>
            <a:endParaRPr lang="en-US" sz="3000" dirty="0" smtClean="0"/>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48</a:t>
            </a:fld>
            <a:endParaRPr lang="en-US">
              <a:solidFill>
                <a:prstClr val="black">
                  <a:tint val="75000"/>
                </a:prstClr>
              </a:solidFill>
            </a:endParaRPr>
          </a:p>
        </p:txBody>
      </p:sp>
      <p:pic>
        <p:nvPicPr>
          <p:cNvPr id="3" name="Picture 2" descr="Visualization tool | Virtual Tool Cupboard | e-lab - Mozilla Firef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651500"/>
          </a:xfrm>
          <a:prstGeom prst="rect">
            <a:avLst/>
          </a:prstGeom>
        </p:spPr>
      </p:pic>
    </p:spTree>
    <p:extLst>
      <p:ext uri="{BB962C8B-B14F-4D97-AF65-F5344CB8AC3E}">
        <p14:creationId xmlns:p14="http://schemas.microsoft.com/office/powerpoint/2010/main" val="2863798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Interactive Infographics</a:t>
            </a:r>
            <a:endParaRPr lang="en-US" dirty="0"/>
          </a:p>
        </p:txBody>
      </p:sp>
      <p:sp>
        <p:nvSpPr>
          <p:cNvPr id="4" name="Slide Number Placeholder 3"/>
          <p:cNvSpPr>
            <a:spLocks noGrp="1"/>
          </p:cNvSpPr>
          <p:nvPr>
            <p:ph type="sldNum" sz="quarter" idx="12"/>
          </p:nvPr>
        </p:nvSpPr>
        <p:spPr/>
        <p:txBody>
          <a:bodyPr/>
          <a:lstStyle/>
          <a:p>
            <a:fld id="{575112E7-DA02-417D-A1B3-142F47C55B04}" type="slidenum">
              <a:rPr lang="en-US" smtClean="0"/>
              <a:pPr/>
              <a:t>49</a:t>
            </a:fld>
            <a:endParaRPr lang="en-US"/>
          </a:p>
        </p:txBody>
      </p:sp>
      <p:pic>
        <p:nvPicPr>
          <p:cNvPr id="7" name="Content Placeholder 6" descr="Create infographics &amp; online charts | infogr.am - Mozilla Firefox"/>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600200"/>
            <a:ext cx="8610599" cy="4724400"/>
          </a:xfrm>
          <a:prstGeom prst="rect">
            <a:avLst/>
          </a:prstGeom>
          <a:ln>
            <a:noFill/>
          </a:ln>
          <a:effectLst>
            <a:softEdge rad="112500"/>
          </a:effectLst>
        </p:spPr>
      </p:pic>
    </p:spTree>
    <p:extLst>
      <p:ext uri="{BB962C8B-B14F-4D97-AF65-F5344CB8AC3E}">
        <p14:creationId xmlns:p14="http://schemas.microsoft.com/office/powerpoint/2010/main" val="66591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eaLnBrk="1" hangingPunct="1">
              <a:defRPr/>
            </a:pPr>
            <a:r>
              <a:rPr lang="en-US" sz="4000" dirty="0" smtClean="0">
                <a:solidFill>
                  <a:schemeClr val="accent1">
                    <a:lumMod val="50000"/>
                  </a:schemeClr>
                </a:solidFill>
              </a:rPr>
              <a:t>Your perspective…</a:t>
            </a:r>
          </a:p>
        </p:txBody>
      </p:sp>
      <p:sp>
        <p:nvSpPr>
          <p:cNvPr id="4099" name="Content Placeholder 2"/>
          <p:cNvSpPr>
            <a:spLocks noGrp="1"/>
          </p:cNvSpPr>
          <p:nvPr>
            <p:ph idx="1"/>
          </p:nvPr>
        </p:nvSpPr>
        <p:spPr>
          <a:xfrm>
            <a:off x="685800" y="1371600"/>
            <a:ext cx="7772400" cy="4114800"/>
          </a:xfrm>
        </p:spPr>
        <p:txBody>
          <a:bodyPr/>
          <a:lstStyle/>
          <a:p>
            <a:endParaRPr lang="en-US" sz="2400" dirty="0" smtClean="0"/>
          </a:p>
          <a:p>
            <a:r>
              <a:rPr lang="en-US" dirty="0"/>
              <a:t>In your discipline/experience as an AU student, what do you understand critical thinking to be?</a:t>
            </a:r>
          </a:p>
          <a:p>
            <a:r>
              <a:rPr lang="en-US" dirty="0" smtClean="0"/>
              <a:t> </a:t>
            </a:r>
            <a:r>
              <a:rPr lang="en-US" dirty="0"/>
              <a:t>How do you think critical thinking skills should be taught and evaluated in AU courses? </a:t>
            </a:r>
            <a:endParaRPr lang="en-US"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5</a:t>
            </a:fld>
            <a:endParaRPr lang="en-US"/>
          </a:p>
        </p:txBody>
      </p:sp>
    </p:spTree>
    <p:extLst>
      <p:ext uri="{BB962C8B-B14F-4D97-AF65-F5344CB8AC3E}">
        <p14:creationId xmlns:p14="http://schemas.microsoft.com/office/powerpoint/2010/main" val="2287807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a:defRPr/>
            </a:pPr>
            <a:r>
              <a:rPr lang="en-US" sz="4000" dirty="0" smtClean="0">
                <a:solidFill>
                  <a:schemeClr val="accent1">
                    <a:lumMod val="50000"/>
                  </a:schemeClr>
                </a:solidFill>
              </a:rPr>
              <a:t>Discussion: Graduate Critical Thinking  Activities</a:t>
            </a:r>
          </a:p>
        </p:txBody>
      </p:sp>
      <p:sp>
        <p:nvSpPr>
          <p:cNvPr id="4099" name="Content Placeholder 2"/>
          <p:cNvSpPr>
            <a:spLocks noGrp="1"/>
          </p:cNvSpPr>
          <p:nvPr>
            <p:ph idx="1"/>
          </p:nvPr>
        </p:nvSpPr>
        <p:spPr>
          <a:xfrm>
            <a:off x="685800" y="1371600"/>
            <a:ext cx="7772400" cy="4114800"/>
          </a:xfrm>
        </p:spPr>
        <p:txBody>
          <a:bodyPr>
            <a:normAutofit lnSpcReduction="10000"/>
          </a:bodyPr>
          <a:lstStyle/>
          <a:p>
            <a:pPr marL="0" indent="0">
              <a:buNone/>
            </a:pPr>
            <a:r>
              <a:rPr lang="en-US" sz="3000" b="1" dirty="0" smtClean="0"/>
              <a:t>Reflective Analysis</a:t>
            </a:r>
          </a:p>
          <a:p>
            <a:r>
              <a:rPr lang="en-US" sz="3000" dirty="0" smtClean="0"/>
              <a:t>Word </a:t>
            </a:r>
            <a:r>
              <a:rPr lang="en-US" sz="3000" dirty="0"/>
              <a:t>Limit: 1,250 maximum (6 double–spaced typed pages</a:t>
            </a:r>
            <a:r>
              <a:rPr lang="en-US" sz="3000" dirty="0" smtClean="0"/>
              <a:t>)</a:t>
            </a:r>
          </a:p>
          <a:p>
            <a:r>
              <a:rPr lang="en-US" sz="3000" dirty="0"/>
              <a:t>Choose from the assigned (cultural history) readings what you consider to be a pivotal, transitional period/event/personage.</a:t>
            </a:r>
          </a:p>
          <a:p>
            <a:r>
              <a:rPr lang="en-US" sz="3000" dirty="0"/>
              <a:t>Then discuss your chosen subject in three parts consisting of a description, an analysis, and a reflection.</a:t>
            </a:r>
            <a:endParaRPr lang="en-US" sz="3000" dirty="0" smtClean="0"/>
          </a:p>
          <a:p>
            <a:pPr eaLnBrk="1" hangingPunct="1"/>
            <a:endParaRPr lang="en-US" sz="3000" dirty="0" smtClean="0"/>
          </a:p>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863455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0"/>
            <a:ext cx="7772400" cy="1295400"/>
          </a:xfrm>
        </p:spPr>
        <p:txBody>
          <a:bodyPr>
            <a:normAutofit fontScale="90000"/>
          </a:bodyPr>
          <a:lstStyle/>
          <a:p>
            <a:pPr algn="l">
              <a:defRPr/>
            </a:pPr>
            <a:r>
              <a:rPr lang="en-US" sz="4000" dirty="0" smtClean="0">
                <a:solidFill>
                  <a:schemeClr val="accent1">
                    <a:lumMod val="50000"/>
                  </a:schemeClr>
                </a:solidFill>
              </a:rPr>
              <a:t>Reflective </a:t>
            </a:r>
            <a:r>
              <a:rPr lang="en-US" sz="4000" dirty="0">
                <a:solidFill>
                  <a:schemeClr val="accent1">
                    <a:lumMod val="50000"/>
                  </a:schemeClr>
                </a:solidFill>
              </a:rPr>
              <a:t>Analysis</a:t>
            </a:r>
            <a:br>
              <a:rPr lang="en-US" sz="4000" dirty="0">
                <a:solidFill>
                  <a:schemeClr val="accent1">
                    <a:lumMod val="50000"/>
                  </a:schemeClr>
                </a:solidFill>
              </a:rPr>
            </a:br>
            <a:r>
              <a:rPr lang="en-US" sz="4000" dirty="0" smtClean="0">
                <a:solidFill>
                  <a:schemeClr val="accent1">
                    <a:lumMod val="50000"/>
                  </a:schemeClr>
                </a:solidFill>
              </a:rPr>
              <a:t> </a:t>
            </a:r>
          </a:p>
        </p:txBody>
      </p:sp>
      <p:sp>
        <p:nvSpPr>
          <p:cNvPr id="4099" name="Content Placeholder 2"/>
          <p:cNvSpPr>
            <a:spLocks noGrp="1"/>
          </p:cNvSpPr>
          <p:nvPr>
            <p:ph idx="1"/>
          </p:nvPr>
        </p:nvSpPr>
        <p:spPr>
          <a:xfrm>
            <a:off x="0" y="1143000"/>
            <a:ext cx="9144000" cy="4508500"/>
          </a:xfrm>
        </p:spPr>
        <p:txBody>
          <a:bodyPr>
            <a:normAutofit/>
          </a:bodyPr>
          <a:lstStyle/>
          <a:p>
            <a:r>
              <a:rPr lang="en-US" sz="3000" b="1" dirty="0"/>
              <a:t>Description </a:t>
            </a:r>
            <a:r>
              <a:rPr lang="en-US" sz="3000" dirty="0"/>
              <a:t>(15–25% of the exercise):</a:t>
            </a:r>
          </a:p>
          <a:p>
            <a:r>
              <a:rPr lang="en-US" sz="3000" dirty="0" smtClean="0"/>
              <a:t>Start </a:t>
            </a:r>
            <a:r>
              <a:rPr lang="en-US" sz="3000" dirty="0"/>
              <a:t>out by briefly </a:t>
            </a:r>
            <a:r>
              <a:rPr lang="en-US" sz="3000" dirty="0" smtClean="0"/>
              <a:t>describing</a:t>
            </a:r>
          </a:p>
          <a:p>
            <a:pPr lvl="1"/>
            <a:r>
              <a:rPr lang="en-US" sz="2600" dirty="0" smtClean="0"/>
              <a:t>a</a:t>
            </a:r>
            <a:r>
              <a:rPr lang="en-US" sz="2600" dirty="0"/>
              <a:t>. the social relations (how society was structured)</a:t>
            </a:r>
          </a:p>
          <a:p>
            <a:pPr lvl="1"/>
            <a:r>
              <a:rPr lang="en-US" sz="2600" dirty="0"/>
              <a:t>b. the political relations (who held or shared power and how that power was legitimated)</a:t>
            </a:r>
          </a:p>
          <a:p>
            <a:pPr lvl="1"/>
            <a:r>
              <a:rPr lang="en-US" sz="2600" dirty="0"/>
              <a:t>c. the cultural relations (the Zeitgeist or cultural/intellectual mood of the time) prior to and after the transition/event</a:t>
            </a:r>
          </a:p>
          <a:p>
            <a:endParaRPr lang="en-US" sz="3000" dirty="0"/>
          </a:p>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3034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0"/>
            <a:ext cx="7772400" cy="1295400"/>
          </a:xfrm>
        </p:spPr>
        <p:txBody>
          <a:bodyPr>
            <a:normAutofit/>
          </a:bodyPr>
          <a:lstStyle/>
          <a:p>
            <a:pPr algn="l">
              <a:defRPr/>
            </a:pPr>
            <a:r>
              <a:rPr lang="en-US" sz="4000" dirty="0" smtClean="0">
                <a:solidFill>
                  <a:schemeClr val="accent1">
                    <a:lumMod val="50000"/>
                  </a:schemeClr>
                </a:solidFill>
              </a:rPr>
              <a:t>Reflective Analysis</a:t>
            </a:r>
          </a:p>
        </p:txBody>
      </p:sp>
      <p:sp>
        <p:nvSpPr>
          <p:cNvPr id="4099" name="Content Placeholder 2"/>
          <p:cNvSpPr>
            <a:spLocks noGrp="1"/>
          </p:cNvSpPr>
          <p:nvPr>
            <p:ph idx="1"/>
          </p:nvPr>
        </p:nvSpPr>
        <p:spPr>
          <a:xfrm>
            <a:off x="0" y="1371600"/>
            <a:ext cx="9144000" cy="4279900"/>
          </a:xfrm>
        </p:spPr>
        <p:txBody>
          <a:bodyPr>
            <a:normAutofit fontScale="92500"/>
          </a:bodyPr>
          <a:lstStyle/>
          <a:p>
            <a:r>
              <a:rPr lang="en-US" sz="3000" b="1" dirty="0"/>
              <a:t> Analysis </a:t>
            </a:r>
            <a:r>
              <a:rPr lang="en-US" sz="3000" dirty="0"/>
              <a:t>(50–60% of the exercise</a:t>
            </a:r>
            <a:r>
              <a:rPr lang="en-US" sz="3000" dirty="0" smtClean="0"/>
              <a:t>):</a:t>
            </a:r>
          </a:p>
          <a:p>
            <a:r>
              <a:rPr lang="en-US" sz="3000" dirty="0"/>
              <a:t>Decide which of the three areas of relations (social, political, cultural) was responsible for the change(s) that triggered the transition and provide an analysis (a rationale and textual evidence) in support of your position. In your analysis, consider the question of whether this transition was an inevitable stage in the development of Western civilization, or the result of one or a series of contingencies that only appear inevitable in retrospect.</a:t>
            </a:r>
          </a:p>
          <a:p>
            <a:endParaRPr lang="en-US" sz="3000" dirty="0" smtClean="0"/>
          </a:p>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3543353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0"/>
            <a:ext cx="7772400" cy="1143000"/>
          </a:xfrm>
        </p:spPr>
        <p:txBody>
          <a:bodyPr>
            <a:normAutofit/>
          </a:bodyPr>
          <a:lstStyle/>
          <a:p>
            <a:pPr algn="l">
              <a:defRPr/>
            </a:pPr>
            <a:r>
              <a:rPr lang="en-US" sz="4000" dirty="0" smtClean="0">
                <a:solidFill>
                  <a:schemeClr val="accent1">
                    <a:lumMod val="50000"/>
                  </a:schemeClr>
                </a:solidFill>
              </a:rPr>
              <a:t>Reflective Analysis</a:t>
            </a:r>
          </a:p>
        </p:txBody>
      </p:sp>
      <p:sp>
        <p:nvSpPr>
          <p:cNvPr id="4099" name="Content Placeholder 2"/>
          <p:cNvSpPr>
            <a:spLocks noGrp="1"/>
          </p:cNvSpPr>
          <p:nvPr>
            <p:ph idx="1"/>
          </p:nvPr>
        </p:nvSpPr>
        <p:spPr>
          <a:xfrm>
            <a:off x="0" y="1219200"/>
            <a:ext cx="9144000" cy="4432300"/>
          </a:xfrm>
        </p:spPr>
        <p:txBody>
          <a:bodyPr>
            <a:normAutofit fontScale="85000" lnSpcReduction="20000"/>
          </a:bodyPr>
          <a:lstStyle/>
          <a:p>
            <a:r>
              <a:rPr lang="en-US" sz="3000" b="1" dirty="0"/>
              <a:t>Reflection</a:t>
            </a:r>
            <a:r>
              <a:rPr lang="en-US" sz="3000" dirty="0"/>
              <a:t> (10–15% of the exercise):</a:t>
            </a:r>
            <a:endParaRPr lang="en-US" sz="3000" dirty="0" smtClean="0"/>
          </a:p>
          <a:p>
            <a:r>
              <a:rPr lang="en-US" sz="3000" dirty="0"/>
              <a:t>Conclude your analysis with a reflection on why you feel it is advantageous to consider questions such as this from an interdisciplinary perspective.</a:t>
            </a:r>
          </a:p>
          <a:p>
            <a:r>
              <a:rPr lang="en-US" sz="3000" dirty="0"/>
              <a:t>Please pay particular attention to the proportion of the exercise’s three elements</a:t>
            </a:r>
            <a:r>
              <a:rPr lang="en-US" sz="3000" dirty="0" smtClean="0"/>
              <a:t>:</a:t>
            </a:r>
          </a:p>
          <a:p>
            <a:pPr lvl="1"/>
            <a:r>
              <a:rPr lang="en-US" sz="2600" dirty="0" smtClean="0"/>
              <a:t>Descriptive (15-25%)</a:t>
            </a:r>
          </a:p>
          <a:p>
            <a:pPr lvl="1"/>
            <a:r>
              <a:rPr lang="en-US" sz="2600" dirty="0" smtClean="0"/>
              <a:t>Analytical   (50-60%)</a:t>
            </a:r>
          </a:p>
          <a:p>
            <a:pPr lvl="1"/>
            <a:r>
              <a:rPr lang="en-US" sz="2600" dirty="0" smtClean="0"/>
              <a:t>Reflective   (10-15%)</a:t>
            </a:r>
          </a:p>
          <a:p>
            <a:pPr marL="457200" lvl="1" indent="0">
              <a:buNone/>
            </a:pPr>
            <a:endParaRPr lang="en-US" sz="2600" dirty="0" smtClean="0"/>
          </a:p>
          <a:p>
            <a:pPr marL="57150" indent="0">
              <a:buNone/>
            </a:pPr>
            <a:r>
              <a:rPr lang="en-US" sz="3000" dirty="0"/>
              <a:t>Do not submit papers that are purely or primarily descriptive as a Reflective Analysis.</a:t>
            </a:r>
            <a:endParaRPr lang="en-US" sz="3000" dirty="0" smtClean="0"/>
          </a:p>
          <a:p>
            <a:endParaRPr lang="en-US" sz="3000" dirty="0"/>
          </a:p>
          <a:p>
            <a:endParaRPr lang="en-US" sz="3000" dirty="0"/>
          </a:p>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1455618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a:bodyPr>
          <a:lstStyle/>
          <a:p>
            <a:pPr algn="l">
              <a:defRPr/>
            </a:pPr>
            <a:r>
              <a:rPr lang="en-US" sz="4000" dirty="0" smtClean="0">
                <a:solidFill>
                  <a:schemeClr val="accent1">
                    <a:lumMod val="50000"/>
                  </a:schemeClr>
                </a:solidFill>
              </a:rPr>
              <a:t>Reaction Papers</a:t>
            </a:r>
          </a:p>
        </p:txBody>
      </p:sp>
      <p:sp>
        <p:nvSpPr>
          <p:cNvPr id="4099" name="Content Placeholder 2"/>
          <p:cNvSpPr>
            <a:spLocks noGrp="1"/>
          </p:cNvSpPr>
          <p:nvPr>
            <p:ph idx="1"/>
          </p:nvPr>
        </p:nvSpPr>
        <p:spPr>
          <a:xfrm>
            <a:off x="685800" y="1371600"/>
            <a:ext cx="7772400" cy="4114800"/>
          </a:xfrm>
        </p:spPr>
        <p:txBody>
          <a:bodyPr/>
          <a:lstStyle/>
          <a:p>
            <a:r>
              <a:rPr lang="en-US" sz="3000" dirty="0" smtClean="0"/>
              <a:t>(in </a:t>
            </a:r>
            <a:r>
              <a:rPr lang="en-US" sz="3000" dirty="0"/>
              <a:t>response to an assigned reading)</a:t>
            </a:r>
          </a:p>
          <a:p>
            <a:r>
              <a:rPr lang="en-US" sz="3000" dirty="0"/>
              <a:t>Word Limit: 250–500, unless otherwise specified by the course </a:t>
            </a:r>
            <a:r>
              <a:rPr lang="en-US" sz="3000" dirty="0" smtClean="0"/>
              <a:t>professor</a:t>
            </a:r>
          </a:p>
          <a:p>
            <a:r>
              <a:rPr lang="en-US" sz="3000" dirty="0"/>
              <a:t>In developing your Reaction Papers, you might choose one or more of the following </a:t>
            </a:r>
            <a:r>
              <a:rPr lang="en-US" sz="3000" dirty="0" smtClean="0"/>
              <a:t>strategies:</a:t>
            </a:r>
            <a:endParaRPr lang="en-US" sz="3000" dirty="0"/>
          </a:p>
          <a:p>
            <a:endParaRPr lang="en-US" sz="3000" dirty="0" smtClean="0"/>
          </a:p>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232973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0"/>
            <a:ext cx="7772400" cy="1143000"/>
          </a:xfrm>
        </p:spPr>
        <p:txBody>
          <a:bodyPr>
            <a:normAutofit/>
          </a:bodyPr>
          <a:lstStyle/>
          <a:p>
            <a:pPr algn="l">
              <a:defRPr/>
            </a:pPr>
            <a:r>
              <a:rPr lang="en-US" sz="4000" dirty="0" smtClean="0">
                <a:solidFill>
                  <a:schemeClr val="accent1">
                    <a:lumMod val="50000"/>
                  </a:schemeClr>
                </a:solidFill>
              </a:rPr>
              <a:t>Reaction Paper</a:t>
            </a:r>
          </a:p>
        </p:txBody>
      </p:sp>
      <p:sp>
        <p:nvSpPr>
          <p:cNvPr id="4099" name="Content Placeholder 2"/>
          <p:cNvSpPr>
            <a:spLocks noGrp="1"/>
          </p:cNvSpPr>
          <p:nvPr>
            <p:ph idx="1"/>
          </p:nvPr>
        </p:nvSpPr>
        <p:spPr>
          <a:xfrm>
            <a:off x="0" y="1371600"/>
            <a:ext cx="9144000" cy="4279900"/>
          </a:xfrm>
        </p:spPr>
        <p:txBody>
          <a:bodyPr>
            <a:normAutofit fontScale="85000" lnSpcReduction="20000"/>
          </a:bodyPr>
          <a:lstStyle/>
          <a:p>
            <a:r>
              <a:rPr lang="en-US" sz="3000" dirty="0" smtClean="0"/>
              <a:t>Challenge </a:t>
            </a:r>
            <a:r>
              <a:rPr lang="en-US" sz="3000" dirty="0"/>
              <a:t>the construction of the argument, the definitions or concepts, the evidence supplied, the presence of logical fallacies, or the theoretical framework.</a:t>
            </a:r>
          </a:p>
          <a:p>
            <a:r>
              <a:rPr lang="en-US" sz="3000" dirty="0" smtClean="0"/>
              <a:t>Relate </a:t>
            </a:r>
            <a:r>
              <a:rPr lang="en-US" sz="3000" dirty="0"/>
              <a:t>the material discussed in the reading to other courses or </a:t>
            </a:r>
            <a:r>
              <a:rPr lang="en-US" sz="3000" dirty="0" smtClean="0"/>
              <a:t>other </a:t>
            </a:r>
            <a:r>
              <a:rPr lang="en-US" sz="3000" dirty="0"/>
              <a:t>contexts.</a:t>
            </a:r>
          </a:p>
          <a:p>
            <a:r>
              <a:rPr lang="en-US" sz="3000" dirty="0" smtClean="0"/>
              <a:t>Relate </a:t>
            </a:r>
            <a:r>
              <a:rPr lang="en-US" sz="3000" dirty="0"/>
              <a:t>the material discussed in the reading to your own life experiences.</a:t>
            </a:r>
          </a:p>
          <a:p>
            <a:r>
              <a:rPr lang="en-US" sz="3000" dirty="0" smtClean="0"/>
              <a:t>Identify </a:t>
            </a:r>
            <a:r>
              <a:rPr lang="en-US" sz="3000" dirty="0"/>
              <a:t>something in the reading that you were surprised to learn, or found interesting or unexpected, and recount why.</a:t>
            </a:r>
          </a:p>
          <a:p>
            <a:r>
              <a:rPr lang="en-US" sz="3000" dirty="0" smtClean="0"/>
              <a:t>Identify </a:t>
            </a:r>
            <a:r>
              <a:rPr lang="en-US" sz="3000" dirty="0"/>
              <a:t>controversial, contentious, or debatable points, and offer credible counter arguments</a:t>
            </a:r>
            <a:r>
              <a:rPr lang="en-US" sz="3000" dirty="0" smtClean="0"/>
              <a:t>.</a:t>
            </a:r>
          </a:p>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2309744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a:bodyPr>
          <a:lstStyle/>
          <a:p>
            <a:pPr algn="l">
              <a:defRPr/>
            </a:pPr>
            <a:r>
              <a:rPr lang="en-US" sz="4000" dirty="0" smtClean="0">
                <a:solidFill>
                  <a:schemeClr val="accent1">
                    <a:lumMod val="50000"/>
                  </a:schemeClr>
                </a:solidFill>
              </a:rPr>
              <a:t>Reflections: Critical Thinking Tips</a:t>
            </a:r>
          </a:p>
        </p:txBody>
      </p:sp>
      <p:sp>
        <p:nvSpPr>
          <p:cNvPr id="4099" name="Content Placeholder 2"/>
          <p:cNvSpPr>
            <a:spLocks noGrp="1"/>
          </p:cNvSpPr>
          <p:nvPr>
            <p:ph idx="1"/>
          </p:nvPr>
        </p:nvSpPr>
        <p:spPr>
          <a:xfrm>
            <a:off x="685800" y="1371600"/>
            <a:ext cx="7772400" cy="4114800"/>
          </a:xfrm>
        </p:spPr>
        <p:txBody>
          <a:bodyPr/>
          <a:lstStyle/>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solidFill>
                  <a:prstClr val="black">
                    <a:tint val="75000"/>
                  </a:prstClr>
                </a:solidFill>
              </a:rPr>
              <a:pPr/>
              <a:t>56</a:t>
            </a:fld>
            <a:endParaRPr lang="en-US">
              <a:solidFill>
                <a:prstClr val="black">
                  <a:tint val="75000"/>
                </a:prstClr>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213" y="1198563"/>
            <a:ext cx="3455987"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64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09800"/>
            <a:ext cx="7772400" cy="1143000"/>
          </a:xfrm>
        </p:spPr>
        <p:txBody>
          <a:bodyPr>
            <a:normAutofit/>
          </a:bodyPr>
          <a:lstStyle/>
          <a:p>
            <a:pPr>
              <a:defRPr/>
            </a:pPr>
            <a:r>
              <a:rPr lang="en-US" sz="4000" dirty="0" smtClean="0">
                <a:solidFill>
                  <a:schemeClr val="accent1">
                    <a:lumMod val="50000"/>
                  </a:schemeClr>
                </a:solidFill>
              </a:rPr>
              <a:t>THANK YOU!</a:t>
            </a:r>
          </a:p>
        </p:txBody>
      </p:sp>
      <p:sp>
        <p:nvSpPr>
          <p:cNvPr id="4099" name="Content Placeholder 2"/>
          <p:cNvSpPr>
            <a:spLocks noGrp="1"/>
          </p:cNvSpPr>
          <p:nvPr>
            <p:ph idx="1"/>
          </p:nvPr>
        </p:nvSpPr>
        <p:spPr>
          <a:xfrm>
            <a:off x="685800" y="1371600"/>
            <a:ext cx="7772400" cy="4114800"/>
          </a:xfrm>
        </p:spPr>
        <p:txBody>
          <a:bodyPr/>
          <a:lstStyle/>
          <a:p>
            <a:pPr eaLnBrk="1" hangingPunct="1"/>
            <a:endParaRPr lang="en-US" sz="3000" dirty="0" smtClean="0"/>
          </a:p>
          <a:p>
            <a:pPr eaLnBrk="1" hangingPunct="1"/>
            <a:endParaRPr lang="en-US" sz="3000" dirty="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57</a:t>
            </a:fld>
            <a:endParaRPr lang="en-US"/>
          </a:p>
        </p:txBody>
      </p:sp>
    </p:spTree>
    <p:extLst>
      <p:ext uri="{BB962C8B-B14F-4D97-AF65-F5344CB8AC3E}">
        <p14:creationId xmlns:p14="http://schemas.microsoft.com/office/powerpoint/2010/main" val="2705671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algn="l" eaLnBrk="1" hangingPunct="1">
              <a:defRPr/>
            </a:pPr>
            <a:r>
              <a:rPr lang="en-US" sz="4000" dirty="0" smtClean="0">
                <a:solidFill>
                  <a:schemeClr val="accent1">
                    <a:lumMod val="50000"/>
                  </a:schemeClr>
                </a:solidFill>
              </a:rPr>
              <a:t>Evaluation</a:t>
            </a:r>
          </a:p>
        </p:txBody>
      </p:sp>
      <p:sp>
        <p:nvSpPr>
          <p:cNvPr id="4099" name="Content Placeholder 2"/>
          <p:cNvSpPr>
            <a:spLocks noGrp="1"/>
          </p:cNvSpPr>
          <p:nvPr>
            <p:ph idx="1"/>
          </p:nvPr>
        </p:nvSpPr>
        <p:spPr>
          <a:xfrm>
            <a:off x="685800" y="1371600"/>
            <a:ext cx="7772400" cy="4114800"/>
          </a:xfrm>
        </p:spPr>
        <p:txBody>
          <a:bodyPr/>
          <a:lstStyle/>
          <a:p>
            <a:pPr eaLnBrk="1" hangingPunct="1"/>
            <a:r>
              <a:rPr lang="en-US" sz="3000" dirty="0" smtClean="0"/>
              <a:t>What did you learn today?</a:t>
            </a:r>
          </a:p>
          <a:p>
            <a:pPr eaLnBrk="1" hangingPunct="1"/>
            <a:r>
              <a:rPr lang="en-US" sz="3000" dirty="0" smtClean="0"/>
              <a:t>What did you like about the workshop?</a:t>
            </a:r>
          </a:p>
          <a:p>
            <a:pPr eaLnBrk="1" hangingPunct="1"/>
            <a:r>
              <a:rPr lang="en-US" sz="3000" dirty="0" smtClean="0"/>
              <a:t>What recommendations do you have for next time?</a:t>
            </a:r>
          </a:p>
          <a:p>
            <a:pPr eaLnBrk="1" hangingPunct="1"/>
            <a:r>
              <a:rPr lang="en-US" sz="3000" dirty="0" smtClean="0"/>
              <a:t>What other concerns do you have about teaching and learning at AU that we could address in a workshop?</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58</a:t>
            </a:fld>
            <a:endParaRPr lang="en-US"/>
          </a:p>
        </p:txBody>
      </p:sp>
    </p:spTree>
    <p:extLst>
      <p:ext uri="{BB962C8B-B14F-4D97-AF65-F5344CB8AC3E}">
        <p14:creationId xmlns:p14="http://schemas.microsoft.com/office/powerpoint/2010/main" val="1897628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lvl="0" algn="l"/>
            <a:r>
              <a:rPr lang="en-US" sz="4000" dirty="0" smtClean="0">
                <a:solidFill>
                  <a:schemeClr val="accent1">
                    <a:lumMod val="50000"/>
                  </a:schemeClr>
                </a:solidFill>
              </a:rPr>
              <a:t>References: Writing Perspective</a:t>
            </a:r>
          </a:p>
        </p:txBody>
      </p:sp>
      <p:sp>
        <p:nvSpPr>
          <p:cNvPr id="4099" name="Content Placeholder 2"/>
          <p:cNvSpPr>
            <a:spLocks noGrp="1"/>
          </p:cNvSpPr>
          <p:nvPr>
            <p:ph idx="1"/>
          </p:nvPr>
        </p:nvSpPr>
        <p:spPr>
          <a:xfrm>
            <a:off x="685800" y="1143000"/>
            <a:ext cx="7772400" cy="4419600"/>
          </a:xfrm>
        </p:spPr>
        <p:txBody>
          <a:bodyPr>
            <a:normAutofit fontScale="92500" lnSpcReduction="10000"/>
          </a:bodyPr>
          <a:lstStyle/>
          <a:p>
            <a:pPr>
              <a:buNone/>
            </a:pPr>
            <a:r>
              <a:rPr lang="en-US" sz="1800" dirty="0" smtClean="0"/>
              <a:t>Brookfield, S. (2012). </a:t>
            </a:r>
            <a:r>
              <a:rPr lang="en-US" sz="1800" i="1" dirty="0" smtClean="0"/>
              <a:t>Teaching for critical thinking: Tools and techniques to help students question their assumptions [Kindle book]. </a:t>
            </a:r>
            <a:r>
              <a:rPr lang="en-US" sz="1800" dirty="0" smtClean="0"/>
              <a:t>San Francisco, CA: Jossey-Bass .</a:t>
            </a:r>
            <a:endParaRPr lang="en-US" sz="1800" i="1" dirty="0" smtClean="0"/>
          </a:p>
          <a:p>
            <a:pPr>
              <a:buNone/>
            </a:pPr>
            <a:r>
              <a:rPr lang="en-US" sz="1800" dirty="0" smtClean="0"/>
              <a:t>Bean</a:t>
            </a:r>
            <a:r>
              <a:rPr lang="en-US" sz="1800" dirty="0"/>
              <a:t>, J. (2011). </a:t>
            </a:r>
            <a:r>
              <a:rPr lang="en-US" sz="1800" i="1" dirty="0"/>
              <a:t>Engaging ideas: The professor’s guide to integrating writing, critical thinking, and active learning in the classroom</a:t>
            </a:r>
            <a:r>
              <a:rPr lang="en-US" sz="1800" dirty="0" smtClean="0"/>
              <a:t>. San Francisco, CA: </a:t>
            </a:r>
            <a:r>
              <a:rPr lang="en-US" sz="1800" dirty="0" err="1" smtClean="0"/>
              <a:t>Jossey</a:t>
            </a:r>
            <a:r>
              <a:rPr lang="en-US" sz="1800" dirty="0" smtClean="0"/>
              <a:t>-Bass.</a:t>
            </a:r>
            <a:endParaRPr lang="en-US" sz="1800" dirty="0"/>
          </a:p>
          <a:p>
            <a:pPr>
              <a:buNone/>
            </a:pPr>
            <a:r>
              <a:rPr lang="en-US" sz="1800" dirty="0" err="1" smtClean="0"/>
              <a:t>Kneupper</a:t>
            </a:r>
            <a:r>
              <a:rPr lang="en-US" sz="1800" dirty="0" smtClean="0"/>
              <a:t>, C. W. (1978). Teaching argument: An introduction to the </a:t>
            </a:r>
            <a:r>
              <a:rPr lang="en-US" sz="1800" dirty="0" err="1" smtClean="0"/>
              <a:t>Toulmin</a:t>
            </a:r>
            <a:r>
              <a:rPr lang="en-US" sz="1800" dirty="0" smtClean="0"/>
              <a:t> Model. </a:t>
            </a:r>
            <a:r>
              <a:rPr lang="en-US" sz="1800" i="1" dirty="0" smtClean="0"/>
              <a:t>College Composition and Communication</a:t>
            </a:r>
            <a:r>
              <a:rPr lang="en-US" sz="1800" dirty="0" smtClean="0"/>
              <a:t>, </a:t>
            </a:r>
            <a:r>
              <a:rPr lang="en-US" sz="1800" i="1" dirty="0" smtClean="0"/>
              <a:t>29</a:t>
            </a:r>
            <a:r>
              <a:rPr lang="en-US" sz="1800" dirty="0" smtClean="0"/>
              <a:t>(3), 237–241. doi:10.2307/356935</a:t>
            </a:r>
          </a:p>
          <a:p>
            <a:pPr>
              <a:buNone/>
            </a:pPr>
            <a:r>
              <a:rPr lang="en-US" sz="1800" dirty="0" smtClean="0"/>
              <a:t>Paul</a:t>
            </a:r>
            <a:r>
              <a:rPr lang="en-US" sz="1800" dirty="0"/>
              <a:t>, R. &amp; Elder, L. (2003). </a:t>
            </a:r>
            <a:r>
              <a:rPr lang="en-US" sz="1800" i="1" dirty="0"/>
              <a:t>How to write a paragraph: The art of substantive writing.</a:t>
            </a:r>
            <a:r>
              <a:rPr lang="en-US" sz="1800" dirty="0"/>
              <a:t> </a:t>
            </a:r>
            <a:r>
              <a:rPr lang="en-US" sz="1800" dirty="0" smtClean="0"/>
              <a:t>Dillon Beach, CA: The </a:t>
            </a:r>
            <a:r>
              <a:rPr lang="en-US" sz="1800" dirty="0"/>
              <a:t>Foundation for Critical </a:t>
            </a:r>
            <a:r>
              <a:rPr lang="en-US" sz="1800" dirty="0" smtClean="0"/>
              <a:t>Thinking.</a:t>
            </a:r>
            <a:endParaRPr lang="en-US" sz="1800" dirty="0"/>
          </a:p>
          <a:p>
            <a:pPr>
              <a:buNone/>
            </a:pPr>
            <a:r>
              <a:rPr lang="en-US" sz="1800" dirty="0"/>
              <a:t>Paul, R. &amp; Elder, L. (2005). </a:t>
            </a:r>
            <a:r>
              <a:rPr lang="en-US" sz="1800" i="1" dirty="0"/>
              <a:t>Critical thinking competency standards: Standards, principles, performance indicators, and outcomes with a critical thinking master rubric.</a:t>
            </a:r>
            <a:r>
              <a:rPr lang="en-US" sz="1800" dirty="0"/>
              <a:t> </a:t>
            </a:r>
            <a:r>
              <a:rPr lang="en-US" sz="1800" dirty="0" smtClean="0"/>
              <a:t>Dillon Beach, CA: The </a:t>
            </a:r>
            <a:r>
              <a:rPr lang="en-US" sz="1800" dirty="0"/>
              <a:t>Foundation for Critical </a:t>
            </a:r>
            <a:r>
              <a:rPr lang="en-US" sz="1800" dirty="0" smtClean="0"/>
              <a:t>Thinking.</a:t>
            </a:r>
            <a:endParaRPr lang="en-US" sz="1800" dirty="0"/>
          </a:p>
          <a:p>
            <a:pPr>
              <a:buNone/>
            </a:pPr>
            <a:r>
              <a:rPr lang="en-US" sz="1800" dirty="0"/>
              <a:t>Golden, J., </a:t>
            </a:r>
            <a:r>
              <a:rPr lang="en-US" sz="1800" dirty="0" err="1"/>
              <a:t>Berquist</a:t>
            </a:r>
            <a:r>
              <a:rPr lang="en-US" sz="1800" dirty="0"/>
              <a:t>, G., &amp; Coleman, W. (1989). </a:t>
            </a:r>
            <a:r>
              <a:rPr lang="en-US" sz="1800" i="1" dirty="0"/>
              <a:t>The rhetoric of western thought</a:t>
            </a:r>
            <a:r>
              <a:rPr lang="en-US" sz="1800" dirty="0"/>
              <a:t> (4</a:t>
            </a:r>
            <a:r>
              <a:rPr lang="en-US" sz="1800" baseline="30000" dirty="0"/>
              <a:t>th</a:t>
            </a:r>
            <a:r>
              <a:rPr lang="en-US" sz="1800" dirty="0"/>
              <a:t> ed.). </a:t>
            </a:r>
            <a:r>
              <a:rPr lang="en-US" sz="1800" dirty="0" smtClean="0"/>
              <a:t>Dubuque, IA: Kendall/Hunt </a:t>
            </a:r>
            <a:r>
              <a:rPr lang="en-US" sz="1800" dirty="0"/>
              <a:t>Publishing </a:t>
            </a:r>
            <a:r>
              <a:rPr lang="en-US" sz="1800" dirty="0" smtClean="0"/>
              <a:t>Company. </a:t>
            </a:r>
            <a:endParaRPr lang="en-US" sz="1800" dirty="0"/>
          </a:p>
          <a:p>
            <a:pPr>
              <a:buNone/>
            </a:pPr>
            <a:r>
              <a:rPr lang="en-US" sz="1800" dirty="0"/>
              <a:t>Van Gyn, G.  &amp; Ford, C. (2006</a:t>
            </a:r>
            <a:r>
              <a:rPr lang="en-US" sz="1800" dirty="0" smtClean="0"/>
              <a:t>). </a:t>
            </a:r>
            <a:r>
              <a:rPr lang="en-US" sz="1800" i="1" dirty="0"/>
              <a:t>Teaching for critical thinking</a:t>
            </a:r>
            <a:r>
              <a:rPr lang="en-US" sz="1800" dirty="0"/>
              <a:t>. </a:t>
            </a:r>
            <a:r>
              <a:rPr lang="en-US" sz="1800" dirty="0" smtClean="0"/>
              <a:t>London, ON: Society </a:t>
            </a:r>
            <a:r>
              <a:rPr lang="en-US" sz="1800" dirty="0"/>
              <a:t>for Teaching and Learning in Higher </a:t>
            </a:r>
            <a:r>
              <a:rPr lang="en-US" sz="1800" dirty="0" smtClean="0"/>
              <a:t>Education. </a:t>
            </a:r>
            <a:endParaRPr lang="en-US" sz="1800" dirty="0"/>
          </a:p>
          <a:p>
            <a:pPr>
              <a:buNone/>
            </a:pPr>
            <a:r>
              <a:rPr lang="en-US" sz="1800" dirty="0" err="1"/>
              <a:t>Ruggerio</a:t>
            </a:r>
            <a:r>
              <a:rPr lang="en-US" sz="1800" dirty="0"/>
              <a:t>, V. R. (1998). </a:t>
            </a:r>
            <a:r>
              <a:rPr lang="en-US" sz="1800" i="1" dirty="0"/>
              <a:t>The art of thinking: A guide to critical and creative thought</a:t>
            </a:r>
            <a:r>
              <a:rPr lang="en-US" sz="1800" dirty="0"/>
              <a:t> (5</a:t>
            </a:r>
            <a:r>
              <a:rPr lang="en-US" sz="1800" baseline="30000" dirty="0"/>
              <a:t>th</a:t>
            </a:r>
            <a:r>
              <a:rPr lang="en-US" sz="1800" dirty="0"/>
              <a:t> ed.). </a:t>
            </a:r>
            <a:r>
              <a:rPr lang="en-US" sz="1800" dirty="0" smtClean="0"/>
              <a:t>Reading, MA: Longman.</a:t>
            </a:r>
            <a:endParaRPr lang="en-US" sz="1800" dirty="0"/>
          </a:p>
          <a:p>
            <a:endParaRPr lang="en-CA" sz="1800" dirty="0" smtClean="0"/>
          </a:p>
          <a:p>
            <a:pPr marL="0" indent="0">
              <a:buNone/>
            </a:pPr>
            <a:endParaRPr lang="en-CA" sz="18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59</a:t>
            </a:fld>
            <a:endParaRPr lang="en-US"/>
          </a:p>
        </p:txBody>
      </p:sp>
    </p:spTree>
    <p:extLst>
      <p:ext uri="{BB962C8B-B14F-4D97-AF65-F5344CB8AC3E}">
        <p14:creationId xmlns:p14="http://schemas.microsoft.com/office/powerpoint/2010/main" val="615861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algn="l" eaLnBrk="1" hangingPunct="1">
              <a:defRPr/>
            </a:pPr>
            <a:r>
              <a:rPr lang="en-US" sz="4000" dirty="0" smtClean="0">
                <a:solidFill>
                  <a:schemeClr val="accent1">
                    <a:lumMod val="50000"/>
                  </a:schemeClr>
                </a:solidFill>
              </a:rPr>
              <a:t>Working Definition of Critical Thinking</a:t>
            </a:r>
          </a:p>
        </p:txBody>
      </p:sp>
      <p:sp>
        <p:nvSpPr>
          <p:cNvPr id="4099" name="Content Placeholder 2"/>
          <p:cNvSpPr>
            <a:spLocks noGrp="1"/>
          </p:cNvSpPr>
          <p:nvPr>
            <p:ph idx="1"/>
          </p:nvPr>
        </p:nvSpPr>
        <p:spPr>
          <a:xfrm>
            <a:off x="685800" y="1371600"/>
            <a:ext cx="7772400" cy="4114800"/>
          </a:xfrm>
        </p:spPr>
        <p:txBody>
          <a:bodyPr/>
          <a:lstStyle/>
          <a:p>
            <a:r>
              <a:rPr lang="en-US" sz="2800" dirty="0"/>
              <a:t>Critical thinking is a developmental and dynamic mental process which incorporates acts of planning, analysis, evaluation and reflection </a:t>
            </a:r>
            <a:r>
              <a:rPr lang="en-US" sz="2800"/>
              <a:t>in </a:t>
            </a:r>
            <a:r>
              <a:rPr lang="en-US" sz="2800" smtClean="0"/>
              <a:t>applying </a:t>
            </a:r>
            <a:r>
              <a:rPr lang="en-US" sz="2800" dirty="0"/>
              <a:t>a set of criteria to solve a problem or answer a question.</a:t>
            </a:r>
          </a:p>
          <a:p>
            <a:pPr eaLnBrk="1" hangingPunct="1"/>
            <a:endParaRPr lang="en-US" sz="3000" dirty="0" smtClean="0"/>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6</a:t>
            </a:fld>
            <a:endParaRPr lang="en-US"/>
          </a:p>
        </p:txBody>
      </p:sp>
    </p:spTree>
    <p:extLst>
      <p:ext uri="{BB962C8B-B14F-4D97-AF65-F5344CB8AC3E}">
        <p14:creationId xmlns:p14="http://schemas.microsoft.com/office/powerpoint/2010/main" val="3827470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lvl="0" algn="l"/>
            <a:r>
              <a:rPr lang="en-US" sz="4000" dirty="0" smtClean="0">
                <a:solidFill>
                  <a:schemeClr val="accent1">
                    <a:lumMod val="50000"/>
                  </a:schemeClr>
                </a:solidFill>
              </a:rPr>
              <a:t>References: Information Literacy</a:t>
            </a:r>
          </a:p>
        </p:txBody>
      </p:sp>
      <p:sp>
        <p:nvSpPr>
          <p:cNvPr id="4099" name="Content Placeholder 2"/>
          <p:cNvSpPr>
            <a:spLocks noGrp="1"/>
          </p:cNvSpPr>
          <p:nvPr>
            <p:ph idx="1"/>
          </p:nvPr>
        </p:nvSpPr>
        <p:spPr>
          <a:xfrm>
            <a:off x="685800" y="1143000"/>
            <a:ext cx="7772400" cy="4419600"/>
          </a:xfrm>
        </p:spPr>
        <p:txBody>
          <a:bodyPr>
            <a:normAutofit fontScale="92500"/>
          </a:bodyPr>
          <a:lstStyle/>
          <a:p>
            <a:pPr>
              <a:buNone/>
            </a:pPr>
            <a:r>
              <a:rPr lang="en-CA" sz="1800" dirty="0"/>
              <a:t>Association of College &amp; Research Libraries (2000). </a:t>
            </a:r>
            <a:r>
              <a:rPr lang="en-CA" sz="1800" i="1" dirty="0"/>
              <a:t>Information Literacy Competency Standards for Higher Education.</a:t>
            </a:r>
            <a:r>
              <a:rPr lang="en-CA" sz="1800" dirty="0"/>
              <a:t> Retrieved from: </a:t>
            </a:r>
            <a:r>
              <a:rPr lang="en-CA" sz="1800" dirty="0">
                <a:hlinkClick r:id="rId3"/>
              </a:rPr>
              <a:t>http://</a:t>
            </a:r>
            <a:r>
              <a:rPr lang="en-CA" sz="1800" dirty="0" smtClean="0">
                <a:hlinkClick r:id="rId3"/>
              </a:rPr>
              <a:t>www.ala.org/acrl/sites/ala.org.acrl/files/content/standards/standards.pdf</a:t>
            </a:r>
            <a:endParaRPr lang="en-CA" sz="1800" dirty="0" smtClean="0"/>
          </a:p>
          <a:p>
            <a:pPr>
              <a:buNone/>
            </a:pPr>
            <a:r>
              <a:rPr lang="en-CA" sz="1800" dirty="0" smtClean="0"/>
              <a:t>Athabasca University Library. (2012). </a:t>
            </a:r>
            <a:r>
              <a:rPr lang="en-CA" sz="1800" i="1" dirty="0" smtClean="0"/>
              <a:t>Writing a Literature Review. </a:t>
            </a:r>
            <a:r>
              <a:rPr lang="en-CA" sz="1800" dirty="0"/>
              <a:t>Retrieved from: </a:t>
            </a:r>
            <a:r>
              <a:rPr lang="en-CA" sz="1800" dirty="0">
                <a:hlinkClick r:id="rId4"/>
              </a:rPr>
              <a:t>http://</a:t>
            </a:r>
            <a:r>
              <a:rPr lang="en-CA" sz="1800" dirty="0" smtClean="0">
                <a:hlinkClick r:id="rId4"/>
              </a:rPr>
              <a:t>library.athabascau.ca/help/LitReviewGuide.php</a:t>
            </a:r>
            <a:endParaRPr lang="en-CA" sz="1800" dirty="0" smtClean="0"/>
          </a:p>
          <a:p>
            <a:pPr>
              <a:buNone/>
            </a:pPr>
            <a:r>
              <a:rPr lang="en-CA" sz="1800" dirty="0" smtClean="0"/>
              <a:t>Bean, J.C. (1996). </a:t>
            </a:r>
            <a:r>
              <a:rPr lang="en-CA" sz="1800" i="1" dirty="0" smtClean="0"/>
              <a:t>Engaging ideas: The professor’s guide to integrating writing, critical thinking, and active learning in the classroom. </a:t>
            </a:r>
            <a:r>
              <a:rPr lang="en-CA" sz="1800" dirty="0" smtClean="0"/>
              <a:t>San Francisco: </a:t>
            </a:r>
            <a:r>
              <a:rPr lang="en-CA" sz="1800" dirty="0" err="1" smtClean="0"/>
              <a:t>Jossey</a:t>
            </a:r>
            <a:r>
              <a:rPr lang="en-CA" sz="1800" dirty="0" smtClean="0"/>
              <a:t>-Bass.</a:t>
            </a:r>
            <a:endParaRPr lang="en-CA" sz="1800" dirty="0"/>
          </a:p>
          <a:p>
            <a:pPr>
              <a:buNone/>
            </a:pPr>
            <a:r>
              <a:rPr lang="en-CA" sz="1800" dirty="0" err="1"/>
              <a:t>Grassian</a:t>
            </a:r>
            <a:r>
              <a:rPr lang="en-CA" sz="1800" dirty="0"/>
              <a:t>, E.S. (2009).</a:t>
            </a:r>
            <a:r>
              <a:rPr lang="en-CA" sz="1800" i="1" dirty="0"/>
              <a:t> Information literacy instruction: Theory and practice (2nd ed.)</a:t>
            </a:r>
            <a:r>
              <a:rPr lang="en-CA" sz="1800" dirty="0"/>
              <a:t>. Chicago: Neal-Schuman.</a:t>
            </a:r>
          </a:p>
          <a:p>
            <a:pPr>
              <a:buNone/>
            </a:pPr>
            <a:r>
              <a:rPr lang="en-CA" sz="1800" dirty="0"/>
              <a:t>Halpern, D. F. (1999). Teaching for critical thinking: Helping college students develop the skills and dispositions of a critical thinker. </a:t>
            </a:r>
            <a:r>
              <a:rPr lang="en-CA" sz="1800" i="1" dirty="0"/>
              <a:t>New Directions for Teaching and Learning, 80</a:t>
            </a:r>
            <a:r>
              <a:rPr lang="en-CA" sz="1800" dirty="0"/>
              <a:t>, 69-74.</a:t>
            </a:r>
          </a:p>
          <a:p>
            <a:pPr>
              <a:buNone/>
            </a:pPr>
            <a:r>
              <a:rPr lang="en-CA" sz="1800" dirty="0"/>
              <a:t>Kop, R. (2012). The unexpected connection: Serendipity and human mediation in networked learning. </a:t>
            </a:r>
            <a:r>
              <a:rPr lang="en-CA" sz="1800" i="1" dirty="0"/>
              <a:t>Educational Technology &amp; Society, </a:t>
            </a:r>
            <a:r>
              <a:rPr lang="en-CA" sz="1800" i="1" dirty="0" smtClean="0"/>
              <a:t>15</a:t>
            </a:r>
            <a:r>
              <a:rPr lang="en-CA" sz="1800" dirty="0" smtClean="0"/>
              <a:t>(2), </a:t>
            </a:r>
            <a:r>
              <a:rPr lang="en-CA" sz="1800" dirty="0"/>
              <a:t>2-11.</a:t>
            </a:r>
          </a:p>
          <a:p>
            <a:pPr>
              <a:buNone/>
            </a:pPr>
            <a:r>
              <a:rPr lang="en-CA" sz="1800" dirty="0"/>
              <a:t>Ruggiero, V. R. (2009). </a:t>
            </a:r>
            <a:r>
              <a:rPr lang="en-CA" sz="1800" i="1" dirty="0"/>
              <a:t>Becoming a critical thinker (6th ed.)</a:t>
            </a:r>
            <a:r>
              <a:rPr lang="en-CA" sz="1800" dirty="0"/>
              <a:t>. Boston: Houghton Mifflin.</a:t>
            </a:r>
          </a:p>
        </p:txBody>
      </p:sp>
      <p:pic>
        <p:nvPicPr>
          <p:cNvPr id="4100" name="Picture 3" descr="lowerAUcredit.jpg"/>
          <p:cNvPicPr>
            <a:picLocks noChangeAspect="1"/>
          </p:cNvPicPr>
          <p:nvPr/>
        </p:nvPicPr>
        <p:blipFill>
          <a:blip r:embed="rId5"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60</a:t>
            </a:fld>
            <a:endParaRPr lang="en-US"/>
          </a:p>
        </p:txBody>
      </p:sp>
    </p:spTree>
    <p:extLst>
      <p:ext uri="{BB962C8B-B14F-4D97-AF65-F5344CB8AC3E}">
        <p14:creationId xmlns:p14="http://schemas.microsoft.com/office/powerpoint/2010/main" val="2782801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pPr lvl="0" algn="l"/>
            <a:r>
              <a:rPr lang="en-US" sz="4000" dirty="0" smtClean="0">
                <a:solidFill>
                  <a:schemeClr val="accent1">
                    <a:lumMod val="50000"/>
                  </a:schemeClr>
                </a:solidFill>
              </a:rPr>
              <a:t>Useful Research Tutorials</a:t>
            </a:r>
          </a:p>
        </p:txBody>
      </p:sp>
      <p:sp>
        <p:nvSpPr>
          <p:cNvPr id="4099" name="Content Placeholder 2"/>
          <p:cNvSpPr>
            <a:spLocks noGrp="1"/>
          </p:cNvSpPr>
          <p:nvPr>
            <p:ph idx="1"/>
          </p:nvPr>
        </p:nvSpPr>
        <p:spPr>
          <a:xfrm>
            <a:off x="685800" y="1143000"/>
            <a:ext cx="7772400" cy="4419600"/>
          </a:xfrm>
        </p:spPr>
        <p:txBody>
          <a:bodyPr>
            <a:normAutofit/>
          </a:bodyPr>
          <a:lstStyle/>
          <a:p>
            <a:pPr>
              <a:buNone/>
            </a:pPr>
            <a:r>
              <a:rPr lang="en-CA" sz="1800" dirty="0" smtClean="0"/>
              <a:t>Searching the AU Library Catalogue: </a:t>
            </a:r>
            <a:r>
              <a:rPr lang="en-CA" sz="1800" dirty="0">
                <a:hlinkClick r:id="rId3"/>
              </a:rPr>
              <a:t>http://</a:t>
            </a:r>
            <a:r>
              <a:rPr lang="en-CA" sz="1800" dirty="0" smtClean="0">
                <a:hlinkClick r:id="rId3"/>
              </a:rPr>
              <a:t>aupac.lib.athabascau.ca/screens/help_index.html</a:t>
            </a:r>
            <a:endParaRPr lang="en-CA" sz="1800" dirty="0" smtClean="0"/>
          </a:p>
          <a:p>
            <a:pPr>
              <a:buNone/>
            </a:pPr>
            <a:r>
              <a:rPr lang="en-CA" sz="1800" dirty="0" smtClean="0"/>
              <a:t>Finding Journal Articles in the </a:t>
            </a:r>
            <a:r>
              <a:rPr lang="en-CA" sz="1800" dirty="0"/>
              <a:t>Library’s </a:t>
            </a:r>
            <a:r>
              <a:rPr lang="en-CA" sz="1800" dirty="0" smtClean="0"/>
              <a:t>Collection (AKA AU Journal Title List Tutorial) : </a:t>
            </a:r>
            <a:r>
              <a:rPr lang="en-CA" sz="1800" dirty="0">
                <a:hlinkClick r:id="rId4"/>
              </a:rPr>
              <a:t>http://</a:t>
            </a:r>
            <a:r>
              <a:rPr lang="en-CA" sz="1800" dirty="0" smtClean="0">
                <a:hlinkClick r:id="rId4"/>
              </a:rPr>
              <a:t>library.athabascau.ca/help/jportal/ejportal_viewlet_swf.html</a:t>
            </a:r>
            <a:endParaRPr lang="en-CA" sz="1800" dirty="0" smtClean="0"/>
          </a:p>
          <a:p>
            <a:pPr>
              <a:buNone/>
            </a:pPr>
            <a:r>
              <a:rPr lang="en-CA" sz="1800" dirty="0" smtClean="0"/>
              <a:t>AU Library Guide to the </a:t>
            </a:r>
            <a:r>
              <a:rPr lang="en-CA" sz="1800" dirty="0"/>
              <a:t>Research Process: </a:t>
            </a:r>
            <a:r>
              <a:rPr lang="en-CA" sz="1800" dirty="0">
                <a:hlinkClick r:id="rId5"/>
              </a:rPr>
              <a:t>http://</a:t>
            </a:r>
            <a:r>
              <a:rPr lang="en-CA" sz="1800" dirty="0" smtClean="0">
                <a:hlinkClick r:id="rId5"/>
              </a:rPr>
              <a:t>libguides.athabascau.ca/researchprocess</a:t>
            </a:r>
            <a:endParaRPr lang="en-CA" sz="1800" dirty="0" smtClean="0"/>
          </a:p>
          <a:p>
            <a:pPr>
              <a:buNone/>
            </a:pPr>
            <a:r>
              <a:rPr lang="en-CA" sz="1800" dirty="0" smtClean="0"/>
              <a:t>Internet Searching</a:t>
            </a:r>
            <a:r>
              <a:rPr lang="en-CA" sz="1800" dirty="0"/>
              <a:t>: </a:t>
            </a:r>
            <a:r>
              <a:rPr lang="en-CA" sz="1800" dirty="0">
                <a:hlinkClick r:id="rId6"/>
              </a:rPr>
              <a:t>http://</a:t>
            </a:r>
            <a:r>
              <a:rPr lang="en-CA" sz="1800" dirty="0" smtClean="0">
                <a:hlinkClick r:id="rId6"/>
              </a:rPr>
              <a:t>libguides.athabascau.ca/internetsearching</a:t>
            </a:r>
            <a:endParaRPr lang="en-CA" sz="1800" dirty="0" smtClean="0"/>
          </a:p>
          <a:p>
            <a:pPr>
              <a:buNone/>
            </a:pPr>
            <a:r>
              <a:rPr lang="en-CA" sz="1800" dirty="0" smtClean="0"/>
              <a:t>Searching Google Scholar for AU </a:t>
            </a:r>
            <a:r>
              <a:rPr lang="en-CA" sz="1800" dirty="0"/>
              <a:t>Library Resources: </a:t>
            </a:r>
            <a:r>
              <a:rPr lang="en-CA" sz="1800" dirty="0">
                <a:hlinkClick r:id="rId7"/>
              </a:rPr>
              <a:t>http://</a:t>
            </a:r>
            <a:r>
              <a:rPr lang="en-CA" sz="1800" dirty="0" smtClean="0">
                <a:hlinkClick r:id="rId7"/>
              </a:rPr>
              <a:t>library.athabascau.ca/help/tutorials/googlescholar/googlescholar.html</a:t>
            </a:r>
            <a:endParaRPr lang="en-CA" sz="1800" dirty="0" smtClean="0"/>
          </a:p>
          <a:p>
            <a:pPr>
              <a:buNone/>
            </a:pPr>
            <a:r>
              <a:rPr lang="en-CA" sz="1800" dirty="0"/>
              <a:t>Tips for Searching: </a:t>
            </a:r>
            <a:r>
              <a:rPr lang="en-CA" sz="1800" dirty="0">
                <a:hlinkClick r:id="rId8"/>
              </a:rPr>
              <a:t>http://</a:t>
            </a:r>
            <a:r>
              <a:rPr lang="en-CA" sz="1800" dirty="0" smtClean="0">
                <a:hlinkClick r:id="rId8"/>
              </a:rPr>
              <a:t>libguides.athabascau.ca/booleansearching</a:t>
            </a:r>
            <a:endParaRPr lang="en-CA" sz="1800" dirty="0" smtClean="0"/>
          </a:p>
          <a:p>
            <a:pPr>
              <a:buNone/>
            </a:pPr>
            <a:r>
              <a:rPr lang="en-CA" sz="1800" dirty="0" smtClean="0"/>
              <a:t>Writing a </a:t>
            </a:r>
            <a:r>
              <a:rPr lang="en-CA" sz="1800" dirty="0"/>
              <a:t>Literature Review: </a:t>
            </a:r>
            <a:r>
              <a:rPr lang="en-CA" sz="1800" dirty="0">
                <a:hlinkClick r:id="rId9"/>
              </a:rPr>
              <a:t>http://</a:t>
            </a:r>
            <a:r>
              <a:rPr lang="en-CA" sz="1800" dirty="0" smtClean="0">
                <a:hlinkClick r:id="rId9"/>
              </a:rPr>
              <a:t>library.athabascau.ca/help/LitReviewGuide.php</a:t>
            </a:r>
            <a:endParaRPr lang="en-CA" sz="1800" dirty="0" smtClean="0"/>
          </a:p>
          <a:p>
            <a:pPr>
              <a:buNone/>
            </a:pPr>
            <a:endParaRPr lang="en-CA" sz="1800" dirty="0" smtClean="0"/>
          </a:p>
          <a:p>
            <a:pPr>
              <a:buNone/>
            </a:pPr>
            <a:endParaRPr lang="en-CA" sz="1800" dirty="0"/>
          </a:p>
        </p:txBody>
      </p:sp>
      <p:pic>
        <p:nvPicPr>
          <p:cNvPr id="4100" name="Picture 3" descr="lowerAUcredit.jpg"/>
          <p:cNvPicPr>
            <a:picLocks noChangeAspect="1"/>
          </p:cNvPicPr>
          <p:nvPr/>
        </p:nvPicPr>
        <p:blipFill>
          <a:blip r:embed="rId10"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61</a:t>
            </a:fld>
            <a:endParaRPr lang="en-US"/>
          </a:p>
        </p:txBody>
      </p:sp>
    </p:spTree>
    <p:extLst>
      <p:ext uri="{BB962C8B-B14F-4D97-AF65-F5344CB8AC3E}">
        <p14:creationId xmlns:p14="http://schemas.microsoft.com/office/powerpoint/2010/main" val="42002287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fontScale="90000"/>
          </a:bodyPr>
          <a:lstStyle/>
          <a:p>
            <a:pPr lvl="0" algn="l"/>
            <a:r>
              <a:rPr lang="en-US" sz="4000" dirty="0" smtClean="0">
                <a:solidFill>
                  <a:schemeClr val="accent1">
                    <a:lumMod val="50000"/>
                  </a:schemeClr>
                </a:solidFill>
              </a:rPr>
              <a:t>Useful  Resources: Visualization tools</a:t>
            </a:r>
          </a:p>
        </p:txBody>
      </p:sp>
      <p:sp>
        <p:nvSpPr>
          <p:cNvPr id="4099" name="Content Placeholder 2"/>
          <p:cNvSpPr>
            <a:spLocks noGrp="1"/>
          </p:cNvSpPr>
          <p:nvPr>
            <p:ph idx="1"/>
          </p:nvPr>
        </p:nvSpPr>
        <p:spPr>
          <a:xfrm>
            <a:off x="0" y="1143000"/>
            <a:ext cx="9067800" cy="4419600"/>
          </a:xfrm>
        </p:spPr>
        <p:txBody>
          <a:bodyPr>
            <a:normAutofit fontScale="92500" lnSpcReduction="10000"/>
          </a:bodyPr>
          <a:lstStyle/>
          <a:p>
            <a:r>
              <a:rPr lang="en-CA" sz="2000" dirty="0" smtClean="0"/>
              <a:t>AU  e-lab:</a:t>
            </a:r>
          </a:p>
          <a:p>
            <a:pPr lvl="1">
              <a:buNone/>
            </a:pPr>
            <a:r>
              <a:rPr lang="en-CA" sz="2000" dirty="0" smtClean="0">
                <a:hlinkClick r:id="rId3"/>
              </a:rPr>
              <a:t>http</a:t>
            </a:r>
            <a:r>
              <a:rPr lang="en-CA" sz="2000" dirty="0">
                <a:hlinkClick r:id="rId3"/>
              </a:rPr>
              <a:t>://</a:t>
            </a:r>
            <a:r>
              <a:rPr lang="en-CA" sz="2000" dirty="0" smtClean="0">
                <a:hlinkClick r:id="rId3"/>
              </a:rPr>
              <a:t>tools.elab.athabascau.ca/category/tool-entry/visualization-tool</a:t>
            </a:r>
            <a:endParaRPr lang="en-CA" sz="2000" dirty="0" smtClean="0"/>
          </a:p>
          <a:p>
            <a:pPr lvl="1">
              <a:buNone/>
            </a:pPr>
            <a:endParaRPr lang="en-CA" sz="2000" dirty="0" smtClean="0"/>
          </a:p>
          <a:p>
            <a:r>
              <a:rPr lang="en-CA" sz="2000" dirty="0" smtClean="0"/>
              <a:t>Educational Inquiry Concept map:</a:t>
            </a:r>
          </a:p>
          <a:p>
            <a:pPr marL="0" lvl="1" indent="0">
              <a:buNone/>
            </a:pPr>
            <a:r>
              <a:rPr lang="en-CA" sz="2000" dirty="0" smtClean="0"/>
              <a:t>      </a:t>
            </a:r>
            <a:r>
              <a:rPr lang="en-CA" sz="2000" dirty="0">
                <a:hlinkClick r:id="rId4"/>
              </a:rPr>
              <a:t>http://eddcna.files.wordpress.com/2010/05/bubblus_educational_inquiry.png</a:t>
            </a:r>
            <a:endParaRPr lang="en-CA" sz="2000" dirty="0"/>
          </a:p>
          <a:p>
            <a:pPr marL="0" indent="0">
              <a:buNone/>
            </a:pPr>
            <a:endParaRPr lang="en-CA" sz="2000" dirty="0" smtClean="0"/>
          </a:p>
          <a:p>
            <a:r>
              <a:rPr lang="en-CA" sz="2000" dirty="0" smtClean="0"/>
              <a:t>Interactive Infographics:</a:t>
            </a:r>
          </a:p>
          <a:p>
            <a:pPr marL="0" indent="0">
              <a:buNone/>
            </a:pPr>
            <a:r>
              <a:rPr lang="en-CA" sz="2000" dirty="0" smtClean="0"/>
              <a:t>      </a:t>
            </a:r>
            <a:r>
              <a:rPr lang="en-CA" sz="2000" dirty="0" smtClean="0">
                <a:hlinkClick r:id="rId5"/>
              </a:rPr>
              <a:t>http</a:t>
            </a:r>
            <a:r>
              <a:rPr lang="en-CA" sz="2000" dirty="0">
                <a:hlinkClick r:id="rId5"/>
              </a:rPr>
              <a:t>://infogr.am</a:t>
            </a:r>
            <a:r>
              <a:rPr lang="en-CA" sz="2000" dirty="0" smtClean="0">
                <a:hlinkClick r:id="rId5"/>
              </a:rPr>
              <a:t>/</a:t>
            </a:r>
            <a:endParaRPr lang="en-CA" sz="2000" dirty="0" smtClean="0"/>
          </a:p>
          <a:p>
            <a:pPr marL="400050" lvl="1" indent="0">
              <a:buNone/>
            </a:pPr>
            <a:endParaRPr lang="en-CA" sz="2000" dirty="0" smtClean="0"/>
          </a:p>
          <a:p>
            <a:r>
              <a:rPr lang="en-US" sz="2000" dirty="0"/>
              <a:t>Novak, J. D. &amp; A. J. </a:t>
            </a:r>
            <a:r>
              <a:rPr lang="en-US" sz="2000" dirty="0" err="1"/>
              <a:t>Cañas</a:t>
            </a:r>
            <a:r>
              <a:rPr lang="en-US" sz="2000" dirty="0"/>
              <a:t>, The Theory Underlying Concept Maps and How to Construct Them, Technical Report IHMC </a:t>
            </a:r>
            <a:r>
              <a:rPr lang="en-US" sz="2000" dirty="0" err="1"/>
              <a:t>CmapTools</a:t>
            </a:r>
            <a:r>
              <a:rPr lang="en-US" sz="2000" dirty="0"/>
              <a:t> 2006-01 Rev 01-2008, Florida Institute for Human and Machine Cognition, 2008", available at: </a:t>
            </a:r>
            <a:r>
              <a:rPr lang="en-US" sz="2400" dirty="0">
                <a:hlinkClick r:id="rId6"/>
              </a:rPr>
              <a:t>http://</a:t>
            </a:r>
            <a:r>
              <a:rPr lang="en-US" sz="2400" dirty="0" smtClean="0">
                <a:hlinkClick r:id="rId6"/>
              </a:rPr>
              <a:t>cmap.ihmc.us/Publications/ResearchPapers/TheoryUnderlyingConceptMaps.pdf</a:t>
            </a:r>
            <a:endParaRPr lang="en-US" sz="2400" dirty="0" smtClean="0"/>
          </a:p>
          <a:p>
            <a:endParaRPr lang="en-US" sz="2400" dirty="0" smtClean="0"/>
          </a:p>
          <a:p>
            <a:endParaRPr lang="en-US" sz="2400" dirty="0" smtClean="0"/>
          </a:p>
          <a:p>
            <a:endParaRPr lang="en-CA" sz="2400" dirty="0"/>
          </a:p>
          <a:p>
            <a:pPr>
              <a:buNone/>
            </a:pPr>
            <a:endParaRPr lang="en-CA" sz="2400" dirty="0" smtClean="0"/>
          </a:p>
        </p:txBody>
      </p:sp>
      <p:pic>
        <p:nvPicPr>
          <p:cNvPr id="4100" name="Picture 3" descr="lowerAUcredit.jpg"/>
          <p:cNvPicPr>
            <a:picLocks noChangeAspect="1"/>
          </p:cNvPicPr>
          <p:nvPr/>
        </p:nvPicPr>
        <p:blipFill>
          <a:blip r:embed="rId7"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62</a:t>
            </a:fld>
            <a:endParaRPr lang="en-US"/>
          </a:p>
        </p:txBody>
      </p:sp>
    </p:spTree>
    <p:extLst>
      <p:ext uri="{BB962C8B-B14F-4D97-AF65-F5344CB8AC3E}">
        <p14:creationId xmlns:p14="http://schemas.microsoft.com/office/powerpoint/2010/main" val="81340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normAutofit/>
          </a:bodyPr>
          <a:lstStyle/>
          <a:p>
            <a:pPr algn="l" eaLnBrk="1" hangingPunct="1">
              <a:defRPr/>
            </a:pPr>
            <a:r>
              <a:rPr lang="en-US" sz="4000" dirty="0" smtClean="0">
                <a:solidFill>
                  <a:schemeClr val="accent1">
                    <a:lumMod val="50000"/>
                  </a:schemeClr>
                </a:solidFill>
              </a:rPr>
              <a:t>Van Gyn &amp;Ford (2006)</a:t>
            </a:r>
          </a:p>
        </p:txBody>
      </p:sp>
      <p:sp>
        <p:nvSpPr>
          <p:cNvPr id="4099" name="Content Placeholder 2"/>
          <p:cNvSpPr>
            <a:spLocks noGrp="1"/>
          </p:cNvSpPr>
          <p:nvPr>
            <p:ph idx="1"/>
          </p:nvPr>
        </p:nvSpPr>
        <p:spPr>
          <a:xfrm>
            <a:off x="685800" y="1371600"/>
            <a:ext cx="7772400" cy="4114800"/>
          </a:xfrm>
        </p:spPr>
        <p:txBody>
          <a:bodyPr>
            <a:normAutofit lnSpcReduction="10000"/>
          </a:bodyPr>
          <a:lstStyle/>
          <a:p>
            <a:pPr marL="0" indent="0">
              <a:buNone/>
            </a:pPr>
            <a:r>
              <a:rPr lang="en-US" dirty="0"/>
              <a:t>Critical thinking is </a:t>
            </a:r>
            <a:endParaRPr lang="en-US" dirty="0" smtClean="0"/>
          </a:p>
          <a:p>
            <a:r>
              <a:rPr lang="en-US" sz="3000" dirty="0" smtClean="0"/>
              <a:t>A quality of thinking that is characterized by self-regulated deliberations on a challenge situation or task that involve exploring and generating alternatives, and making evaluative judgments. </a:t>
            </a:r>
            <a:r>
              <a:rPr lang="en-US" sz="3000" smtClean="0"/>
              <a:t>These judgments </a:t>
            </a:r>
            <a:r>
              <a:rPr lang="en-US" sz="3000" dirty="0" smtClean="0"/>
              <a:t>are based on criteria, which provide justifications for the conclusion, and are applied to meaning, relational, empirical, or value claims (p.11)</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75112E7-DA02-417D-A1B3-142F47C55B04}" type="slidenum">
              <a:rPr lang="en-US" smtClean="0"/>
              <a:pPr/>
              <a:t>7</a:t>
            </a:fld>
            <a:endParaRPr lang="en-US"/>
          </a:p>
        </p:txBody>
      </p:sp>
    </p:spTree>
    <p:extLst>
      <p:ext uri="{BB962C8B-B14F-4D97-AF65-F5344CB8AC3E}">
        <p14:creationId xmlns:p14="http://schemas.microsoft.com/office/powerpoint/2010/main" val="144970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76200"/>
            <a:ext cx="4114800" cy="533400"/>
          </a:xfrm>
        </p:spPr>
        <p:txBody>
          <a:bodyPr>
            <a:normAutofit fontScale="90000"/>
          </a:bodyPr>
          <a:lstStyle/>
          <a:p>
            <a:pPr algn="l">
              <a:defRPr/>
            </a:pPr>
            <a:r>
              <a:rPr lang="en-US" sz="3200" b="1" dirty="0" smtClean="0">
                <a:solidFill>
                  <a:schemeClr val="accent1">
                    <a:lumMod val="50000"/>
                  </a:schemeClr>
                </a:solidFill>
              </a:rPr>
              <a:t>Teaching Critical Thinking </a:t>
            </a:r>
          </a:p>
        </p:txBody>
      </p:sp>
      <p:pic>
        <p:nvPicPr>
          <p:cNvPr id="4100" name="Picture 3" descr="lowerAUcredit.jpg"/>
          <p:cNvPicPr>
            <a:picLocks noChangeAspect="1"/>
          </p:cNvPicPr>
          <p:nvPr/>
        </p:nvPicPr>
        <p:blipFill>
          <a:blip r:embed="rId3" cstate="print"/>
          <a:srcRect/>
          <a:stretch>
            <a:fillRect/>
          </a:stretch>
        </p:blipFill>
        <p:spPr bwMode="auto">
          <a:xfrm>
            <a:off x="0" y="5651500"/>
            <a:ext cx="9144000" cy="1206500"/>
          </a:xfrm>
          <a:prstGeom prst="rect">
            <a:avLst/>
          </a:prstGeom>
          <a:noFill/>
          <a:ln w="9525">
            <a:noFill/>
            <a:miter lim="800000"/>
            <a:headEnd/>
            <a:tailEnd/>
          </a:ln>
        </p:spPr>
      </p:pic>
      <p:pic>
        <p:nvPicPr>
          <p:cNvPr id="5" name="Content Placeholder 4" descr="Far Side First Pants Then Your Shoes.jpg"/>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4943" t="9002" r="3699" b="7799"/>
          <a:stretch/>
        </p:blipFill>
        <p:spPr>
          <a:xfrm>
            <a:off x="1600200" y="762000"/>
            <a:ext cx="5562600" cy="4626430"/>
          </a:xfrm>
        </p:spPr>
      </p:pic>
      <p:sp>
        <p:nvSpPr>
          <p:cNvPr id="3" name="TextBox 2"/>
          <p:cNvSpPr txBox="1"/>
          <p:nvPr/>
        </p:nvSpPr>
        <p:spPr>
          <a:xfrm>
            <a:off x="4876800" y="5163979"/>
            <a:ext cx="2362200" cy="246221"/>
          </a:xfrm>
          <a:prstGeom prst="rect">
            <a:avLst/>
          </a:prstGeom>
          <a:noFill/>
        </p:spPr>
        <p:txBody>
          <a:bodyPr wrap="square" rtlCol="0">
            <a:spAutoFit/>
          </a:bodyPr>
          <a:lstStyle/>
          <a:p>
            <a:r>
              <a:rPr lang="en-US" sz="1000" b="1" dirty="0">
                <a:solidFill>
                  <a:prstClr val="white"/>
                </a:solidFill>
              </a:rPr>
              <a:t>The Far Side </a:t>
            </a:r>
            <a:r>
              <a:rPr lang="en-US" sz="1000" dirty="0" smtClean="0">
                <a:solidFill>
                  <a:prstClr val="white"/>
                </a:solidFill>
              </a:rPr>
              <a:t>© </a:t>
            </a:r>
            <a:r>
              <a:rPr lang="en-US" sz="1000" dirty="0">
                <a:solidFill>
                  <a:prstClr val="white"/>
                </a:solidFill>
              </a:rPr>
              <a:t>2000, 2007 </a:t>
            </a:r>
            <a:r>
              <a:rPr lang="en-US" sz="1000" dirty="0" err="1">
                <a:solidFill>
                  <a:prstClr val="white"/>
                </a:solidFill>
              </a:rPr>
              <a:t>FarWorks</a:t>
            </a:r>
            <a:r>
              <a:rPr lang="en-US" sz="1000" dirty="0">
                <a:solidFill>
                  <a:prstClr val="white"/>
                </a:solidFill>
              </a:rPr>
              <a:t>, </a:t>
            </a:r>
            <a:r>
              <a:rPr lang="en-US" sz="1000" dirty="0" smtClean="0">
                <a:solidFill>
                  <a:prstClr val="white"/>
                </a:solidFill>
              </a:rPr>
              <a:t>Inc.</a:t>
            </a:r>
            <a:endParaRPr lang="en-US" sz="1000" dirty="0">
              <a:solidFill>
                <a:prstClr val="white"/>
              </a:solidFill>
            </a:endParaRPr>
          </a:p>
        </p:txBody>
      </p:sp>
      <p:sp>
        <p:nvSpPr>
          <p:cNvPr id="2" name="Slide Number Placeholder 1"/>
          <p:cNvSpPr>
            <a:spLocks noGrp="1"/>
          </p:cNvSpPr>
          <p:nvPr>
            <p:ph type="sldNum" sz="quarter" idx="12"/>
          </p:nvPr>
        </p:nvSpPr>
        <p:spPr/>
        <p:txBody>
          <a:bodyPr/>
          <a:lstStyle/>
          <a:p>
            <a:fld id="{575112E7-DA02-417D-A1B3-142F47C55B04}" type="slidenum">
              <a:rPr lang="en-US" smtClean="0"/>
              <a:pPr/>
              <a:t>8</a:t>
            </a:fld>
            <a:endParaRPr lang="en-US"/>
          </a:p>
        </p:txBody>
      </p:sp>
    </p:spTree>
    <p:extLst>
      <p:ext uri="{BB962C8B-B14F-4D97-AF65-F5344CB8AC3E}">
        <p14:creationId xmlns:p14="http://schemas.microsoft.com/office/powerpoint/2010/main" val="4020942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152400"/>
            <a:ext cx="4876800" cy="457200"/>
          </a:xfrm>
        </p:spPr>
        <p:txBody>
          <a:bodyPr>
            <a:normAutofit fontScale="90000"/>
          </a:bodyPr>
          <a:lstStyle/>
          <a:p>
            <a:pPr algn="l">
              <a:defRPr/>
            </a:pPr>
            <a:r>
              <a:rPr lang="en-US" sz="4000" dirty="0" smtClean="0">
                <a:solidFill>
                  <a:schemeClr val="accent1">
                    <a:lumMod val="50000"/>
                  </a:schemeClr>
                </a:solidFill>
              </a:rPr>
              <a:t>What is Critical Thinking?</a:t>
            </a:r>
          </a:p>
        </p:txBody>
      </p:sp>
      <p:pic>
        <p:nvPicPr>
          <p:cNvPr id="2" name="Content Placeholder 1" descr="far side mountain goat.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519" t="14998" r="4614" b="10561"/>
          <a:stretch/>
        </p:blipFill>
        <p:spPr>
          <a:xfrm>
            <a:off x="1219200" y="838200"/>
            <a:ext cx="6530109" cy="4221018"/>
          </a:xfrm>
        </p:spPr>
      </p:pic>
      <p:pic>
        <p:nvPicPr>
          <p:cNvPr id="4100" name="Picture 3" descr="lowerAUcredit.jpg"/>
          <p:cNvPicPr>
            <a:picLocks noChangeAspect="1"/>
          </p:cNvPicPr>
          <p:nvPr/>
        </p:nvPicPr>
        <p:blipFill>
          <a:blip r:embed="rId4" cstate="print"/>
          <a:srcRect/>
          <a:stretch>
            <a:fillRect/>
          </a:stretch>
        </p:blipFill>
        <p:spPr bwMode="auto">
          <a:xfrm>
            <a:off x="0" y="5651500"/>
            <a:ext cx="9144000" cy="1206500"/>
          </a:xfrm>
          <a:prstGeom prst="rect">
            <a:avLst/>
          </a:prstGeom>
          <a:noFill/>
          <a:ln w="9525">
            <a:noFill/>
            <a:miter lim="800000"/>
            <a:headEnd/>
            <a:tailEnd/>
          </a:ln>
        </p:spPr>
      </p:pic>
      <p:sp>
        <p:nvSpPr>
          <p:cNvPr id="3" name="Rectangle 2"/>
          <p:cNvSpPr/>
          <p:nvPr/>
        </p:nvSpPr>
        <p:spPr>
          <a:xfrm>
            <a:off x="5410200" y="4782979"/>
            <a:ext cx="2354919" cy="246221"/>
          </a:xfrm>
          <a:prstGeom prst="rect">
            <a:avLst/>
          </a:prstGeom>
        </p:spPr>
        <p:txBody>
          <a:bodyPr wrap="none">
            <a:spAutoFit/>
          </a:bodyPr>
          <a:lstStyle/>
          <a:p>
            <a:r>
              <a:rPr lang="en-US" sz="1000" b="1" dirty="0">
                <a:solidFill>
                  <a:prstClr val="white"/>
                </a:solidFill>
              </a:rPr>
              <a:t>The Far Side </a:t>
            </a:r>
            <a:r>
              <a:rPr lang="en-US" sz="1000" dirty="0">
                <a:solidFill>
                  <a:prstClr val="white"/>
                </a:solidFill>
              </a:rPr>
              <a:t>© 2000, 2007 </a:t>
            </a:r>
            <a:r>
              <a:rPr lang="en-US" sz="1000" dirty="0" err="1">
                <a:solidFill>
                  <a:prstClr val="white"/>
                </a:solidFill>
              </a:rPr>
              <a:t>FarWorks</a:t>
            </a:r>
            <a:r>
              <a:rPr lang="en-US" sz="1000" dirty="0">
                <a:solidFill>
                  <a:prstClr val="white"/>
                </a:solidFill>
              </a:rPr>
              <a:t>, Inc.</a:t>
            </a:r>
          </a:p>
        </p:txBody>
      </p:sp>
      <p:sp>
        <p:nvSpPr>
          <p:cNvPr id="4" name="TextBox 3"/>
          <p:cNvSpPr txBox="1"/>
          <p:nvPr/>
        </p:nvSpPr>
        <p:spPr>
          <a:xfrm>
            <a:off x="1295400" y="5181600"/>
            <a:ext cx="6486910" cy="369332"/>
          </a:xfrm>
          <a:prstGeom prst="rect">
            <a:avLst/>
          </a:prstGeom>
          <a:noFill/>
        </p:spPr>
        <p:txBody>
          <a:bodyPr wrap="none" rtlCol="0">
            <a:spAutoFit/>
          </a:bodyPr>
          <a:lstStyle/>
          <a:p>
            <a:r>
              <a:rPr lang="en-US" dirty="0" smtClean="0">
                <a:solidFill>
                  <a:prstClr val="black"/>
                </a:solidFill>
              </a:rPr>
              <a:t>“Say… what’s a mountain goat doing way up here in a cloud bank?”</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575112E7-DA02-417D-A1B3-142F47C55B04}" type="slidenum">
              <a:rPr lang="en-US" smtClean="0"/>
              <a:pPr/>
              <a:t>9</a:t>
            </a:fld>
            <a:endParaRPr lang="en-US"/>
          </a:p>
        </p:txBody>
      </p:sp>
    </p:spTree>
    <p:extLst>
      <p:ext uri="{BB962C8B-B14F-4D97-AF65-F5344CB8AC3E}">
        <p14:creationId xmlns:p14="http://schemas.microsoft.com/office/powerpoint/2010/main" val="298653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10787</TotalTime>
  <Words>6013</Words>
  <Application>Microsoft Office PowerPoint</Application>
  <PresentationFormat>On-screen Show (4:3)</PresentationFormat>
  <Paragraphs>807</Paragraphs>
  <Slides>62</Slides>
  <Notes>61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Critical Thinking strategies for graduate assignments</vt:lpstr>
      <vt:lpstr>Agenda</vt:lpstr>
      <vt:lpstr>Workshop objectives</vt:lpstr>
      <vt:lpstr>Learning Outcomes</vt:lpstr>
      <vt:lpstr>Your perspective…</vt:lpstr>
      <vt:lpstr>Working Definition of Critical Thinking</vt:lpstr>
      <vt:lpstr>Van Gyn &amp;Ford (2006)</vt:lpstr>
      <vt:lpstr>Teaching Critical Thinking </vt:lpstr>
      <vt:lpstr>What is Critical Thinking?</vt:lpstr>
      <vt:lpstr>Education &amp; Critical Thinking</vt:lpstr>
      <vt:lpstr>Bloom’s Three Learning Domains</vt:lpstr>
      <vt:lpstr>Education Perspective</vt:lpstr>
      <vt:lpstr>Bloom’s Revised Taxonomy</vt:lpstr>
      <vt:lpstr>HOTS vs. LOTS</vt:lpstr>
      <vt:lpstr>Iowa State Learning Objectives Resource</vt:lpstr>
      <vt:lpstr>Information Literacy Perspective</vt:lpstr>
      <vt:lpstr>Thinking Critically About the Research Process</vt:lpstr>
      <vt:lpstr>PowerPoint Presentation</vt:lpstr>
      <vt:lpstr>Self-Reflection on the Research Process</vt:lpstr>
      <vt:lpstr>Thinking Critically About the Research Process</vt:lpstr>
      <vt:lpstr>Strategies for Understanding  Assignments</vt:lpstr>
      <vt:lpstr>Sample Research Journal</vt:lpstr>
      <vt:lpstr>Evaluating a Search</vt:lpstr>
      <vt:lpstr>Evaluating a Search</vt:lpstr>
      <vt:lpstr>Evaluating Resources</vt:lpstr>
      <vt:lpstr>Reading Critically</vt:lpstr>
      <vt:lpstr>Taking Notes</vt:lpstr>
      <vt:lpstr>Critical Thinking from an Academic Writing Perspective</vt:lpstr>
      <vt:lpstr>Critical Thinking from an Academic Writing Perspective</vt:lpstr>
      <vt:lpstr> The Critical Thinking/Academic Writing Connection </vt:lpstr>
      <vt:lpstr> The Critical Thinking/Academic Writing Connection </vt:lpstr>
      <vt:lpstr> The Critical Thinking/Academic Writing Connection </vt:lpstr>
      <vt:lpstr> The Critical Thinking/Academic Writing Connection </vt:lpstr>
      <vt:lpstr> The Critical Thinking/Academic Writing Connection </vt:lpstr>
      <vt:lpstr>Critical Thinking and Academic Writing Processes</vt:lpstr>
      <vt:lpstr>The Critical Thinking/Academic Writing Connection</vt:lpstr>
      <vt:lpstr>Substantive writing through paragraphing  </vt:lpstr>
      <vt:lpstr>Example of a substantive paragraph</vt:lpstr>
      <vt:lpstr>Outlining</vt:lpstr>
      <vt:lpstr>Principles for learning CT through writing</vt:lpstr>
      <vt:lpstr>Checks  for demonstrating CT through writing</vt:lpstr>
      <vt:lpstr>Tips for visual organization of your work</vt:lpstr>
      <vt:lpstr>PowerPoint Presentation</vt:lpstr>
      <vt:lpstr>Stages of Teacher Development</vt:lpstr>
      <vt:lpstr>PowerPoint Presentation</vt:lpstr>
      <vt:lpstr>PowerPoint Presentation</vt:lpstr>
      <vt:lpstr>PowerPoint Presentation</vt:lpstr>
      <vt:lpstr>PowerPoint Presentation</vt:lpstr>
      <vt:lpstr>Interactive Infographics</vt:lpstr>
      <vt:lpstr>Discussion: Graduate Critical Thinking  Activities</vt:lpstr>
      <vt:lpstr>Reflective Analysis  </vt:lpstr>
      <vt:lpstr>Reflective Analysis</vt:lpstr>
      <vt:lpstr>Reflective Analysis</vt:lpstr>
      <vt:lpstr>Reaction Papers</vt:lpstr>
      <vt:lpstr>Reaction Paper</vt:lpstr>
      <vt:lpstr>Reflections: Critical Thinking Tips</vt:lpstr>
      <vt:lpstr>THANK YOU!</vt:lpstr>
      <vt:lpstr>Evaluation</vt:lpstr>
      <vt:lpstr>References: Writing Perspective</vt:lpstr>
      <vt:lpstr>References: Information Literacy</vt:lpstr>
      <vt:lpstr>Useful Research Tutorials</vt:lpstr>
      <vt:lpstr>Useful  Resources: Visualization tools</vt:lpstr>
    </vt:vector>
  </TitlesOfParts>
  <Company>Athabasca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Design for  Critical Thinking</dc:title>
  <dc:creator>corinneb</dc:creator>
  <cp:lastModifiedBy>Athabasca University</cp:lastModifiedBy>
  <cp:revision>197</cp:revision>
  <cp:lastPrinted>2012-10-29T17:44:39Z</cp:lastPrinted>
  <dcterms:created xsi:type="dcterms:W3CDTF">2012-04-10T21:49:07Z</dcterms:created>
  <dcterms:modified xsi:type="dcterms:W3CDTF">2013-10-23T22:00:49Z</dcterms:modified>
</cp:coreProperties>
</file>